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998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1AC6-0374-4353-9921-A421D31BE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BAE08-757A-42E4-88AB-128D96095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14915-1A80-492B-8DAB-27F999C1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36676-0B5A-479B-8D87-9C8A12C9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6D210-3EB5-4C33-AAC4-5EC80A29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9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E365-1F06-4D58-8F7D-1FDCF576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9A5CE-BC57-4283-9F5D-33DBC8032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8EFDE-0CB6-4483-8947-34DFB2D1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6F7C0-C3F9-4DDF-BCE7-8C1CA83D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1FE22-3BE1-4E35-BBC8-05CF89D8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0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C494D-4E70-424F-A24D-5E3FB3C4B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503EA-007C-49CD-BE3F-56CACE7E7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D88F5-94F9-4521-A8E2-1A437A3F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03FD3-00F3-4964-B4F0-0CCAC1A9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884E4-DEE1-4292-8E53-D5872BF8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6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8663-D0FF-42E0-8216-E8847107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C7C1F-DDE2-4A54-A6E1-5E8BF2ECD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8EAEE-FA86-4653-B611-C1A1D999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AA4AD-A0B0-4BDC-A77F-B3670F9C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D48D3-E4B0-4B39-8B60-6EB46C63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3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18B8-C42F-403D-8EF1-98B487EA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DBEED-8C19-4C3E-9BE2-C6742CC47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88523-F30D-4F3E-8E02-432F4365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53E2E-164F-476E-B5F0-CF58D10A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A5815-64E2-4B1E-AEE9-4F3D05ED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3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D8CE-3B4C-4B3F-8B93-EA97CD4F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068EB-C402-4009-9D3A-AFE6DFAEB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14948-5095-4D43-9F1A-1B0477838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65690-A6E5-4349-B929-EF06502C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34CDA-C3A6-4DCB-8B2E-B599571C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41A84-3ECC-437D-9D73-3D657221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741A-9F83-4C94-A5DF-74B992B1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F1665-DD81-4B60-90B2-617239593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5EDF8-FE6D-4D06-A62F-C07B0FE6A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6FBF8-4A8D-46D5-8C1C-90194E047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11100-8821-4B5F-9057-86AC8EBB7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9FEC6-B9D0-4FA5-9734-9E156F31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74B12-8962-4793-BEAB-D47778E4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AC5BF-71CE-4FAC-8472-A5B734E3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6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78D8-2477-4FCF-95F2-73B15134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9BE27-C389-4B09-9601-01008998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1E78E-B25A-457B-8664-60F18C0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B498D-CA46-4E6E-A32E-75C4E230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9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4DA58-8292-41F8-B46E-287AB170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2BF40-5515-4C80-BC9F-49CEDAF0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EA749-578D-46A9-9D74-F5802949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4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A33B-9E8A-4EB8-AEF8-011A13E6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48D-24EC-44E0-B345-ED7C88DC0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7069B-16ED-41E1-BDBB-23F539D24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DE401-357B-4165-AE90-06B2E0D6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D656C-B4C4-4A8B-84DB-8B29DC78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8B5DC-2EA2-48EE-B9C8-B5DECFF9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8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414F-F129-4F3D-8D3C-C19B9217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53D02-7AD8-4786-998B-C5D01A2DB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98BFD-3DA5-43EB-A154-9E70AD436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2F9FA-A3F7-416D-B8D4-4A546FC6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AA452-EE2F-4A8B-9B19-6B5ECFD5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83493-7675-4591-BE40-EDA4F741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19317-4F66-48C8-9BB0-DB243A99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3BA20-B0E1-444E-8EB4-F09449C6C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63E5-AB44-4966-A9B1-A209C8812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775EA-7070-4166-A98C-EBD940F34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0DA8B-6B6D-42E8-ADA9-8D5D6BF6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1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40E4D9B-CC15-442E-8411-3BD525C8919F}"/>
              </a:ext>
            </a:extLst>
          </p:cNvPr>
          <p:cNvSpPr/>
          <p:nvPr/>
        </p:nvSpPr>
        <p:spPr>
          <a:xfrm>
            <a:off x="0" y="495478"/>
            <a:ext cx="12192000" cy="6362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15E3003-DC43-4944-A54C-28CEE2F6F0E7}"/>
              </a:ext>
            </a:extLst>
          </p:cNvPr>
          <p:cNvSpPr/>
          <p:nvPr/>
        </p:nvSpPr>
        <p:spPr>
          <a:xfrm>
            <a:off x="54117" y="1018284"/>
            <a:ext cx="2265496" cy="581553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588BF7-757F-4D70-B0C2-2C1BC9253E87}"/>
              </a:ext>
            </a:extLst>
          </p:cNvPr>
          <p:cNvSpPr/>
          <p:nvPr/>
        </p:nvSpPr>
        <p:spPr>
          <a:xfrm>
            <a:off x="0" y="0"/>
            <a:ext cx="12192000" cy="514564"/>
          </a:xfrm>
          <a:prstGeom prst="rect">
            <a:avLst/>
          </a:prstGeom>
          <a:solidFill>
            <a:srgbClr val="182B4C"/>
          </a:solidFill>
          <a:ln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E3CDD3-D8A8-4DDB-BD7F-0B38BCD2C187}"/>
              </a:ext>
            </a:extLst>
          </p:cNvPr>
          <p:cNvSpPr txBox="1"/>
          <p:nvPr/>
        </p:nvSpPr>
        <p:spPr>
          <a:xfrm>
            <a:off x="601310" y="33814"/>
            <a:ext cx="6982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Dashboard – Prototype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660397-2C1F-490B-9ACD-C628529F8A81}"/>
              </a:ext>
            </a:extLst>
          </p:cNvPr>
          <p:cNvSpPr txBox="1"/>
          <p:nvPr/>
        </p:nvSpPr>
        <p:spPr>
          <a:xfrm>
            <a:off x="54115" y="556620"/>
            <a:ext cx="2265496" cy="461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KPIS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1AA23BF1-81BA-46E2-B403-9C334652628D}"/>
              </a:ext>
            </a:extLst>
          </p:cNvPr>
          <p:cNvSpPr>
            <a:spLocks noChangeAspect="1"/>
          </p:cNvSpPr>
          <p:nvPr/>
        </p:nvSpPr>
        <p:spPr>
          <a:xfrm>
            <a:off x="104839" y="4531838"/>
            <a:ext cx="2173966" cy="111502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% Upgrade to Date</a:t>
            </a:r>
          </a:p>
          <a:p>
            <a:endParaRPr lang="en-US" sz="600" b="1" dirty="0"/>
          </a:p>
          <a:p>
            <a:pPr algn="ctr"/>
            <a:r>
              <a:rPr lang="en-US" sz="2000" dirty="0"/>
              <a:t>6.4%</a:t>
            </a:r>
            <a:endParaRPr lang="en-US" sz="1200" dirty="0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AB2403EE-8509-47FE-B30F-759E6529F308}"/>
              </a:ext>
            </a:extLst>
          </p:cNvPr>
          <p:cNvSpPr>
            <a:spLocks noChangeAspect="1"/>
          </p:cNvSpPr>
          <p:nvPr/>
        </p:nvSpPr>
        <p:spPr>
          <a:xfrm>
            <a:off x="104839" y="5691350"/>
            <a:ext cx="2173966" cy="11150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% </a:t>
            </a:r>
            <a:r>
              <a:rPr lang="en-US" b="1" dirty="0" err="1"/>
              <a:t>Downgrd</a:t>
            </a:r>
            <a:r>
              <a:rPr lang="en-US" b="1" dirty="0"/>
              <a:t> to Date</a:t>
            </a:r>
          </a:p>
          <a:p>
            <a:endParaRPr lang="en-US" sz="600" b="1" dirty="0"/>
          </a:p>
          <a:p>
            <a:pPr algn="ctr"/>
            <a:r>
              <a:rPr lang="en-US" sz="2000" dirty="0"/>
              <a:t>2.85%</a:t>
            </a:r>
            <a:endParaRPr lang="en-US" sz="1200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3C5448D-D35E-4CBC-9052-8270B3150AE1}"/>
              </a:ext>
            </a:extLst>
          </p:cNvPr>
          <p:cNvSpPr>
            <a:spLocks noChangeAspect="1"/>
          </p:cNvSpPr>
          <p:nvPr/>
        </p:nvSpPr>
        <p:spPr>
          <a:xfrm>
            <a:off x="104839" y="1068386"/>
            <a:ext cx="2173967" cy="11150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High Cap Prospects</a:t>
            </a:r>
          </a:p>
          <a:p>
            <a:endParaRPr lang="en-US" sz="600" b="1" dirty="0"/>
          </a:p>
          <a:p>
            <a:pPr algn="ctr"/>
            <a:r>
              <a:rPr lang="en-US" sz="2000" dirty="0"/>
              <a:t>326</a:t>
            </a:r>
            <a:endParaRPr lang="en-US" sz="600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674EA995-14D1-4155-9614-6ACF8DBC7CAF}"/>
              </a:ext>
            </a:extLst>
          </p:cNvPr>
          <p:cNvSpPr>
            <a:spLocks noChangeAspect="1"/>
          </p:cNvSpPr>
          <p:nvPr/>
        </p:nvSpPr>
        <p:spPr>
          <a:xfrm>
            <a:off x="104839" y="2227172"/>
            <a:ext cx="2165401" cy="1110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Activities by </a:t>
            </a:r>
            <a:r>
              <a:rPr lang="en-US" b="1" dirty="0" err="1"/>
              <a:t>Prosp</a:t>
            </a:r>
            <a:r>
              <a:rPr lang="en-US" b="1" dirty="0"/>
              <a:t>.</a:t>
            </a:r>
          </a:p>
          <a:p>
            <a:endParaRPr lang="en-US" sz="600" b="1" dirty="0"/>
          </a:p>
          <a:p>
            <a:pPr algn="ctr"/>
            <a:r>
              <a:rPr lang="en-US" sz="2000" dirty="0"/>
              <a:t>1.3</a:t>
            </a:r>
            <a:endParaRPr lang="en-US" sz="1200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F8AB976-1684-4E36-A9A1-A71238372CB5}"/>
              </a:ext>
            </a:extLst>
          </p:cNvPr>
          <p:cNvSpPr>
            <a:spLocks noChangeAspect="1"/>
          </p:cNvSpPr>
          <p:nvPr/>
        </p:nvSpPr>
        <p:spPr>
          <a:xfrm>
            <a:off x="104839" y="3382025"/>
            <a:ext cx="2173966" cy="11150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% Retained to Date</a:t>
            </a:r>
          </a:p>
          <a:p>
            <a:endParaRPr lang="en-US" sz="600" b="1" dirty="0"/>
          </a:p>
          <a:p>
            <a:pPr algn="ctr"/>
            <a:r>
              <a:rPr lang="en-US" sz="2000" dirty="0"/>
              <a:t>6.39%</a:t>
            </a:r>
            <a:endParaRPr lang="en-US" sz="1200" dirty="0"/>
          </a:p>
        </p:txBody>
      </p:sp>
      <p:pic>
        <p:nvPicPr>
          <p:cNvPr id="33" name="Picture 4">
            <a:extLst>
              <a:ext uri="{FF2B5EF4-FFF2-40B4-BE49-F238E27FC236}">
                <a16:creationId xmlns:a16="http://schemas.microsoft.com/office/drawing/2014/main" id="{C6818357-1271-4F02-8059-AA5EA31C0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593" y="3530001"/>
            <a:ext cx="4697071" cy="329418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466F30A1-A6DD-42A3-8B23-64FF728C3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4222" y="3530000"/>
            <a:ext cx="4953663" cy="329418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Graphic 114" descr="Arrow: Clockwise curve">
            <a:extLst>
              <a:ext uri="{FF2B5EF4-FFF2-40B4-BE49-F238E27FC236}">
                <a16:creationId xmlns:a16="http://schemas.microsoft.com/office/drawing/2014/main" id="{B441A5C3-EE99-412B-942B-5D4D49EA5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2333" y="1813505"/>
            <a:ext cx="316733" cy="328769"/>
          </a:xfrm>
          <a:prstGeom prst="rect">
            <a:avLst/>
          </a:prstGeom>
        </p:spPr>
      </p:pic>
      <p:pic>
        <p:nvPicPr>
          <p:cNvPr id="121" name="Graphic 120" descr="Arrow: Clockwise curve">
            <a:extLst>
              <a:ext uri="{FF2B5EF4-FFF2-40B4-BE49-F238E27FC236}">
                <a16:creationId xmlns:a16="http://schemas.microsoft.com/office/drawing/2014/main" id="{9F0D88B9-EE7A-45E7-B3B5-2EE4265EBC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1953507" y="4138490"/>
            <a:ext cx="316733" cy="328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ED5648-C881-4649-AFDE-8A3DED153B54}"/>
              </a:ext>
            </a:extLst>
          </p:cNvPr>
          <p:cNvSpPr txBox="1">
            <a:spLocks noChangeAspect="1"/>
          </p:cNvSpPr>
          <p:nvPr/>
        </p:nvSpPr>
        <p:spPr>
          <a:xfrm>
            <a:off x="64032" y="1871032"/>
            <a:ext cx="93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+10% MoM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04A6F6-FDB6-48C4-A71B-F91265F165C7}"/>
              </a:ext>
            </a:extLst>
          </p:cNvPr>
          <p:cNvSpPr txBox="1">
            <a:spLocks noChangeAspect="1"/>
          </p:cNvSpPr>
          <p:nvPr/>
        </p:nvSpPr>
        <p:spPr>
          <a:xfrm>
            <a:off x="104839" y="3010072"/>
            <a:ext cx="93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+10% MoM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FAE8ED-6959-4A24-B726-D98017625609}"/>
              </a:ext>
            </a:extLst>
          </p:cNvPr>
          <p:cNvSpPr txBox="1">
            <a:spLocks noChangeAspect="1"/>
          </p:cNvSpPr>
          <p:nvPr/>
        </p:nvSpPr>
        <p:spPr>
          <a:xfrm>
            <a:off x="104839" y="4207399"/>
            <a:ext cx="93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+10% MoM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22968F-6E8E-4C06-A410-C6A1EE5D0DEE}"/>
              </a:ext>
            </a:extLst>
          </p:cNvPr>
          <p:cNvSpPr txBox="1">
            <a:spLocks noChangeAspect="1"/>
          </p:cNvSpPr>
          <p:nvPr/>
        </p:nvSpPr>
        <p:spPr>
          <a:xfrm>
            <a:off x="104839" y="5317877"/>
            <a:ext cx="93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+10% MoM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31E951-5069-47CD-9078-F7EA54E11C24}"/>
              </a:ext>
            </a:extLst>
          </p:cNvPr>
          <p:cNvSpPr txBox="1">
            <a:spLocks noChangeAspect="1"/>
          </p:cNvSpPr>
          <p:nvPr/>
        </p:nvSpPr>
        <p:spPr>
          <a:xfrm>
            <a:off x="104839" y="6479430"/>
            <a:ext cx="93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+10% MoM</a:t>
            </a:r>
          </a:p>
        </p:txBody>
      </p:sp>
      <p:pic>
        <p:nvPicPr>
          <p:cNvPr id="43" name="Graphic 42" descr="Arrow: Clockwise curve">
            <a:extLst>
              <a:ext uri="{FF2B5EF4-FFF2-40B4-BE49-F238E27FC236}">
                <a16:creationId xmlns:a16="http://schemas.microsoft.com/office/drawing/2014/main" id="{8E22785D-3224-4F52-AD9D-DC968F2996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1942331" y="6453544"/>
            <a:ext cx="316733" cy="328769"/>
          </a:xfrm>
          <a:prstGeom prst="rect">
            <a:avLst/>
          </a:prstGeom>
        </p:spPr>
      </p:pic>
      <p:pic>
        <p:nvPicPr>
          <p:cNvPr id="44" name="Graphic 43" descr="Arrow: Clockwise curve">
            <a:extLst>
              <a:ext uri="{FF2B5EF4-FFF2-40B4-BE49-F238E27FC236}">
                <a16:creationId xmlns:a16="http://schemas.microsoft.com/office/drawing/2014/main" id="{3E4095C8-EC01-4E5D-BA83-B9702D486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2332" y="2993915"/>
            <a:ext cx="316733" cy="328769"/>
          </a:xfrm>
          <a:prstGeom prst="rect">
            <a:avLst/>
          </a:prstGeom>
        </p:spPr>
      </p:pic>
      <p:pic>
        <p:nvPicPr>
          <p:cNvPr id="45" name="Graphic 44" descr="Arrow: Clockwise curve">
            <a:extLst>
              <a:ext uri="{FF2B5EF4-FFF2-40B4-BE49-F238E27FC236}">
                <a16:creationId xmlns:a16="http://schemas.microsoft.com/office/drawing/2014/main" id="{88A8CE54-EAA7-4107-B4B9-594B9AB97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3507" y="5310500"/>
            <a:ext cx="316733" cy="32876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B749027-7AD5-4570-9391-64165FD4A65E}"/>
              </a:ext>
            </a:extLst>
          </p:cNvPr>
          <p:cNvSpPr txBox="1"/>
          <p:nvPr/>
        </p:nvSpPr>
        <p:spPr>
          <a:xfrm>
            <a:off x="2432807" y="556620"/>
            <a:ext cx="9710534" cy="461665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7F99D7-9777-4575-9319-AC22C60A54EC}"/>
              </a:ext>
            </a:extLst>
          </p:cNvPr>
          <p:cNvSpPr/>
          <p:nvPr/>
        </p:nvSpPr>
        <p:spPr>
          <a:xfrm>
            <a:off x="2439593" y="1010441"/>
            <a:ext cx="9703748" cy="24629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1600" b="1" dirty="0">
              <a:solidFill>
                <a:schemeClr val="tx1"/>
              </a:solidFill>
            </a:endParaRPr>
          </a:p>
          <a:p>
            <a:pPr lvl="1"/>
            <a:r>
              <a:rPr lang="en-US" sz="1600" b="1" dirty="0">
                <a:solidFill>
                  <a:schemeClr val="tx1"/>
                </a:solidFill>
              </a:rPr>
              <a:t>Note</a:t>
            </a:r>
            <a:r>
              <a:rPr lang="en-US" sz="1600" dirty="0">
                <a:solidFill>
                  <a:schemeClr val="tx1"/>
                </a:solidFill>
              </a:rPr>
              <a:t>: High Capacity Prospects are indicated by top 3 capacity rating groups ($50K+ per year) and have not donated to Pacific Symphony in the last 2 fiscal years (FY19-20). Activities are defined by the number of concerts attended by those prospects in FY20 to date.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Here is where we can drop some insights based on what we’re seeing month over month – maybe a couple bullet points for 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Although we see % Retained to Date increasing, it is at a slower pace than expected. We must improve our retention of donors if we are to meet our quarterly goal blah </a:t>
            </a:r>
            <a:r>
              <a:rPr lang="en-US" sz="1600" dirty="0" err="1">
                <a:solidFill>
                  <a:schemeClr val="tx1"/>
                </a:solidFill>
              </a:rPr>
              <a:t>bla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There is a major issue in moving people from tiers 1 and 2 into tiers 3 and 4 blah blah.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4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187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Kessler</dc:creator>
  <cp:lastModifiedBy>Brandon Kessler</cp:lastModifiedBy>
  <cp:revision>39</cp:revision>
  <dcterms:created xsi:type="dcterms:W3CDTF">2019-05-13T21:26:42Z</dcterms:created>
  <dcterms:modified xsi:type="dcterms:W3CDTF">2019-09-17T19:36:24Z</dcterms:modified>
</cp:coreProperties>
</file>