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45998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1AC6-0374-4353-9921-A421D31B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BAE08-757A-42E4-88AB-128D9609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14915-1A80-492B-8DAB-27F999C1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6676-0B5A-479B-8D87-9C8A12C9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D210-3EB5-4C33-AAC4-5EC80A29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E365-1F06-4D58-8F7D-1FDCF576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9A5CE-BC57-4283-9F5D-33DBC803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EFDE-0CB6-4483-8947-34DFB2D1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F7C0-C3F9-4DDF-BCE7-8C1CA83D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FE22-3BE1-4E35-BBC8-05CF89D8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C494D-4E70-424F-A24D-5E3FB3C4B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503EA-007C-49CD-BE3F-56CACE7E7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88F5-94F9-4521-A8E2-1A437A3F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3FD3-00F3-4964-B4F0-0CCAC1A9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84E4-DEE1-4292-8E53-D5872BF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8663-D0FF-42E0-8216-E8847107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7C1F-DDE2-4A54-A6E1-5E8BF2EC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8EAEE-FA86-4653-B611-C1A1D999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AA4AD-A0B0-4BDC-A77F-B3670F9C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48D3-E4B0-4B39-8B60-6EB46C63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18B8-C42F-403D-8EF1-98B487EA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DBEED-8C19-4C3E-9BE2-C6742CC4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8523-F30D-4F3E-8E02-432F4365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3E2E-164F-476E-B5F0-CF58D10A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5815-64E2-4B1E-AEE9-4F3D05ED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D8CE-3B4C-4B3F-8B93-EA97CD4F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68EB-C402-4009-9D3A-AFE6DFAEB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4948-5095-4D43-9F1A-1B047783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5690-A6E5-4349-B929-EF06502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34CDA-C3A6-4DCB-8B2E-B599571C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41A84-3ECC-437D-9D73-3D657221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741A-9F83-4C94-A5DF-74B992B1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1665-DD81-4B60-90B2-61723959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5EDF8-FE6D-4D06-A62F-C07B0FE6A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6FBF8-4A8D-46D5-8C1C-90194E04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11100-8821-4B5F-9057-86AC8EBB7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9FEC6-B9D0-4FA5-9734-9E156F31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74B12-8962-4793-BEAB-D47778E4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AC5BF-71CE-4FAC-8472-A5B734E3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78D8-2477-4FCF-95F2-73B15134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9BE27-C389-4B09-9601-01008998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1E78E-B25A-457B-8664-60F18C0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B498D-CA46-4E6E-A32E-75C4E230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4DA58-8292-41F8-B46E-287AB170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2BF40-5515-4C80-BC9F-49CEDAF0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EA749-578D-46A9-9D74-F580294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4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A33B-9E8A-4EB8-AEF8-011A13E6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48D-24EC-44E0-B345-ED7C88DC0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7069B-16ED-41E1-BDBB-23F539D2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DE401-357B-4165-AE90-06B2E0D6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D656C-B4C4-4A8B-84DB-8B29DC78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8B5DC-2EA2-48EE-B9C8-B5DECFF9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414F-F129-4F3D-8D3C-C19B9217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53D02-7AD8-4786-998B-C5D01A2DB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98BFD-3DA5-43EB-A154-9E70AD436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2F9FA-A3F7-416D-B8D4-4A546FC6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A452-EE2F-4A8B-9B19-6B5ECFD5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83493-7675-4591-BE40-EDA4F741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19317-4F66-48C8-9BB0-DB243A99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3BA20-B0E1-444E-8EB4-F09449C6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63E5-AB44-4966-A9B1-A209C8812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6952-FFEA-4926-B5E6-FE62E946DB4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75EA-7070-4166-A98C-EBD940F3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DA8B-6B6D-42E8-ADA9-8D5D6BF6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40E4D9B-CC15-442E-8411-3BD525C8919F}"/>
              </a:ext>
            </a:extLst>
          </p:cNvPr>
          <p:cNvSpPr/>
          <p:nvPr/>
        </p:nvSpPr>
        <p:spPr>
          <a:xfrm>
            <a:off x="0" y="518701"/>
            <a:ext cx="12192000" cy="6340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5E3003-DC43-4944-A54C-28CEE2F6F0E7}"/>
              </a:ext>
            </a:extLst>
          </p:cNvPr>
          <p:cNvSpPr/>
          <p:nvPr/>
        </p:nvSpPr>
        <p:spPr>
          <a:xfrm>
            <a:off x="104723" y="1042460"/>
            <a:ext cx="7799152" cy="5815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588BF7-757F-4D70-B0C2-2C1BC9253E87}"/>
              </a:ext>
            </a:extLst>
          </p:cNvPr>
          <p:cNvSpPr/>
          <p:nvPr/>
        </p:nvSpPr>
        <p:spPr>
          <a:xfrm>
            <a:off x="0" y="0"/>
            <a:ext cx="12192000" cy="514564"/>
          </a:xfrm>
          <a:prstGeom prst="rect">
            <a:avLst/>
          </a:prstGeom>
          <a:solidFill>
            <a:srgbClr val="182B4C"/>
          </a:solidFill>
          <a:ln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CDD3-D8A8-4DDB-BD7F-0B38BCD2C187}"/>
              </a:ext>
            </a:extLst>
          </p:cNvPr>
          <p:cNvSpPr txBox="1"/>
          <p:nvPr/>
        </p:nvSpPr>
        <p:spPr>
          <a:xfrm>
            <a:off x="601310" y="33814"/>
            <a:ext cx="698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Dashboard – Prototype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660397-2C1F-490B-9ACD-C628529F8A81}"/>
              </a:ext>
            </a:extLst>
          </p:cNvPr>
          <p:cNvSpPr txBox="1"/>
          <p:nvPr/>
        </p:nvSpPr>
        <p:spPr>
          <a:xfrm>
            <a:off x="104723" y="580795"/>
            <a:ext cx="7798545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Key Performance Indicators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EFE9B4D6-30A5-4729-A120-F8E7CAA5F920}"/>
              </a:ext>
            </a:extLst>
          </p:cNvPr>
          <p:cNvSpPr/>
          <p:nvPr/>
        </p:nvSpPr>
        <p:spPr>
          <a:xfrm>
            <a:off x="196666" y="1108955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47.9%</a:t>
            </a:r>
          </a:p>
          <a:p>
            <a:pPr lvl="2"/>
            <a:r>
              <a:rPr lang="en-US" sz="1600" dirty="0"/>
              <a:t>Capacity Sold</a:t>
            </a:r>
            <a:endParaRPr lang="en-US" sz="2000" dirty="0"/>
          </a:p>
          <a:p>
            <a:pPr lvl="2"/>
            <a:endParaRPr lang="en-US" sz="10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+X% YoY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3C5448D-D35E-4CBC-9052-8270B3150AE1}"/>
              </a:ext>
            </a:extLst>
          </p:cNvPr>
          <p:cNvSpPr/>
          <p:nvPr/>
        </p:nvSpPr>
        <p:spPr>
          <a:xfrm>
            <a:off x="2838345" y="1104554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501</a:t>
            </a:r>
          </a:p>
          <a:p>
            <a:pPr lvl="2"/>
            <a:r>
              <a:rPr lang="en-US" sz="1600" dirty="0"/>
              <a:t>Prospects</a:t>
            </a:r>
            <a:endParaRPr lang="en-US" sz="2000" dirty="0"/>
          </a:p>
          <a:p>
            <a:pPr lvl="2"/>
            <a:endParaRPr lang="en-US" sz="9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-X% YoY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8D0127-7BD6-4AA7-B7F3-124EC1C33A38}"/>
              </a:ext>
            </a:extLst>
          </p:cNvPr>
          <p:cNvSpPr txBox="1"/>
          <p:nvPr/>
        </p:nvSpPr>
        <p:spPr>
          <a:xfrm>
            <a:off x="8024691" y="580795"/>
            <a:ext cx="4046493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Notes/Definitions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27791A8-C432-45C3-92D0-8AD7998134CF}"/>
              </a:ext>
            </a:extLst>
          </p:cNvPr>
          <p:cNvSpPr/>
          <p:nvPr/>
        </p:nvSpPr>
        <p:spPr>
          <a:xfrm>
            <a:off x="8024691" y="1042460"/>
            <a:ext cx="4046493" cy="285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tx1"/>
                </a:solidFill>
              </a:rPr>
              <a:t>Marketing Goal</a:t>
            </a:r>
            <a:r>
              <a:rPr lang="en-US" sz="1400" dirty="0">
                <a:solidFill>
                  <a:schemeClr val="tx1"/>
                </a:solidFill>
              </a:rPr>
              <a:t>: $6,004,664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tx1"/>
                </a:solidFill>
              </a:rPr>
              <a:t>Capacity Sold</a:t>
            </a:r>
            <a:r>
              <a:rPr lang="en-US" sz="1400" dirty="0">
                <a:solidFill>
                  <a:schemeClr val="tx1"/>
                </a:solidFill>
              </a:rPr>
              <a:t>: Average of sold seats / capacity per concert (capacity = 1750).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tx1"/>
                </a:solidFill>
              </a:rPr>
              <a:t>Prospects</a:t>
            </a:r>
            <a:r>
              <a:rPr lang="en-US" sz="1400" dirty="0">
                <a:solidFill>
                  <a:schemeClr val="tx1"/>
                </a:solidFill>
              </a:rPr>
              <a:t>: Non-subscribers that have purchased at least 3 single tickets over the current and previous fiscal years.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tx1"/>
                </a:solidFill>
              </a:rPr>
              <a:t>Total Subs</a:t>
            </a:r>
            <a:r>
              <a:rPr lang="en-US" sz="1400" dirty="0">
                <a:solidFill>
                  <a:schemeClr val="tx1"/>
                </a:solidFill>
              </a:rPr>
              <a:t>: Total Subscription packages sold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tx1"/>
                </a:solidFill>
              </a:rPr>
              <a:t>Total HHs</a:t>
            </a:r>
            <a:r>
              <a:rPr lang="en-US" sz="1400" dirty="0">
                <a:solidFill>
                  <a:schemeClr val="tx1"/>
                </a:solidFill>
              </a:rPr>
              <a:t>: Total households making a transaction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tx1"/>
                </a:solidFill>
              </a:rPr>
              <a:t>Non-Sub Retention Rate</a:t>
            </a:r>
            <a:r>
              <a:rPr lang="en-US" sz="1400" dirty="0">
                <a:solidFill>
                  <a:schemeClr val="tx1"/>
                </a:solidFill>
              </a:rPr>
              <a:t>: Measures flow throughout the year of our single ticket buyers (Classics, Pops, Summer).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4E957-D1CC-4E95-9AB5-F20473B33B33}"/>
              </a:ext>
            </a:extLst>
          </p:cNvPr>
          <p:cNvSpPr/>
          <p:nvPr/>
        </p:nvSpPr>
        <p:spPr>
          <a:xfrm>
            <a:off x="104723" y="3429000"/>
            <a:ext cx="7798545" cy="3429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C22B275-841C-4061-90CD-9536FD5DED37}"/>
              </a:ext>
            </a:extLst>
          </p:cNvPr>
          <p:cNvSpPr/>
          <p:nvPr/>
        </p:nvSpPr>
        <p:spPr>
          <a:xfrm>
            <a:off x="196666" y="2261091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63.4%</a:t>
            </a:r>
          </a:p>
          <a:p>
            <a:pPr lvl="2"/>
            <a:r>
              <a:rPr lang="en-US" sz="1600" dirty="0"/>
              <a:t>% of Goal</a:t>
            </a:r>
            <a:endParaRPr lang="en-US" sz="2000" dirty="0"/>
          </a:p>
          <a:p>
            <a:pPr lvl="2"/>
            <a:endParaRPr lang="en-US" sz="10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+X% monthly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7B57EEB-7624-47F1-9E49-EA27FDD865A2}"/>
              </a:ext>
            </a:extLst>
          </p:cNvPr>
          <p:cNvSpPr/>
          <p:nvPr/>
        </p:nvSpPr>
        <p:spPr>
          <a:xfrm>
            <a:off x="5480021" y="1102938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8,110</a:t>
            </a:r>
          </a:p>
          <a:p>
            <a:pPr lvl="2"/>
            <a:r>
              <a:rPr lang="en-US" sz="1600" dirty="0"/>
              <a:t>Total Subs</a:t>
            </a:r>
            <a:endParaRPr lang="en-US" sz="2000" dirty="0"/>
          </a:p>
          <a:p>
            <a:pPr lvl="2"/>
            <a:endParaRPr lang="en-US" sz="9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-X% Monthly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BD2A39-27BD-434B-A957-00BE528C8C97}"/>
              </a:ext>
            </a:extLst>
          </p:cNvPr>
          <p:cNvSpPr/>
          <p:nvPr/>
        </p:nvSpPr>
        <p:spPr>
          <a:xfrm>
            <a:off x="5480024" y="2265969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58,476</a:t>
            </a:r>
          </a:p>
          <a:p>
            <a:pPr lvl="2"/>
            <a:r>
              <a:rPr lang="en-US" sz="1600" dirty="0"/>
              <a:t>Tickets Sold</a:t>
            </a:r>
            <a:endParaRPr lang="en-US" sz="2000" dirty="0"/>
          </a:p>
          <a:p>
            <a:pPr lvl="2"/>
            <a:endParaRPr lang="en-US" sz="9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-X% Monthly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76B4D-892C-4116-99DA-74CFE02CB9E4}"/>
              </a:ext>
            </a:extLst>
          </p:cNvPr>
          <p:cNvSpPr txBox="1"/>
          <p:nvPr/>
        </p:nvSpPr>
        <p:spPr>
          <a:xfrm>
            <a:off x="8024691" y="3971219"/>
            <a:ext cx="40464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Insights/Recommendation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039F12F-7900-4946-9EB1-E15991D3B721}"/>
              </a:ext>
            </a:extLst>
          </p:cNvPr>
          <p:cNvSpPr/>
          <p:nvPr/>
        </p:nvSpPr>
        <p:spPr>
          <a:xfrm>
            <a:off x="8024691" y="4432884"/>
            <a:ext cx="4046493" cy="2426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This is a note</a:t>
            </a:r>
          </a:p>
        </p:txBody>
      </p:sp>
      <p:pic>
        <p:nvPicPr>
          <p:cNvPr id="49" name="Graphic 48" descr="Fire">
            <a:extLst>
              <a:ext uri="{FF2B5EF4-FFF2-40B4-BE49-F238E27FC236}">
                <a16:creationId xmlns:a16="http://schemas.microsoft.com/office/drawing/2014/main" id="{77E1C257-205C-43F6-B32A-0F0B93CD2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6240" y="1218252"/>
            <a:ext cx="914400" cy="914400"/>
          </a:xfrm>
          <a:prstGeom prst="rect">
            <a:avLst/>
          </a:prstGeom>
        </p:spPr>
      </p:pic>
      <p:pic>
        <p:nvPicPr>
          <p:cNvPr id="14" name="Graphic 13" descr="Handshake">
            <a:extLst>
              <a:ext uri="{FF2B5EF4-FFF2-40B4-BE49-F238E27FC236}">
                <a16:creationId xmlns:a16="http://schemas.microsoft.com/office/drawing/2014/main" id="{02C91F05-9EA9-49C9-909F-370F1D0A7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7366" y="2394855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D0E35D9-AAB5-43EE-A0D3-7F1692A16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59" y="3548530"/>
            <a:ext cx="7683885" cy="327565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Bullseye">
            <a:extLst>
              <a:ext uri="{FF2B5EF4-FFF2-40B4-BE49-F238E27FC236}">
                <a16:creationId xmlns:a16="http://schemas.microsoft.com/office/drawing/2014/main" id="{E6FD85E8-F740-4EFC-B4B5-3CDC340A0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013" y="2349091"/>
            <a:ext cx="914400" cy="914400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BB54D2F-DC01-4702-8CF0-DCF59CFFA880}"/>
              </a:ext>
            </a:extLst>
          </p:cNvPr>
          <p:cNvSpPr/>
          <p:nvPr/>
        </p:nvSpPr>
        <p:spPr>
          <a:xfrm>
            <a:off x="2838345" y="2267585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6,160</a:t>
            </a:r>
          </a:p>
          <a:p>
            <a:pPr lvl="2"/>
            <a:r>
              <a:rPr lang="en-US" sz="1600" dirty="0"/>
              <a:t>Total HHs</a:t>
            </a:r>
            <a:endParaRPr lang="en-US" sz="2000" dirty="0"/>
          </a:p>
          <a:p>
            <a:pPr lvl="2"/>
            <a:endParaRPr lang="en-US" sz="9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-X% Monthly</a:t>
            </a:r>
          </a:p>
        </p:txBody>
      </p:sp>
      <p:pic>
        <p:nvPicPr>
          <p:cNvPr id="6" name="Graphic 5" descr="House">
            <a:extLst>
              <a:ext uri="{FF2B5EF4-FFF2-40B4-BE49-F238E27FC236}">
                <a16:creationId xmlns:a16="http://schemas.microsoft.com/office/drawing/2014/main" id="{24DD8E93-EDC3-4562-A585-414C02C1CA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06240" y="2347848"/>
            <a:ext cx="914400" cy="914400"/>
          </a:xfrm>
          <a:prstGeom prst="rect">
            <a:avLst/>
          </a:prstGeom>
        </p:spPr>
      </p:pic>
      <p:pic>
        <p:nvPicPr>
          <p:cNvPr id="10" name="Graphic 9" descr="Theatre">
            <a:extLst>
              <a:ext uri="{FF2B5EF4-FFF2-40B4-BE49-F238E27FC236}">
                <a16:creationId xmlns:a16="http://schemas.microsoft.com/office/drawing/2014/main" id="{EE5D863A-F07D-4F68-AD68-2E40A265A9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310" y="1244078"/>
            <a:ext cx="901103" cy="901103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809B7D9-6014-450B-8E93-61C9262682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77366" y="12182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137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Kessler</dc:creator>
  <cp:lastModifiedBy>Brandon Kessler</cp:lastModifiedBy>
  <cp:revision>39</cp:revision>
  <dcterms:created xsi:type="dcterms:W3CDTF">2019-05-13T21:26:42Z</dcterms:created>
  <dcterms:modified xsi:type="dcterms:W3CDTF">2019-09-20T19:23:08Z</dcterms:modified>
</cp:coreProperties>
</file>