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98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1AC6-0374-4353-9921-A421D31B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AE08-757A-42E4-88AB-128D9609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4915-1A80-492B-8DAB-27F999C1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6676-0B5A-479B-8D87-9C8A12C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D210-3EB5-4C33-AAC4-5EC80A2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365-1F06-4D58-8F7D-1FDCF57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9A5CE-BC57-4283-9F5D-33DBC803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EFDE-0CB6-4483-8947-34DFB2D1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F7C0-C3F9-4DDF-BCE7-8C1CA83D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E22-3BE1-4E35-BBC8-05CF89D8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C494D-4E70-424F-A24D-5E3FB3C4B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03EA-007C-49CD-BE3F-56CACE7E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8F5-94F9-4521-A8E2-1A437A3F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3FD3-00F3-4964-B4F0-0CCAC1A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84E4-DEE1-4292-8E53-D5872BF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663-D0FF-42E0-8216-E8847107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7C1F-DDE2-4A54-A6E1-5E8BF2EC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EAEE-FA86-4653-B611-C1A1D999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A4AD-A0B0-4BDC-A77F-B3670F9C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48D3-E4B0-4B39-8B60-6EB46C63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18B8-C42F-403D-8EF1-98B487EA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BEED-8C19-4C3E-9BE2-C6742CC4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8523-F30D-4F3E-8E02-432F4365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3E2E-164F-476E-B5F0-CF58D10A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5815-64E2-4B1E-AEE9-4F3D05ED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8CE-3B4C-4B3F-8B93-EA97CD4F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68EB-C402-4009-9D3A-AFE6DFAE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948-5095-4D43-9F1A-1B047783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5690-A6E5-4349-B929-EF06502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4CDA-C3A6-4DCB-8B2E-B599571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1A84-3ECC-437D-9D73-3D65722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41A-9F83-4C94-A5DF-74B992B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1665-DD81-4B60-90B2-61723959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EDF8-FE6D-4D06-A62F-C07B0FE6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6FBF8-4A8D-46D5-8C1C-90194E04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11100-8821-4B5F-9057-86AC8EBB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9FEC6-B9D0-4FA5-9734-9E156F31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74B12-8962-4793-BEAB-D47778E4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C5BF-71CE-4FAC-8472-A5B734E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8D8-2477-4FCF-95F2-73B1513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BE27-C389-4B09-9601-01008998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E78E-B25A-457B-8664-60F18C0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498D-CA46-4E6E-A32E-75C4E23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4DA58-8292-41F8-B46E-287AB17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2BF40-5515-4C80-BC9F-49CEDAF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EA749-578D-46A9-9D74-F580294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A33B-9E8A-4EB8-AEF8-011A13E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48D-24EC-44E0-B345-ED7C88DC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7069B-16ED-41E1-BDBB-23F539D2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E401-357B-4165-AE90-06B2E0D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656C-B4C4-4A8B-84DB-8B29DC7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B5DC-2EA2-48EE-B9C8-B5DECFF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414F-F129-4F3D-8D3C-C19B9217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53D02-7AD8-4786-998B-C5D01A2D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BFD-3DA5-43EB-A154-9E70AD43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2F9FA-A3F7-416D-B8D4-4A546FC6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A452-EE2F-4A8B-9B19-6B5ECFD5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3493-7675-4591-BE40-EDA4F74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9317-4F66-48C8-9BB0-DB243A99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BA20-B0E1-444E-8EB4-F09449C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63E5-AB44-4966-A9B1-A209C881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6952-FFEA-4926-B5E6-FE62E946DB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75EA-7070-4166-A98C-EBD940F3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A8B-6B6D-42E8-ADA9-8D5D6BF6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40E4D9B-CC15-442E-8411-3BD525C8919F}"/>
              </a:ext>
            </a:extLst>
          </p:cNvPr>
          <p:cNvSpPr/>
          <p:nvPr/>
        </p:nvSpPr>
        <p:spPr>
          <a:xfrm>
            <a:off x="0" y="517622"/>
            <a:ext cx="12192000" cy="6340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5E3003-DC43-4944-A54C-28CEE2F6F0E7}"/>
              </a:ext>
            </a:extLst>
          </p:cNvPr>
          <p:cNvSpPr/>
          <p:nvPr/>
        </p:nvSpPr>
        <p:spPr>
          <a:xfrm>
            <a:off x="104724" y="1042460"/>
            <a:ext cx="5939338" cy="37339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88BF7-757F-4D70-B0C2-2C1BC9253E87}"/>
              </a:ext>
            </a:extLst>
          </p:cNvPr>
          <p:cNvSpPr/>
          <p:nvPr/>
        </p:nvSpPr>
        <p:spPr>
          <a:xfrm>
            <a:off x="0" y="0"/>
            <a:ext cx="12192000" cy="514564"/>
          </a:xfrm>
          <a:prstGeom prst="rect">
            <a:avLst/>
          </a:prstGeom>
          <a:solidFill>
            <a:srgbClr val="182B4C"/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CDD3-D8A8-4DDB-BD7F-0B38BCD2C187}"/>
              </a:ext>
            </a:extLst>
          </p:cNvPr>
          <p:cNvSpPr txBox="1"/>
          <p:nvPr/>
        </p:nvSpPr>
        <p:spPr>
          <a:xfrm>
            <a:off x="601310" y="33814"/>
            <a:ext cx="698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Dashboard – Prototype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660397-2C1F-490B-9ACD-C628529F8A81}"/>
              </a:ext>
            </a:extLst>
          </p:cNvPr>
          <p:cNvSpPr txBox="1"/>
          <p:nvPr/>
        </p:nvSpPr>
        <p:spPr>
          <a:xfrm>
            <a:off x="104724" y="580795"/>
            <a:ext cx="5939338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Key Performance Indicators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FE9B4D6-30A5-4729-A120-F8E7CAA5F920}"/>
              </a:ext>
            </a:extLst>
          </p:cNvPr>
          <p:cNvSpPr/>
          <p:nvPr/>
        </p:nvSpPr>
        <p:spPr>
          <a:xfrm>
            <a:off x="454290" y="1128564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8,110</a:t>
            </a:r>
          </a:p>
          <a:p>
            <a:pPr lvl="2"/>
            <a:r>
              <a:rPr lang="en-US" sz="1600" dirty="0"/>
              <a:t>Total Subs</a:t>
            </a:r>
            <a:endParaRPr lang="en-US" sz="2000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+X% monthly</a:t>
            </a:r>
          </a:p>
        </p:txBody>
      </p:sp>
      <p:pic>
        <p:nvPicPr>
          <p:cNvPr id="108" name="Graphic 107" descr="Arrow: Clockwise curve">
            <a:extLst>
              <a:ext uri="{FF2B5EF4-FFF2-40B4-BE49-F238E27FC236}">
                <a16:creationId xmlns:a16="http://schemas.microsoft.com/office/drawing/2014/main" id="{8A57B8F2-7F00-42A0-871B-D27FAEE7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783" y="1833032"/>
            <a:ext cx="316733" cy="328769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AA23BF1-81BA-46E2-B403-9C334652628D}"/>
              </a:ext>
            </a:extLst>
          </p:cNvPr>
          <p:cNvSpPr/>
          <p:nvPr/>
        </p:nvSpPr>
        <p:spPr>
          <a:xfrm>
            <a:off x="454290" y="2311929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61.21%</a:t>
            </a:r>
          </a:p>
          <a:p>
            <a:pPr lvl="2"/>
            <a:r>
              <a:rPr lang="en-US" sz="1400" dirty="0"/>
              <a:t>YoY Retention</a:t>
            </a:r>
            <a:endParaRPr lang="en-US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13" name="Graphic 112" descr="Arrow: Clockwise curve">
            <a:extLst>
              <a:ext uri="{FF2B5EF4-FFF2-40B4-BE49-F238E27FC236}">
                <a16:creationId xmlns:a16="http://schemas.microsoft.com/office/drawing/2014/main" id="{7D2994F2-808D-42FD-A911-D970E5BE6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477782" y="3038852"/>
            <a:ext cx="316733" cy="328769"/>
          </a:xfrm>
          <a:prstGeom prst="rect">
            <a:avLst/>
          </a:prstGeom>
        </p:spPr>
      </p:pic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B2403EE-8509-47FE-B30F-759E6529F308}"/>
              </a:ext>
            </a:extLst>
          </p:cNvPr>
          <p:cNvSpPr/>
          <p:nvPr/>
        </p:nvSpPr>
        <p:spPr>
          <a:xfrm>
            <a:off x="454287" y="3512077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6,326</a:t>
            </a:r>
          </a:p>
          <a:p>
            <a:pPr lvl="2"/>
            <a:r>
              <a:rPr lang="en-US" sz="1400" dirty="0"/>
              <a:t>Prospects</a:t>
            </a:r>
          </a:p>
          <a:p>
            <a:pPr lvl="2"/>
            <a:endParaRPr lang="en-US" sz="400" dirty="0"/>
          </a:p>
          <a:p>
            <a:pPr lvl="2"/>
            <a:endParaRPr lang="en-US" sz="400" dirty="0"/>
          </a:p>
          <a:p>
            <a:pPr lvl="2"/>
            <a:endParaRPr lang="en-US" sz="4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+X% monthly</a:t>
            </a:r>
          </a:p>
        </p:txBody>
      </p:sp>
      <p:pic>
        <p:nvPicPr>
          <p:cNvPr id="115" name="Graphic 114" descr="Arrow: Clockwise curve">
            <a:extLst>
              <a:ext uri="{FF2B5EF4-FFF2-40B4-BE49-F238E27FC236}">
                <a16:creationId xmlns:a16="http://schemas.microsoft.com/office/drawing/2014/main" id="{B441A5C3-EE99-412B-942B-5D4D49EA5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7779" y="4248184"/>
            <a:ext cx="316733" cy="328769"/>
          </a:xfrm>
          <a:prstGeom prst="rect">
            <a:avLst/>
          </a:prstGeom>
        </p:spPr>
      </p:pic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3C5448D-D35E-4CBC-9052-8270B3150AE1}"/>
              </a:ext>
            </a:extLst>
          </p:cNvPr>
          <p:cNvSpPr/>
          <p:nvPr/>
        </p:nvSpPr>
        <p:spPr>
          <a:xfrm>
            <a:off x="3348097" y="1128564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5.8</a:t>
            </a:r>
          </a:p>
          <a:p>
            <a:pPr lvl="2"/>
            <a:r>
              <a:rPr lang="en-US" sz="1600" dirty="0"/>
              <a:t>Avg. pkg size</a:t>
            </a:r>
            <a:endParaRPr lang="en-US" sz="2000" dirty="0"/>
          </a:p>
          <a:p>
            <a:pPr lvl="2"/>
            <a:endParaRPr lang="en-US" sz="9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YoY</a:t>
            </a:r>
          </a:p>
        </p:txBody>
      </p:sp>
      <p:pic>
        <p:nvPicPr>
          <p:cNvPr id="117" name="Graphic 116" descr="Arrow: Clockwise curve">
            <a:extLst>
              <a:ext uri="{FF2B5EF4-FFF2-40B4-BE49-F238E27FC236}">
                <a16:creationId xmlns:a16="http://schemas.microsoft.com/office/drawing/2014/main" id="{4D39ABC9-F101-40C9-9C9D-04B2F6B1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1587" y="1877952"/>
            <a:ext cx="316733" cy="328769"/>
          </a:xfrm>
          <a:prstGeom prst="rect">
            <a:avLst/>
          </a:prstGeom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74EA995-14D1-4155-9614-6ACF8DBC7CAF}"/>
              </a:ext>
            </a:extLst>
          </p:cNvPr>
          <p:cNvSpPr/>
          <p:nvPr/>
        </p:nvSpPr>
        <p:spPr>
          <a:xfrm>
            <a:off x="3348097" y="2311929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730</a:t>
            </a:r>
          </a:p>
          <a:p>
            <a:pPr lvl="2"/>
            <a:r>
              <a:rPr lang="en-US" sz="1400" dirty="0"/>
              <a:t>New Subs</a:t>
            </a:r>
          </a:p>
          <a:p>
            <a:pPr lvl="2"/>
            <a:endParaRPr lang="en-US" sz="400" dirty="0"/>
          </a:p>
          <a:p>
            <a:pPr lvl="2"/>
            <a:endParaRPr lang="en-US" sz="12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19" name="Graphic 118" descr="Arrow: Clockwise curve">
            <a:extLst>
              <a:ext uri="{FF2B5EF4-FFF2-40B4-BE49-F238E27FC236}">
                <a16:creationId xmlns:a16="http://schemas.microsoft.com/office/drawing/2014/main" id="{291BC99D-CA49-418D-8607-6B9A596D2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371588" y="3038852"/>
            <a:ext cx="316733" cy="328769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F8AB976-1684-4E36-A9A1-A71238372CB5}"/>
              </a:ext>
            </a:extLst>
          </p:cNvPr>
          <p:cNvSpPr/>
          <p:nvPr/>
        </p:nvSpPr>
        <p:spPr>
          <a:xfrm>
            <a:off x="3348094" y="3512077"/>
            <a:ext cx="2340226" cy="11086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0</a:t>
            </a:r>
          </a:p>
          <a:p>
            <a:pPr lvl="2"/>
            <a:r>
              <a:rPr lang="en-US" sz="1400" dirty="0"/>
              <a:t>Hot Prospects</a:t>
            </a:r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21" name="Graphic 120" descr="Arrow: Clockwise curve">
            <a:extLst>
              <a:ext uri="{FF2B5EF4-FFF2-40B4-BE49-F238E27FC236}">
                <a16:creationId xmlns:a16="http://schemas.microsoft.com/office/drawing/2014/main" id="{9F0D88B9-EE7A-45E7-B3B5-2EE4265EB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371586" y="4225284"/>
            <a:ext cx="316733" cy="32876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1A4EA56-0D87-472A-BAA0-EA2596871674}"/>
              </a:ext>
            </a:extLst>
          </p:cNvPr>
          <p:cNvSpPr txBox="1"/>
          <p:nvPr/>
        </p:nvSpPr>
        <p:spPr>
          <a:xfrm>
            <a:off x="104724" y="4895199"/>
            <a:ext cx="5939338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Notes on Reading this Document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6DE9FE-C048-4412-AB50-834049800D50}"/>
              </a:ext>
            </a:extLst>
          </p:cNvPr>
          <p:cNvSpPr/>
          <p:nvPr/>
        </p:nvSpPr>
        <p:spPr>
          <a:xfrm>
            <a:off x="103876" y="5356864"/>
            <a:ext cx="5939338" cy="1381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D0F260-92E3-4D54-9949-930CEF3F8048}"/>
              </a:ext>
            </a:extLst>
          </p:cNvPr>
          <p:cNvSpPr txBox="1"/>
          <p:nvPr/>
        </p:nvSpPr>
        <p:spPr>
          <a:xfrm>
            <a:off x="236663" y="5404183"/>
            <a:ext cx="5451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Prospects: Non-subscribers that have purchased at least 3 tickets over the last four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Hot Prospects: Non-subscribers that have purchased at least 3 tickets in the current fiscal year.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 Experiment: Ongoing AB Tests and results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8D0127-7BD6-4AA7-B7F3-124EC1C33A38}"/>
              </a:ext>
            </a:extLst>
          </p:cNvPr>
          <p:cNvSpPr txBox="1"/>
          <p:nvPr/>
        </p:nvSpPr>
        <p:spPr>
          <a:xfrm>
            <a:off x="6147938" y="3420609"/>
            <a:ext cx="593933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Insights/Recommendation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27791A8-C432-45C3-92D0-8AD7998134CF}"/>
              </a:ext>
            </a:extLst>
          </p:cNvPr>
          <p:cNvSpPr/>
          <p:nvPr/>
        </p:nvSpPr>
        <p:spPr>
          <a:xfrm>
            <a:off x="6147938" y="3886242"/>
            <a:ext cx="5939338" cy="28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6919E8-BE01-4A0B-9D32-799A3037A470}"/>
              </a:ext>
            </a:extLst>
          </p:cNvPr>
          <p:cNvSpPr txBox="1"/>
          <p:nvPr/>
        </p:nvSpPr>
        <p:spPr>
          <a:xfrm>
            <a:off x="6286057" y="3976176"/>
            <a:ext cx="5451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where we will point out some issues/patterns in the data as well as potential action steps to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F8C5C86F-DDDD-456D-A3A6-9B4F816E60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602" y="1247432"/>
            <a:ext cx="914400" cy="914400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E2661D9B-A7E9-454E-B2B3-BCD50276B5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602" y="2409069"/>
            <a:ext cx="914400" cy="914400"/>
          </a:xfrm>
          <a:prstGeom prst="rect">
            <a:avLst/>
          </a:prstGeom>
        </p:spPr>
      </p:pic>
      <p:pic>
        <p:nvPicPr>
          <p:cNvPr id="4" name="Graphic 3" descr="Handshake">
            <a:extLst>
              <a:ext uri="{FF2B5EF4-FFF2-40B4-BE49-F238E27FC236}">
                <a16:creationId xmlns:a16="http://schemas.microsoft.com/office/drawing/2014/main" id="{7A00DEA7-3595-4C2A-A399-BCBFF12E88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3056" y="2507228"/>
            <a:ext cx="914400" cy="914400"/>
          </a:xfrm>
          <a:prstGeom prst="rect">
            <a:avLst/>
          </a:prstGeom>
        </p:spPr>
      </p:pic>
      <p:pic>
        <p:nvPicPr>
          <p:cNvPr id="5" name="Graphic 4" descr="Pyramid with levels">
            <a:extLst>
              <a:ext uri="{FF2B5EF4-FFF2-40B4-BE49-F238E27FC236}">
                <a16:creationId xmlns:a16="http://schemas.microsoft.com/office/drawing/2014/main" id="{DD034C68-A6D7-489B-BB81-6ADDFEE939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27176" y="1230647"/>
            <a:ext cx="914400" cy="914400"/>
          </a:xfrm>
          <a:prstGeom prst="rect">
            <a:avLst/>
          </a:prstGeom>
        </p:spPr>
      </p:pic>
      <p:pic>
        <p:nvPicPr>
          <p:cNvPr id="8" name="Graphic 7" descr="Fire">
            <a:extLst>
              <a:ext uri="{FF2B5EF4-FFF2-40B4-BE49-F238E27FC236}">
                <a16:creationId xmlns:a16="http://schemas.microsoft.com/office/drawing/2014/main" id="{303CBCA8-D85E-49E7-A921-712971FDF5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27176" y="3615908"/>
            <a:ext cx="914400" cy="914400"/>
          </a:xfrm>
          <a:prstGeom prst="rect">
            <a:avLst/>
          </a:prstGeom>
        </p:spPr>
      </p:pic>
      <p:pic>
        <p:nvPicPr>
          <p:cNvPr id="12" name="Graphic 11" descr="Call center">
            <a:extLst>
              <a:ext uri="{FF2B5EF4-FFF2-40B4-BE49-F238E27FC236}">
                <a16:creationId xmlns:a16="http://schemas.microsoft.com/office/drawing/2014/main" id="{53C1F762-30BF-4B90-B6EF-052A7CE1CB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416" y="3615908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70BF52-FF8C-4181-BC0E-C78F3475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21" y="1053072"/>
            <a:ext cx="5928256" cy="2230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1B0D7F4-8D0D-4F42-9633-37A057730677}"/>
              </a:ext>
            </a:extLst>
          </p:cNvPr>
          <p:cNvSpPr txBox="1"/>
          <p:nvPr/>
        </p:nvSpPr>
        <p:spPr>
          <a:xfrm>
            <a:off x="6147938" y="580795"/>
            <a:ext cx="5939338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Current Experiment</a:t>
            </a:r>
          </a:p>
        </p:txBody>
      </p:sp>
    </p:spTree>
    <p:extLst>
      <p:ext uri="{BB962C8B-B14F-4D97-AF65-F5344CB8AC3E}">
        <p14:creationId xmlns:p14="http://schemas.microsoft.com/office/powerpoint/2010/main" val="20161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124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32</cp:revision>
  <dcterms:created xsi:type="dcterms:W3CDTF">2019-05-13T21:26:42Z</dcterms:created>
  <dcterms:modified xsi:type="dcterms:W3CDTF">2019-09-17T19:39:11Z</dcterms:modified>
</cp:coreProperties>
</file>