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7979"/>
    <a:srgbClr val="F7ADFD"/>
    <a:srgbClr val="A7E2FF"/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Packages Sold</a:t>
            </a:r>
          </a:p>
        </c:rich>
      </c:tx>
      <c:layout>
        <c:manualLayout>
          <c:xMode val="edge"/>
          <c:yMode val="edge"/>
          <c:x val="0.59257330614295445"/>
          <c:y val="2.3369007360010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526195561639769E-2"/>
          <c:y val="1.9474172800008831E-2"/>
          <c:w val="0.64303939436422264"/>
          <c:h val="0.9565419266673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00-4236-A895-C31B777553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00-4236-A895-C31B777553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00-4236-A895-C31B777553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00-4236-A895-C31B7775533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14-470D-ABBB-EEA6901A3C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00-4236-A895-C31B7775533B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14-470D-ABBB-EEA6901A3CC5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Bielanksi, Leslie</c:v>
                </c:pt>
                <c:pt idx="1">
                  <c:v>Alexie, Kade</c:v>
                </c:pt>
                <c:pt idx="2">
                  <c:v>Klavans, Gary</c:v>
                </c:pt>
                <c:pt idx="3">
                  <c:v>Kho, Samuel</c:v>
                </c:pt>
                <c:pt idx="4">
                  <c:v>Haderlein, Don</c:v>
                </c:pt>
                <c:pt idx="5">
                  <c:v>Peters, Siegfried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0.25210084033613445</c:v>
                </c:pt>
                <c:pt idx="1">
                  <c:v>0.27731092436974791</c:v>
                </c:pt>
                <c:pt idx="2">
                  <c:v>0.3949579831932773</c:v>
                </c:pt>
                <c:pt idx="3">
                  <c:v>5.0420168067226892E-2</c:v>
                </c:pt>
                <c:pt idx="4">
                  <c:v>0</c:v>
                </c:pt>
                <c:pt idx="5">
                  <c:v>2.5210084033613446E-2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14-470D-ABBB-EEA6901A3CC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Leads Called</a:t>
            </a:r>
          </a:p>
        </c:rich>
      </c:tx>
      <c:layout>
        <c:manualLayout>
          <c:xMode val="edge"/>
          <c:yMode val="edge"/>
          <c:x val="0.56846641581158919"/>
          <c:y val="2.3369007360010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526195561639769E-2"/>
          <c:y val="1.9474172800008831E-2"/>
          <c:w val="0.64303939436422264"/>
          <c:h val="0.9565419266673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0F-4C64-A446-51E6BCA9A4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0F-4C64-A446-51E6BCA9A4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0F-4C64-A446-51E6BCA9A4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0F-4C64-A446-51E6BCA9A4C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70F-4C64-A446-51E6BCA9A4C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70F-4C64-A446-51E6BCA9A4C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Bielanksi, Leslie</c:v>
                </c:pt>
                <c:pt idx="1">
                  <c:v>Alexie, Kade</c:v>
                </c:pt>
                <c:pt idx="2">
                  <c:v>Klavans, Gary</c:v>
                </c:pt>
                <c:pt idx="3">
                  <c:v>Kho, Samuel</c:v>
                </c:pt>
                <c:pt idx="4">
                  <c:v>Haderlein, Don</c:v>
                </c:pt>
                <c:pt idx="5">
                  <c:v>Peters, Siegfried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0.25482221705786662</c:v>
                </c:pt>
                <c:pt idx="1">
                  <c:v>0.3368580060422961</c:v>
                </c:pt>
                <c:pt idx="2">
                  <c:v>0.10794794329537533</c:v>
                </c:pt>
                <c:pt idx="3">
                  <c:v>7.8782244945386937E-2</c:v>
                </c:pt>
                <c:pt idx="4">
                  <c:v>0.14699047176388566</c:v>
                </c:pt>
                <c:pt idx="5">
                  <c:v>7.4599116895189402E-2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70F-4C64-A446-51E6BCA9A4C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495478"/>
            <a:ext cx="12192000" cy="6362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48659" y="1018284"/>
            <a:ext cx="2270954" cy="5815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Telemarketing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48657" y="556620"/>
            <a:ext cx="2270954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KPIS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>
            <a:spLocks noChangeAspect="1"/>
          </p:cNvSpPr>
          <p:nvPr/>
        </p:nvSpPr>
        <p:spPr>
          <a:xfrm>
            <a:off x="93663" y="4914071"/>
            <a:ext cx="2185142" cy="928317"/>
          </a:xfrm>
          <a:prstGeom prst="roundRect">
            <a:avLst/>
          </a:prstGeom>
          <a:solidFill>
            <a:srgbClr val="FFB9B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Cost / Acquisition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$181.72</a:t>
            </a:r>
            <a:endParaRPr lang="en-US" sz="12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2403EE-8509-47FE-B30F-759E6529F308}"/>
              </a:ext>
            </a:extLst>
          </p:cNvPr>
          <p:cNvSpPr>
            <a:spLocks noChangeAspect="1"/>
          </p:cNvSpPr>
          <p:nvPr/>
        </p:nvSpPr>
        <p:spPr>
          <a:xfrm>
            <a:off x="85098" y="5878054"/>
            <a:ext cx="2193707" cy="928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% Do Not Call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9.9%</a:t>
            </a:r>
            <a:endParaRPr lang="en-US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>
            <a:spLocks noChangeAspect="1"/>
          </p:cNvSpPr>
          <p:nvPr/>
        </p:nvSpPr>
        <p:spPr>
          <a:xfrm>
            <a:off x="93663" y="1039095"/>
            <a:ext cx="2193707" cy="9499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Leads Called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8,606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>
            <a:spLocks noChangeAspect="1"/>
          </p:cNvSpPr>
          <p:nvPr/>
        </p:nvSpPr>
        <p:spPr>
          <a:xfrm>
            <a:off x="93663" y="2027982"/>
            <a:ext cx="2193707" cy="928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Contact Rate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8.7%</a:t>
            </a:r>
            <a:endParaRPr lang="en-US" sz="12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F8AB976-1684-4E36-A9A1-A71238372CB5}"/>
              </a:ext>
            </a:extLst>
          </p:cNvPr>
          <p:cNvSpPr>
            <a:spLocks noChangeAspect="1"/>
          </p:cNvSpPr>
          <p:nvPr/>
        </p:nvSpPr>
        <p:spPr>
          <a:xfrm>
            <a:off x="93663" y="2996109"/>
            <a:ext cx="2193707" cy="9288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Conversion Rate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9.9%</a:t>
            </a:r>
            <a:endParaRPr lang="en-US" sz="1200" dirty="0"/>
          </a:p>
        </p:txBody>
      </p:sp>
      <p:pic>
        <p:nvPicPr>
          <p:cNvPr id="115" name="Graphic 114" descr="Arrow: Clockwise curve">
            <a:extLst>
              <a:ext uri="{FF2B5EF4-FFF2-40B4-BE49-F238E27FC236}">
                <a16:creationId xmlns:a16="http://schemas.microsoft.com/office/drawing/2014/main" id="{B441A5C3-EE99-412B-942B-5D4D49EA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8287" y="1640244"/>
            <a:ext cx="316733" cy="32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D5648-C881-4649-AFDE-8A3DED153B54}"/>
              </a:ext>
            </a:extLst>
          </p:cNvPr>
          <p:cNvSpPr txBox="1">
            <a:spLocks noChangeAspect="1"/>
          </p:cNvSpPr>
          <p:nvPr/>
        </p:nvSpPr>
        <p:spPr>
          <a:xfrm>
            <a:off x="58129" y="1724095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04A6F6-FDB6-48C4-A71B-F91265F165C7}"/>
              </a:ext>
            </a:extLst>
          </p:cNvPr>
          <p:cNvSpPr txBox="1">
            <a:spLocks noChangeAspect="1"/>
          </p:cNvSpPr>
          <p:nvPr/>
        </p:nvSpPr>
        <p:spPr>
          <a:xfrm>
            <a:off x="58129" y="2709309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2968F-6E8E-4C06-A410-C6A1EE5D0DEE}"/>
              </a:ext>
            </a:extLst>
          </p:cNvPr>
          <p:cNvSpPr txBox="1">
            <a:spLocks noChangeAspect="1"/>
          </p:cNvSpPr>
          <p:nvPr/>
        </p:nvSpPr>
        <p:spPr>
          <a:xfrm>
            <a:off x="15061" y="5604005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1E951-5069-47CD-9078-F7EA54E11C24}"/>
              </a:ext>
            </a:extLst>
          </p:cNvPr>
          <p:cNvSpPr txBox="1">
            <a:spLocks noChangeAspect="1"/>
          </p:cNvSpPr>
          <p:nvPr/>
        </p:nvSpPr>
        <p:spPr>
          <a:xfrm>
            <a:off x="1084" y="6556824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pic>
        <p:nvPicPr>
          <p:cNvPr id="43" name="Graphic 42" descr="Arrow: Clockwise curve">
            <a:extLst>
              <a:ext uri="{FF2B5EF4-FFF2-40B4-BE49-F238E27FC236}">
                <a16:creationId xmlns:a16="http://schemas.microsoft.com/office/drawing/2014/main" id="{8E22785D-3224-4F52-AD9D-DC968F299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42331" y="6453544"/>
            <a:ext cx="316733" cy="328769"/>
          </a:xfrm>
          <a:prstGeom prst="rect">
            <a:avLst/>
          </a:prstGeom>
        </p:spPr>
      </p:pic>
      <p:pic>
        <p:nvPicPr>
          <p:cNvPr id="45" name="Graphic 44" descr="Arrow: Clockwise curve">
            <a:extLst>
              <a:ext uri="{FF2B5EF4-FFF2-40B4-BE49-F238E27FC236}">
                <a16:creationId xmlns:a16="http://schemas.microsoft.com/office/drawing/2014/main" id="{88A8CE54-EAA7-4107-B4B9-594B9AB9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219" y="5483584"/>
            <a:ext cx="316733" cy="3287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B749027-7AD5-4570-9391-64165FD4A65E}"/>
              </a:ext>
            </a:extLst>
          </p:cNvPr>
          <p:cNvSpPr txBox="1"/>
          <p:nvPr/>
        </p:nvSpPr>
        <p:spPr>
          <a:xfrm>
            <a:off x="2439593" y="556620"/>
            <a:ext cx="970374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NOTES/INSIGHTS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F99D7-9777-4575-9319-AC22C60A54EC}"/>
              </a:ext>
            </a:extLst>
          </p:cNvPr>
          <p:cNvSpPr/>
          <p:nvPr/>
        </p:nvSpPr>
        <p:spPr>
          <a:xfrm>
            <a:off x="2439593" y="1010441"/>
            <a:ext cx="9703748" cy="2462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400" b="1" dirty="0">
                <a:solidFill>
                  <a:schemeClr val="tx1"/>
                </a:solidFill>
              </a:rPr>
              <a:t>Notes/Definitions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Contact Rate: Number of calls resulting in a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Conversion Rate: Conversions based on the number of actual contacts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example: Given leads=1,000, contact rate=10% and conversion rate=10%, we converted 10 leads.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# Subs / Caller Hour: Number of subscriptions sold per hour of calls made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For example: 0.2 would indicate that they required 5 hours of calling to make 1 sale (1 / 0.2 = 5).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Thoughts/Insights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Caller performance is very clearly a thing: Don </a:t>
            </a:r>
            <a:r>
              <a:rPr lang="en-US" sz="1400" dirty="0" err="1">
                <a:solidFill>
                  <a:schemeClr val="tx1"/>
                </a:solidFill>
              </a:rPr>
              <a:t>Haderlein</a:t>
            </a:r>
            <a:r>
              <a:rPr lang="en-US" sz="1400" dirty="0">
                <a:solidFill>
                  <a:schemeClr val="tx1"/>
                </a:solidFill>
              </a:rPr>
              <a:t> contacted 15% of all leads called and sold 0 total packages. Meanwhile, Gary </a:t>
            </a:r>
            <a:r>
              <a:rPr lang="en-US" sz="1400" dirty="0" err="1">
                <a:solidFill>
                  <a:schemeClr val="tx1"/>
                </a:solidFill>
              </a:rPr>
              <a:t>Klavans</a:t>
            </a:r>
            <a:r>
              <a:rPr lang="en-US" sz="1400" dirty="0">
                <a:solidFill>
                  <a:schemeClr val="tx1"/>
                </a:solidFill>
              </a:rPr>
              <a:t> only called 11% of the total leads and sold more than anyone else with 47 total packages.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Fire Don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191209-1DA5-4367-89B2-4390E4CCE102}"/>
              </a:ext>
            </a:extLst>
          </p:cNvPr>
          <p:cNvSpPr>
            <a:spLocks noChangeAspect="1"/>
          </p:cNvSpPr>
          <p:nvPr/>
        </p:nvSpPr>
        <p:spPr>
          <a:xfrm>
            <a:off x="85098" y="3956243"/>
            <a:ext cx="2193707" cy="928317"/>
          </a:xfrm>
          <a:prstGeom prst="roundRect">
            <a:avLst/>
          </a:prstGeom>
          <a:solidFill>
            <a:srgbClr val="A7E2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# Subs / Caller Hour</a:t>
            </a:r>
          </a:p>
          <a:p>
            <a:endParaRPr lang="en-US" sz="600" b="1" dirty="0"/>
          </a:p>
          <a:p>
            <a:pPr algn="ctr"/>
            <a:r>
              <a:rPr lang="en-US" sz="2000" dirty="0"/>
              <a:t>0.2</a:t>
            </a:r>
            <a:endParaRPr lang="en-US" sz="1200" dirty="0"/>
          </a:p>
        </p:txBody>
      </p:sp>
      <p:pic>
        <p:nvPicPr>
          <p:cNvPr id="27" name="Graphic 26" descr="Arrow: Clockwise curve">
            <a:extLst>
              <a:ext uri="{FF2B5EF4-FFF2-40B4-BE49-F238E27FC236}">
                <a16:creationId xmlns:a16="http://schemas.microsoft.com/office/drawing/2014/main" id="{E46994BF-95B9-45A0-8DD5-F458B68E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1111" y="4515855"/>
            <a:ext cx="316733" cy="328769"/>
          </a:xfrm>
          <a:prstGeom prst="rect">
            <a:avLst/>
          </a:prstGeom>
        </p:spPr>
      </p:pic>
      <p:pic>
        <p:nvPicPr>
          <p:cNvPr id="28" name="Graphic 27" descr="Arrow: Clockwise curve">
            <a:extLst>
              <a:ext uri="{FF2B5EF4-FFF2-40B4-BE49-F238E27FC236}">
                <a16:creationId xmlns:a16="http://schemas.microsoft.com/office/drawing/2014/main" id="{2BED41BE-2FB1-4F45-8E47-9C37419B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1111" y="3581549"/>
            <a:ext cx="316733" cy="328769"/>
          </a:xfrm>
          <a:prstGeom prst="rect">
            <a:avLst/>
          </a:prstGeom>
        </p:spPr>
      </p:pic>
      <p:pic>
        <p:nvPicPr>
          <p:cNvPr id="29" name="Graphic 28" descr="Arrow: Clockwise curve">
            <a:extLst>
              <a:ext uri="{FF2B5EF4-FFF2-40B4-BE49-F238E27FC236}">
                <a16:creationId xmlns:a16="http://schemas.microsoft.com/office/drawing/2014/main" id="{E7580ADC-B6F9-41B2-A491-A348FA79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8287" y="2587995"/>
            <a:ext cx="316733" cy="32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2C84E4-5F3E-4005-991E-BBEB3F15D306}"/>
              </a:ext>
            </a:extLst>
          </p:cNvPr>
          <p:cNvSpPr txBox="1">
            <a:spLocks noChangeAspect="1"/>
          </p:cNvSpPr>
          <p:nvPr/>
        </p:nvSpPr>
        <p:spPr>
          <a:xfrm>
            <a:off x="33114" y="3677436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A45D3-CF20-4B2A-A92B-3C4238ACE44B}"/>
              </a:ext>
            </a:extLst>
          </p:cNvPr>
          <p:cNvSpPr txBox="1">
            <a:spLocks noChangeAspect="1"/>
          </p:cNvSpPr>
          <p:nvPr/>
        </p:nvSpPr>
        <p:spPr>
          <a:xfrm>
            <a:off x="33114" y="4607358"/>
            <a:ext cx="93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+10% MoM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C8140F-5EDD-4036-ABCB-55876D3DA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580330"/>
              </p:ext>
            </p:extLst>
          </p:nvPr>
        </p:nvGraphicFramePr>
        <p:xfrm>
          <a:off x="2439593" y="3521584"/>
          <a:ext cx="4819847" cy="328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061395A-773C-436D-9B22-F788D2BE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150314"/>
              </p:ext>
            </p:extLst>
          </p:nvPr>
        </p:nvGraphicFramePr>
        <p:xfrm>
          <a:off x="7323494" y="3521583"/>
          <a:ext cx="4819848" cy="328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202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45</cp:revision>
  <dcterms:created xsi:type="dcterms:W3CDTF">2019-05-13T21:26:42Z</dcterms:created>
  <dcterms:modified xsi:type="dcterms:W3CDTF">2019-09-17T19:42:38Z</dcterms:modified>
</cp:coreProperties>
</file>