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solidFill>
                  <a:schemeClr val="tx1"/>
                </a:solidFill>
              </a:rPr>
              <a:t>% Channel Usage</a:t>
            </a:r>
            <a:r>
              <a:rPr lang="en-US" b="1" baseline="0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Transaction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Organic Search</c:v>
                </c:pt>
                <c:pt idx="1">
                  <c:v>Direct</c:v>
                </c:pt>
                <c:pt idx="2">
                  <c:v>(Other)</c:v>
                </c:pt>
                <c:pt idx="3">
                  <c:v>Email</c:v>
                </c:pt>
                <c:pt idx="4">
                  <c:v>Paid Search</c:v>
                </c:pt>
                <c:pt idx="5">
                  <c:v>Social</c:v>
                </c:pt>
                <c:pt idx="6">
                  <c:v>Referral</c:v>
                </c:pt>
                <c:pt idx="7">
                  <c:v>Display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0.36549999999999999</c:v>
                </c:pt>
                <c:pt idx="1">
                  <c:v>0.2412</c:v>
                </c:pt>
                <c:pt idx="2">
                  <c:v>0.13750000000000001</c:v>
                </c:pt>
                <c:pt idx="3">
                  <c:v>9.3799999999999994E-2</c:v>
                </c:pt>
                <c:pt idx="4">
                  <c:v>6.0900000000000003E-2</c:v>
                </c:pt>
                <c:pt idx="5">
                  <c:v>5.5599999999999997E-2</c:v>
                </c:pt>
                <c:pt idx="6">
                  <c:v>4.4499999999999998E-2</c:v>
                </c:pt>
                <c:pt idx="7" formatCode="0.00%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3-4968-873F-526E8C56A7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Transactions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Organic Search</c:v>
                </c:pt>
                <c:pt idx="1">
                  <c:v>Direct</c:v>
                </c:pt>
                <c:pt idx="2">
                  <c:v>(Other)</c:v>
                </c:pt>
                <c:pt idx="3">
                  <c:v>Email</c:v>
                </c:pt>
                <c:pt idx="4">
                  <c:v>Paid Search</c:v>
                </c:pt>
                <c:pt idx="5">
                  <c:v>Social</c:v>
                </c:pt>
                <c:pt idx="6">
                  <c:v>Referral</c:v>
                </c:pt>
                <c:pt idx="7">
                  <c:v>Display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0.4239</c:v>
                </c:pt>
                <c:pt idx="1">
                  <c:v>0.21199999999999999</c:v>
                </c:pt>
                <c:pt idx="2">
                  <c:v>5.4000000000000003E-3</c:v>
                </c:pt>
                <c:pt idx="3">
                  <c:v>0.21199999999999999</c:v>
                </c:pt>
                <c:pt idx="4">
                  <c:v>7.0699999999999999E-2</c:v>
                </c:pt>
                <c:pt idx="5">
                  <c:v>1.09E-2</c:v>
                </c:pt>
                <c:pt idx="6">
                  <c:v>6.5199999999999994E-2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73-4968-873F-526E8C56A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54823536"/>
        <c:axId val="547466808"/>
      </c:barChart>
      <c:catAx>
        <c:axId val="4548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466808"/>
        <c:crosses val="autoZero"/>
        <c:auto val="1"/>
        <c:lblAlgn val="ctr"/>
        <c:lblOffset val="100"/>
        <c:noMultiLvlLbl val="0"/>
      </c:catAx>
      <c:valAx>
        <c:axId val="54746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Social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LinkedIn</c:v>
                </c:pt>
                <c:pt idx="4">
                  <c:v>PS Blog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4815</c:v>
                </c:pt>
                <c:pt idx="1">
                  <c:v>29</c:v>
                </c:pt>
                <c:pt idx="2">
                  <c:v>3</c:v>
                </c:pt>
                <c:pt idx="3">
                  <c:v>3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A-400F-9C6C-25CD8ED321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LinkedIn</c:v>
                </c:pt>
                <c:pt idx="4">
                  <c:v>PS Blog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 formatCode="&quot;$&quot;#,##0_);[Red]\(&quot;$&quot;#,##0\)">
                  <c:v>1837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A-400F-9C6C-25CD8ED321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0562784"/>
        <c:axId val="456312368"/>
      </c:barChart>
      <c:catAx>
        <c:axId val="430562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312368"/>
        <c:crosses val="autoZero"/>
        <c:auto val="1"/>
        <c:lblAlgn val="ctr"/>
        <c:lblOffset val="100"/>
        <c:noMultiLvlLbl val="0"/>
      </c:catAx>
      <c:valAx>
        <c:axId val="456312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56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6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EE3BCA-ED41-45F2-AEAC-DDB314B63A3D}"/>
              </a:ext>
            </a:extLst>
          </p:cNvPr>
          <p:cNvSpPr/>
          <p:nvPr/>
        </p:nvSpPr>
        <p:spPr>
          <a:xfrm>
            <a:off x="-1" y="-15962"/>
            <a:ext cx="12191999" cy="6873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-1" y="949509"/>
            <a:ext cx="6755803" cy="5908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282886" y="17260"/>
            <a:ext cx="617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Performance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0" y="549398"/>
            <a:ext cx="675580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B4D6-30A5-4729-A120-F8E7CAA5F920}"/>
              </a:ext>
            </a:extLst>
          </p:cNvPr>
          <p:cNvSpPr/>
          <p:nvPr/>
        </p:nvSpPr>
        <p:spPr>
          <a:xfrm>
            <a:off x="93967" y="1016125"/>
            <a:ext cx="2094157" cy="1026092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37,676</a:t>
            </a:r>
          </a:p>
          <a:p>
            <a:pPr lvl="1"/>
            <a:r>
              <a:rPr lang="en-US" sz="1200" dirty="0"/>
              <a:t>          Sessions</a:t>
            </a:r>
            <a:endParaRPr lang="en-US" sz="16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1"/>
            <a:r>
              <a:rPr lang="en-US" sz="1200" dirty="0"/>
              <a:t>          -14% monthly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/>
          <p:nvPr/>
        </p:nvSpPr>
        <p:spPr>
          <a:xfrm>
            <a:off x="2318274" y="1012265"/>
            <a:ext cx="2104115" cy="1026092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27,056</a:t>
            </a:r>
          </a:p>
          <a:p>
            <a:pPr lvl="1"/>
            <a:r>
              <a:rPr lang="en-US" sz="1200" dirty="0"/>
              <a:t>          Users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1"/>
            <a:r>
              <a:rPr lang="en-US" sz="1200" dirty="0"/>
              <a:t>          -9% monthly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/>
          <p:nvPr/>
        </p:nvSpPr>
        <p:spPr>
          <a:xfrm>
            <a:off x="4560457" y="1016125"/>
            <a:ext cx="2104115" cy="102609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55.9%</a:t>
            </a:r>
          </a:p>
          <a:p>
            <a:pPr lvl="1"/>
            <a:r>
              <a:rPr lang="en-US" sz="1200" dirty="0"/>
              <a:t>          Bounce Rate</a:t>
            </a:r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1"/>
            <a:r>
              <a:rPr lang="en-US" sz="1200" dirty="0"/>
              <a:t>          -1.3% monthly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A4EA56-0D87-472A-BAA0-EA2596871674}"/>
              </a:ext>
            </a:extLst>
          </p:cNvPr>
          <p:cNvSpPr txBox="1"/>
          <p:nvPr/>
        </p:nvSpPr>
        <p:spPr>
          <a:xfrm>
            <a:off x="6849770" y="549398"/>
            <a:ext cx="534223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Notes/Insights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EB8750-5E64-43FB-B834-A322DAA5224B}"/>
              </a:ext>
            </a:extLst>
          </p:cNvPr>
          <p:cNvSpPr/>
          <p:nvPr/>
        </p:nvSpPr>
        <p:spPr>
          <a:xfrm>
            <a:off x="93967" y="2129566"/>
            <a:ext cx="2108040" cy="1026092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3.8%</a:t>
            </a:r>
          </a:p>
          <a:p>
            <a:pPr lvl="1"/>
            <a:r>
              <a:rPr lang="en-US" sz="1200" dirty="0"/>
              <a:t>          User Conv. Rate</a:t>
            </a:r>
          </a:p>
          <a:p>
            <a:pPr lvl="1"/>
            <a:r>
              <a:rPr lang="en-US" sz="800" dirty="0"/>
              <a:t>                Transactions / Users</a:t>
            </a:r>
          </a:p>
          <a:p>
            <a:pPr lvl="2"/>
            <a:endParaRPr lang="en-US" sz="600" dirty="0"/>
          </a:p>
          <a:p>
            <a:pPr lvl="1"/>
            <a:r>
              <a:rPr lang="en-US" sz="1200" dirty="0"/>
              <a:t>          +12% monthly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1468A2D-2FDE-4EEA-82C1-7D4B04EE1DE7}"/>
              </a:ext>
            </a:extLst>
          </p:cNvPr>
          <p:cNvSpPr/>
          <p:nvPr/>
        </p:nvSpPr>
        <p:spPr>
          <a:xfrm>
            <a:off x="2318274" y="2137086"/>
            <a:ext cx="2108040" cy="1026092"/>
          </a:xfrm>
          <a:prstGeom prst="roundRect">
            <a:avLst/>
          </a:prstGeom>
          <a:ln>
            <a:solidFill>
              <a:srgbClr val="0099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$154</a:t>
            </a:r>
          </a:p>
          <a:p>
            <a:pPr lvl="1"/>
            <a:r>
              <a:rPr lang="en-US" sz="1200" dirty="0"/>
              <a:t>          Avg Order Size</a:t>
            </a:r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1"/>
            <a:r>
              <a:rPr lang="en-US" sz="1200" dirty="0"/>
              <a:t>          +2% monthly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6DE9FE-C048-4412-AB50-834049800D50}"/>
              </a:ext>
            </a:extLst>
          </p:cNvPr>
          <p:cNvSpPr/>
          <p:nvPr/>
        </p:nvSpPr>
        <p:spPr>
          <a:xfrm>
            <a:off x="6849770" y="949509"/>
            <a:ext cx="5342230" cy="1180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Google Grants</a:t>
            </a:r>
            <a:r>
              <a:rPr lang="en-US" sz="1500" dirty="0">
                <a:solidFill>
                  <a:schemeClr val="tx1"/>
                </a:solidFill>
              </a:rPr>
              <a:t> -&gt; $3.9K Revenue with 353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Other notes</a:t>
            </a:r>
          </a:p>
        </p:txBody>
      </p:sp>
      <p:pic>
        <p:nvPicPr>
          <p:cNvPr id="138" name="Graphic 137" descr="Users">
            <a:extLst>
              <a:ext uri="{FF2B5EF4-FFF2-40B4-BE49-F238E27FC236}">
                <a16:creationId xmlns:a16="http://schemas.microsoft.com/office/drawing/2014/main" id="{2AC12927-5832-4440-A2FD-132C665B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474" y="1109430"/>
            <a:ext cx="914400" cy="914400"/>
          </a:xfrm>
          <a:prstGeom prst="rect">
            <a:avLst/>
          </a:prstGeom>
        </p:spPr>
      </p:pic>
      <p:pic>
        <p:nvPicPr>
          <p:cNvPr id="140" name="Graphic 139" descr="Basketball">
            <a:extLst>
              <a:ext uri="{FF2B5EF4-FFF2-40B4-BE49-F238E27FC236}">
                <a16:creationId xmlns:a16="http://schemas.microsoft.com/office/drawing/2014/main" id="{FAC8715B-B800-4700-9DD8-80ED9202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8" y="1076026"/>
            <a:ext cx="914400" cy="914400"/>
          </a:xfrm>
          <a:prstGeom prst="rect">
            <a:avLst/>
          </a:prstGeom>
        </p:spPr>
      </p:pic>
      <p:pic>
        <p:nvPicPr>
          <p:cNvPr id="142" name="Graphic 141" descr="Handshake">
            <a:extLst>
              <a:ext uri="{FF2B5EF4-FFF2-40B4-BE49-F238E27FC236}">
                <a16:creationId xmlns:a16="http://schemas.microsoft.com/office/drawing/2014/main" id="{B14ABAA0-273F-4561-A9C9-2A1E7E6E8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54" y="2248778"/>
            <a:ext cx="914400" cy="914400"/>
          </a:xfrm>
          <a:prstGeom prst="rect">
            <a:avLst/>
          </a:prstGeom>
        </p:spPr>
      </p:pic>
      <p:pic>
        <p:nvPicPr>
          <p:cNvPr id="146" name="Graphic 145" descr="Classroom">
            <a:extLst>
              <a:ext uri="{FF2B5EF4-FFF2-40B4-BE49-F238E27FC236}">
                <a16:creationId xmlns:a16="http://schemas.microsoft.com/office/drawing/2014/main" id="{939DE18C-5272-4547-B93C-E45EC82C2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66" y="1103474"/>
            <a:ext cx="914400" cy="9144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BADA3E-2D3B-463B-91CA-8AC3A5C6F4EF}"/>
              </a:ext>
            </a:extLst>
          </p:cNvPr>
          <p:cNvSpPr/>
          <p:nvPr/>
        </p:nvSpPr>
        <p:spPr>
          <a:xfrm>
            <a:off x="4560457" y="2138394"/>
            <a:ext cx="2108040" cy="1026092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sz="2000" b="1" dirty="0"/>
              <a:t>      $14.09</a:t>
            </a:r>
          </a:p>
          <a:p>
            <a:pPr lvl="1"/>
            <a:r>
              <a:rPr lang="en-US" sz="1200" dirty="0"/>
              <a:t>          PPC Rev/Cost</a:t>
            </a:r>
          </a:p>
          <a:p>
            <a:pPr lvl="1"/>
            <a:r>
              <a:rPr lang="en-US" sz="800" dirty="0"/>
              <a:t>                Revenue per $1 of cost</a:t>
            </a:r>
            <a:endParaRPr lang="en-US" sz="1000" dirty="0"/>
          </a:p>
          <a:p>
            <a:pPr lvl="2"/>
            <a:endParaRPr lang="en-US" sz="600" dirty="0"/>
          </a:p>
          <a:p>
            <a:pPr lvl="1"/>
            <a:r>
              <a:rPr lang="en-US" sz="1200" dirty="0"/>
              <a:t>          +250% monthly</a:t>
            </a:r>
          </a:p>
        </p:txBody>
      </p:sp>
      <p:pic>
        <p:nvPicPr>
          <p:cNvPr id="3" name="Graphic 2" descr="Tag">
            <a:extLst>
              <a:ext uri="{FF2B5EF4-FFF2-40B4-BE49-F238E27FC236}">
                <a16:creationId xmlns:a16="http://schemas.microsoft.com/office/drawing/2014/main" id="{26E41644-2988-4DED-A04E-BD8FEC90F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232" y="2180449"/>
            <a:ext cx="914400" cy="914400"/>
          </a:xfrm>
          <a:prstGeom prst="rect">
            <a:avLst/>
          </a:prstGeom>
        </p:spPr>
      </p:pic>
      <p:pic>
        <p:nvPicPr>
          <p:cNvPr id="144" name="Graphic 143" descr="Piggy Bank">
            <a:extLst>
              <a:ext uri="{FF2B5EF4-FFF2-40B4-BE49-F238E27FC236}">
                <a16:creationId xmlns:a16="http://schemas.microsoft.com/office/drawing/2014/main" id="{719116AF-FBED-45EF-976A-4104FFD48F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0414" y="2191613"/>
            <a:ext cx="914400" cy="9144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871BE6-8875-4C83-B3F2-DBC286EF3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674140"/>
              </p:ext>
            </p:extLst>
          </p:nvPr>
        </p:nvGraphicFramePr>
        <p:xfrm>
          <a:off x="93967" y="3282389"/>
          <a:ext cx="6574529" cy="3451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28B26-4DED-4219-87EF-58C050E973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89944" y="2165841"/>
            <a:ext cx="2365567" cy="229576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1FFF3EB-287F-4842-9FDF-074747981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189932"/>
              </p:ext>
            </p:extLst>
          </p:nvPr>
        </p:nvGraphicFramePr>
        <p:xfrm>
          <a:off x="9349476" y="2191613"/>
          <a:ext cx="2748557" cy="4569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FEA8970-4B1F-42F8-85E4-E0232422D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38409"/>
              </p:ext>
            </p:extLst>
          </p:nvPr>
        </p:nvGraphicFramePr>
        <p:xfrm>
          <a:off x="6872288" y="4536055"/>
          <a:ext cx="2412400" cy="2225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638622">
                  <a:extLst>
                    <a:ext uri="{9D8B030D-6E8A-4147-A177-3AD203B41FA5}">
                      <a16:colId xmlns:a16="http://schemas.microsoft.com/office/drawing/2014/main" val="3663974794"/>
                    </a:ext>
                  </a:extLst>
                </a:gridCol>
                <a:gridCol w="773778">
                  <a:extLst>
                    <a:ext uri="{9D8B030D-6E8A-4147-A177-3AD203B41FA5}">
                      <a16:colId xmlns:a16="http://schemas.microsoft.com/office/drawing/2014/main" val="3359455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5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87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Carmina </a:t>
                      </a:r>
                      <a:r>
                        <a:rPr lang="en-US" sz="1400" dirty="0" err="1"/>
                        <a:t>Burana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14.4k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9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 Fortuna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8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Nutcracker for Kids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26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Marie Osmond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07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19-20 Family 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EB5E-F299-46E1-9E67-7BEC28B901DD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Analytics Reports used:</a:t>
            </a:r>
          </a:p>
          <a:p>
            <a:r>
              <a:rPr lang="en-US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---- Audience -&gt;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---- Audience -&gt;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Bounce Rate ---- Audience -&gt;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Conversion Rate ---- Acquisition -&gt; All Traffic -&gt; Channels === Transactions /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Order Size ---- Acquisition -&gt; All Traffic -&gt; Channels === Revenue /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PPC Rev/Cost ---- Acquisition -&gt; Campaigns -&gt; Paid Keywords &amp;&amp; Cost Analysis === Revenue /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Usage/Transaction Contribution ---- Acquisition -&gt; All Traffic &gt; Channels -&gt; Click Percentage -&gt; Switch the contribution to total dropdown between Users and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New/Returning ---- Audience -&gt;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Products ---- Home -&gt; scroll down 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Overview ---- Acquisition -&gt; All Traffic -&gt; Source/Medium -&gt; Search: (</a:t>
            </a:r>
            <a:r>
              <a:rPr lang="en-US" dirty="0" err="1"/>
              <a:t>facebook</a:t>
            </a:r>
            <a:r>
              <a:rPr lang="en-US" dirty="0"/>
              <a:t>, Instagram,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, and </a:t>
            </a:r>
            <a:r>
              <a:rPr lang="en-US" dirty="0" err="1"/>
              <a:t>pacificsymphony.blog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Additional: Google Grants ---- Acquisition -&gt; Google Ads -&gt;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8B43B-62E3-4CBB-A590-0DD93382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9" y="3311268"/>
            <a:ext cx="4452399" cy="155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E49B5-A121-4D1A-BCAC-A2DA9CF6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204" y="3341259"/>
            <a:ext cx="6350657" cy="15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281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39</cp:revision>
  <dcterms:created xsi:type="dcterms:W3CDTF">2019-05-13T21:26:42Z</dcterms:created>
  <dcterms:modified xsi:type="dcterms:W3CDTF">2019-09-26T20:21:29Z</dcterms:modified>
</cp:coreProperties>
</file>