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998F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9" autoAdjust="0"/>
    <p:restoredTop sz="94660"/>
  </p:normalViewPr>
  <p:slideViewPr>
    <p:cSldViewPr snapToGrid="0">
      <p:cViewPr varScale="1">
        <p:scale>
          <a:sx n="80" d="100"/>
          <a:sy n="80" d="100"/>
        </p:scale>
        <p:origin x="2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61AC6-0374-4353-9921-A421D31BE7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5BAE08-757A-42E4-88AB-128D96095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14915-1A80-492B-8DAB-27F999C1E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6952-FFEA-4926-B5E6-FE62E946DB4A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36676-0B5A-479B-8D87-9C8A12C9C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6D210-3EB5-4C33-AAC4-5EC80A292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E370-C1D3-42D7-8953-00B82742E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92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3E365-1F06-4D58-8F7D-1FDCF5764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99A5CE-BC57-4283-9F5D-33DBC8032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8EFDE-0CB6-4483-8947-34DFB2D13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6952-FFEA-4926-B5E6-FE62E946DB4A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6F7C0-C3F9-4DDF-BCE7-8C1CA83D0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1FE22-3BE1-4E35-BBC8-05CF89D82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E370-C1D3-42D7-8953-00B82742E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00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3C494D-4E70-424F-A24D-5E3FB3C4B1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2503EA-007C-49CD-BE3F-56CACE7E7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D88F5-94F9-4521-A8E2-1A437A3F8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6952-FFEA-4926-B5E6-FE62E946DB4A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03FD3-00F3-4964-B4F0-0CCAC1A97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884E4-DEE1-4292-8E53-D5872BF88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E370-C1D3-42D7-8953-00B82742E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066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8663-D0FF-42E0-8216-E88471076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C7C1F-DDE2-4A54-A6E1-5E8BF2ECD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8EAEE-FA86-4653-B611-C1A1D9997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6952-FFEA-4926-B5E6-FE62E946DB4A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AA4AD-A0B0-4BDC-A77F-B3670F9C1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D48D3-E4B0-4B39-8B60-6EB46C634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E370-C1D3-42D7-8953-00B82742E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38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E18B8-C42F-403D-8EF1-98B487EA6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DBEED-8C19-4C3E-9BE2-C6742CC47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88523-F30D-4F3E-8E02-432F43652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6952-FFEA-4926-B5E6-FE62E946DB4A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53E2E-164F-476E-B5F0-CF58D10A7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A5815-64E2-4B1E-AEE9-4F3D05ED4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E370-C1D3-42D7-8953-00B82742E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37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FD8CE-3B4C-4B3F-8B93-EA97CD4FD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068EB-C402-4009-9D3A-AFE6DFAEB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714948-5095-4D43-9F1A-1B0477838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65690-A6E5-4349-B929-EF06502C1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6952-FFEA-4926-B5E6-FE62E946DB4A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34CDA-C3A6-4DCB-8B2E-B599571C7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441A84-3ECC-437D-9D73-3D657221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E370-C1D3-42D7-8953-00B82742E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9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741A-9F83-4C94-A5DF-74B992B1C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F1665-DD81-4B60-90B2-617239593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C5EDF8-FE6D-4D06-A62F-C07B0FE6A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6FBF8-4A8D-46D5-8C1C-90194E0475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B11100-8821-4B5F-9057-86AC8EBB7B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59FEC6-B9D0-4FA5-9734-9E156F31B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6952-FFEA-4926-B5E6-FE62E946DB4A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A74B12-8962-4793-BEAB-D47778E4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8AC5BF-71CE-4FAC-8472-A5B734E37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E370-C1D3-42D7-8953-00B82742E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6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578D8-2477-4FCF-95F2-73B15134A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89BE27-C389-4B09-9601-010089982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6952-FFEA-4926-B5E6-FE62E946DB4A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31E78E-B25A-457B-8664-60F18C082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CB498D-CA46-4E6E-A32E-75C4E2305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E370-C1D3-42D7-8953-00B82742E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9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94DA58-8292-41F8-B46E-287AB170A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6952-FFEA-4926-B5E6-FE62E946DB4A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E2BF40-5515-4C80-BC9F-49CEDAF04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EA749-578D-46A9-9D74-F58029495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E370-C1D3-42D7-8953-00B82742E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946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BA33B-9E8A-4EB8-AEF8-011A13E6C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8348D-24EC-44E0-B345-ED7C88DC0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77069B-16ED-41E1-BDBB-23F539D24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DE401-357B-4165-AE90-06B2E0D61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6952-FFEA-4926-B5E6-FE62E946DB4A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D656C-B4C4-4A8B-84DB-8B29DC78C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8B5DC-2EA2-48EE-B9C8-B5DECFF96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E370-C1D3-42D7-8953-00B82742E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89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D414F-F129-4F3D-8D3C-C19B9217F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D53D02-7AD8-4786-998B-C5D01A2DB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398BFD-3DA5-43EB-A154-9E70AD436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2F9FA-A3F7-416D-B8D4-4A546FC6E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6952-FFEA-4926-B5E6-FE62E946DB4A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AA452-EE2F-4A8B-9B19-6B5ECFD5C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83493-7675-4591-BE40-EDA4F741F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E370-C1D3-42D7-8953-00B82742E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08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419317-4F66-48C8-9BB0-DB243A99C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3BA20-B0E1-444E-8EB4-F09449C6C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A63E5-AB44-4966-A9B1-A209C88127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76952-FFEA-4926-B5E6-FE62E946DB4A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775EA-7070-4166-A98C-EBD940F342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0DA8B-6B6D-42E8-ADA9-8D5D6BF6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9E370-C1D3-42D7-8953-00B82742E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12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F40E4D9B-CC15-442E-8411-3BD525C8919F}"/>
              </a:ext>
            </a:extLst>
          </p:cNvPr>
          <p:cNvSpPr/>
          <p:nvPr/>
        </p:nvSpPr>
        <p:spPr>
          <a:xfrm>
            <a:off x="0" y="517622"/>
            <a:ext cx="12192000" cy="63403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182B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15E3003-DC43-4944-A54C-28CEE2F6F0E7}"/>
              </a:ext>
            </a:extLst>
          </p:cNvPr>
          <p:cNvSpPr/>
          <p:nvPr/>
        </p:nvSpPr>
        <p:spPr>
          <a:xfrm>
            <a:off x="104724" y="1042460"/>
            <a:ext cx="5939338" cy="373393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588BF7-757F-4D70-B0C2-2C1BC9253E87}"/>
              </a:ext>
            </a:extLst>
          </p:cNvPr>
          <p:cNvSpPr/>
          <p:nvPr/>
        </p:nvSpPr>
        <p:spPr>
          <a:xfrm>
            <a:off x="0" y="0"/>
            <a:ext cx="12192000" cy="514564"/>
          </a:xfrm>
          <a:prstGeom prst="rect">
            <a:avLst/>
          </a:prstGeom>
          <a:solidFill>
            <a:srgbClr val="182B4C"/>
          </a:solidFill>
          <a:ln>
            <a:solidFill>
              <a:srgbClr val="182B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E3CDD3-D8A8-4DDB-BD7F-0B38BCD2C187}"/>
              </a:ext>
            </a:extLst>
          </p:cNvPr>
          <p:cNvSpPr txBox="1"/>
          <p:nvPr/>
        </p:nvSpPr>
        <p:spPr>
          <a:xfrm>
            <a:off x="601310" y="33814"/>
            <a:ext cx="6982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Subscription Dashboard – Prototype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5660397-2C1F-490B-9ACD-C628529F8A81}"/>
              </a:ext>
            </a:extLst>
          </p:cNvPr>
          <p:cNvSpPr txBox="1"/>
          <p:nvPr/>
        </p:nvSpPr>
        <p:spPr>
          <a:xfrm>
            <a:off x="104724" y="580795"/>
            <a:ext cx="5939338" cy="46166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Key Performance Indicators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EFE9B4D6-30A5-4729-A120-F8E7CAA5F920}"/>
              </a:ext>
            </a:extLst>
          </p:cNvPr>
          <p:cNvSpPr/>
          <p:nvPr/>
        </p:nvSpPr>
        <p:spPr>
          <a:xfrm>
            <a:off x="454290" y="1128564"/>
            <a:ext cx="2340226" cy="11086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lvl="2"/>
            <a:r>
              <a:rPr lang="en-US" sz="2000" b="1" dirty="0"/>
              <a:t>8,110</a:t>
            </a:r>
          </a:p>
          <a:p>
            <a:pPr lvl="2"/>
            <a:r>
              <a:rPr lang="en-US" sz="1600" dirty="0"/>
              <a:t>Total Subs</a:t>
            </a:r>
            <a:endParaRPr lang="en-US" sz="2000" dirty="0"/>
          </a:p>
          <a:p>
            <a:pPr lvl="2"/>
            <a:endParaRPr lang="en-US" sz="1000" dirty="0"/>
          </a:p>
          <a:p>
            <a:pPr lvl="2"/>
            <a:endParaRPr lang="en-US" sz="400" dirty="0"/>
          </a:p>
          <a:p>
            <a:pPr lvl="2"/>
            <a:r>
              <a:rPr lang="en-US" sz="1200" dirty="0"/>
              <a:t>+X% monthly</a:t>
            </a:r>
          </a:p>
        </p:txBody>
      </p:sp>
      <p:pic>
        <p:nvPicPr>
          <p:cNvPr id="108" name="Graphic 107" descr="Arrow: Clockwise curve">
            <a:extLst>
              <a:ext uri="{FF2B5EF4-FFF2-40B4-BE49-F238E27FC236}">
                <a16:creationId xmlns:a16="http://schemas.microsoft.com/office/drawing/2014/main" id="{8A57B8F2-7F00-42A0-871B-D27FAEE71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77783" y="1833032"/>
            <a:ext cx="316733" cy="328769"/>
          </a:xfrm>
          <a:prstGeom prst="rect">
            <a:avLst/>
          </a:prstGeom>
        </p:spPr>
      </p:pic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1AA23BF1-81BA-46E2-B403-9C334652628D}"/>
              </a:ext>
            </a:extLst>
          </p:cNvPr>
          <p:cNvSpPr/>
          <p:nvPr/>
        </p:nvSpPr>
        <p:spPr>
          <a:xfrm>
            <a:off x="454290" y="2311929"/>
            <a:ext cx="2340226" cy="11086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lvl="2"/>
            <a:r>
              <a:rPr lang="en-US" sz="2000" b="1" dirty="0"/>
              <a:t>61.21%</a:t>
            </a:r>
          </a:p>
          <a:p>
            <a:pPr lvl="2"/>
            <a:r>
              <a:rPr lang="en-US" sz="1400" dirty="0"/>
              <a:t>YoY Retention</a:t>
            </a:r>
            <a:endParaRPr lang="en-US" dirty="0"/>
          </a:p>
          <a:p>
            <a:pPr lvl="2"/>
            <a:endParaRPr lang="en-US" sz="1000" dirty="0"/>
          </a:p>
          <a:p>
            <a:pPr lvl="2"/>
            <a:endParaRPr lang="en-US" sz="400" dirty="0"/>
          </a:p>
          <a:p>
            <a:pPr lvl="2"/>
            <a:r>
              <a:rPr lang="en-US" sz="1200" dirty="0"/>
              <a:t>-X% monthly</a:t>
            </a:r>
          </a:p>
        </p:txBody>
      </p:sp>
      <p:pic>
        <p:nvPicPr>
          <p:cNvPr id="113" name="Graphic 112" descr="Arrow: Clockwise curve">
            <a:extLst>
              <a:ext uri="{FF2B5EF4-FFF2-40B4-BE49-F238E27FC236}">
                <a16:creationId xmlns:a16="http://schemas.microsoft.com/office/drawing/2014/main" id="{7D2994F2-808D-42FD-A911-D970E5BE6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477782" y="3038852"/>
            <a:ext cx="316733" cy="328769"/>
          </a:xfrm>
          <a:prstGeom prst="rect">
            <a:avLst/>
          </a:prstGeom>
        </p:spPr>
      </p:pic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AB2403EE-8509-47FE-B30F-759E6529F308}"/>
              </a:ext>
            </a:extLst>
          </p:cNvPr>
          <p:cNvSpPr/>
          <p:nvPr/>
        </p:nvSpPr>
        <p:spPr>
          <a:xfrm>
            <a:off x="454287" y="3512077"/>
            <a:ext cx="2340226" cy="11086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lvl="2"/>
            <a:r>
              <a:rPr lang="en-US" sz="2000" b="1" dirty="0"/>
              <a:t>6,326</a:t>
            </a:r>
          </a:p>
          <a:p>
            <a:pPr lvl="2"/>
            <a:r>
              <a:rPr lang="en-US" sz="1400" dirty="0"/>
              <a:t>Prospects</a:t>
            </a:r>
          </a:p>
          <a:p>
            <a:pPr lvl="2"/>
            <a:endParaRPr lang="en-US" sz="400" dirty="0"/>
          </a:p>
          <a:p>
            <a:pPr lvl="2"/>
            <a:endParaRPr lang="en-US" sz="400" dirty="0"/>
          </a:p>
          <a:p>
            <a:pPr lvl="2"/>
            <a:endParaRPr lang="en-US" sz="400" dirty="0"/>
          </a:p>
          <a:p>
            <a:pPr lvl="2"/>
            <a:endParaRPr lang="en-US" sz="400" dirty="0"/>
          </a:p>
          <a:p>
            <a:pPr lvl="2"/>
            <a:r>
              <a:rPr lang="en-US" sz="1200" dirty="0"/>
              <a:t>+X% monthly</a:t>
            </a:r>
          </a:p>
        </p:txBody>
      </p:sp>
      <p:pic>
        <p:nvPicPr>
          <p:cNvPr id="115" name="Graphic 114" descr="Arrow: Clockwise curve">
            <a:extLst>
              <a:ext uri="{FF2B5EF4-FFF2-40B4-BE49-F238E27FC236}">
                <a16:creationId xmlns:a16="http://schemas.microsoft.com/office/drawing/2014/main" id="{B441A5C3-EE99-412B-942B-5D4D49EA56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77779" y="4248184"/>
            <a:ext cx="316733" cy="328769"/>
          </a:xfrm>
          <a:prstGeom prst="rect">
            <a:avLst/>
          </a:prstGeom>
        </p:spPr>
      </p:pic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73C5448D-D35E-4CBC-9052-8270B3150AE1}"/>
              </a:ext>
            </a:extLst>
          </p:cNvPr>
          <p:cNvSpPr/>
          <p:nvPr/>
        </p:nvSpPr>
        <p:spPr>
          <a:xfrm>
            <a:off x="3348097" y="1128564"/>
            <a:ext cx="2340226" cy="11086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lvl="2"/>
            <a:r>
              <a:rPr lang="en-US" sz="2000" b="1" dirty="0"/>
              <a:t>5.8</a:t>
            </a:r>
          </a:p>
          <a:p>
            <a:pPr lvl="2"/>
            <a:r>
              <a:rPr lang="en-US" sz="1600" dirty="0"/>
              <a:t>Avg. pkg size</a:t>
            </a:r>
            <a:endParaRPr lang="en-US" sz="2000" dirty="0"/>
          </a:p>
          <a:p>
            <a:pPr lvl="2"/>
            <a:endParaRPr lang="en-US" sz="900" dirty="0"/>
          </a:p>
          <a:p>
            <a:pPr lvl="2"/>
            <a:endParaRPr lang="en-US" sz="400" dirty="0"/>
          </a:p>
          <a:p>
            <a:pPr lvl="2"/>
            <a:r>
              <a:rPr lang="en-US" sz="1200" dirty="0"/>
              <a:t>-X% YoY</a:t>
            </a:r>
          </a:p>
        </p:txBody>
      </p:sp>
      <p:pic>
        <p:nvPicPr>
          <p:cNvPr id="117" name="Graphic 116" descr="Arrow: Clockwise curve">
            <a:extLst>
              <a:ext uri="{FF2B5EF4-FFF2-40B4-BE49-F238E27FC236}">
                <a16:creationId xmlns:a16="http://schemas.microsoft.com/office/drawing/2014/main" id="{4D39ABC9-F101-40C9-9C9D-04B2F6B1B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71587" y="1877952"/>
            <a:ext cx="316733" cy="328769"/>
          </a:xfrm>
          <a:prstGeom prst="rect">
            <a:avLst/>
          </a:prstGeom>
        </p:spPr>
      </p:pic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674EA995-14D1-4155-9614-6ACF8DBC7CAF}"/>
              </a:ext>
            </a:extLst>
          </p:cNvPr>
          <p:cNvSpPr/>
          <p:nvPr/>
        </p:nvSpPr>
        <p:spPr>
          <a:xfrm>
            <a:off x="3348097" y="2311929"/>
            <a:ext cx="2340226" cy="11086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lvl="2"/>
            <a:r>
              <a:rPr lang="en-US" sz="2000" b="1" dirty="0"/>
              <a:t>730</a:t>
            </a:r>
          </a:p>
          <a:p>
            <a:pPr lvl="2"/>
            <a:r>
              <a:rPr lang="en-US" sz="1400" dirty="0"/>
              <a:t>New Subs</a:t>
            </a:r>
          </a:p>
          <a:p>
            <a:pPr lvl="2"/>
            <a:endParaRPr lang="en-US" sz="400" dirty="0"/>
          </a:p>
          <a:p>
            <a:pPr lvl="2"/>
            <a:endParaRPr lang="en-US" sz="1200" dirty="0"/>
          </a:p>
          <a:p>
            <a:pPr lvl="2"/>
            <a:r>
              <a:rPr lang="en-US" sz="1200" dirty="0"/>
              <a:t>-X% monthly</a:t>
            </a:r>
          </a:p>
        </p:txBody>
      </p:sp>
      <p:pic>
        <p:nvPicPr>
          <p:cNvPr id="119" name="Graphic 118" descr="Arrow: Clockwise curve">
            <a:extLst>
              <a:ext uri="{FF2B5EF4-FFF2-40B4-BE49-F238E27FC236}">
                <a16:creationId xmlns:a16="http://schemas.microsoft.com/office/drawing/2014/main" id="{291BC99D-CA49-418D-8607-6B9A596D2B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5371588" y="3038852"/>
            <a:ext cx="316733" cy="328769"/>
          </a:xfrm>
          <a:prstGeom prst="rect">
            <a:avLst/>
          </a:prstGeom>
        </p:spPr>
      </p:pic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DF8AB976-1684-4E36-A9A1-A71238372CB5}"/>
              </a:ext>
            </a:extLst>
          </p:cNvPr>
          <p:cNvSpPr/>
          <p:nvPr/>
        </p:nvSpPr>
        <p:spPr>
          <a:xfrm>
            <a:off x="3348094" y="3512077"/>
            <a:ext cx="2340226" cy="11086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lvl="2"/>
            <a:r>
              <a:rPr lang="en-US" sz="2000" b="1" dirty="0"/>
              <a:t>0</a:t>
            </a:r>
          </a:p>
          <a:p>
            <a:pPr lvl="2"/>
            <a:r>
              <a:rPr lang="en-US" sz="1400" dirty="0"/>
              <a:t>Hot Prospects</a:t>
            </a:r>
          </a:p>
          <a:p>
            <a:pPr lvl="2"/>
            <a:endParaRPr lang="en-US" sz="1000" dirty="0"/>
          </a:p>
          <a:p>
            <a:pPr lvl="2"/>
            <a:endParaRPr lang="en-US" sz="400" dirty="0"/>
          </a:p>
          <a:p>
            <a:pPr lvl="2"/>
            <a:r>
              <a:rPr lang="en-US" sz="1200" dirty="0"/>
              <a:t>-X% monthly</a:t>
            </a:r>
          </a:p>
        </p:txBody>
      </p:sp>
      <p:pic>
        <p:nvPicPr>
          <p:cNvPr id="121" name="Graphic 120" descr="Arrow: Clockwise curve">
            <a:extLst>
              <a:ext uri="{FF2B5EF4-FFF2-40B4-BE49-F238E27FC236}">
                <a16:creationId xmlns:a16="http://schemas.microsoft.com/office/drawing/2014/main" id="{9F0D88B9-EE7A-45E7-B3B5-2EE4265EBC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5371586" y="4225284"/>
            <a:ext cx="316733" cy="328769"/>
          </a:xfrm>
          <a:prstGeom prst="rect">
            <a:avLst/>
          </a:prstGeom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01A4EA56-0D87-472A-BAA0-EA2596871674}"/>
              </a:ext>
            </a:extLst>
          </p:cNvPr>
          <p:cNvSpPr txBox="1"/>
          <p:nvPr/>
        </p:nvSpPr>
        <p:spPr>
          <a:xfrm>
            <a:off x="104724" y="4895199"/>
            <a:ext cx="5939338" cy="46166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Notes on Reading this Document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76DE9FE-C048-4412-AB50-834049800D50}"/>
              </a:ext>
            </a:extLst>
          </p:cNvPr>
          <p:cNvSpPr/>
          <p:nvPr/>
        </p:nvSpPr>
        <p:spPr>
          <a:xfrm>
            <a:off x="108378" y="5356865"/>
            <a:ext cx="5939338" cy="13815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8D0F260-92E3-4D54-9949-930CEF3F8048}"/>
              </a:ext>
            </a:extLst>
          </p:cNvPr>
          <p:cNvSpPr txBox="1"/>
          <p:nvPr/>
        </p:nvSpPr>
        <p:spPr>
          <a:xfrm>
            <a:off x="236663" y="5404183"/>
            <a:ext cx="54516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Prospects: Non-subscribers that have purchased at least 3 tickets over the last four years.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Hot Prospects: Non-subscribers that have purchased at least 3 tickets in the current fiscal year.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Current Experiment: Ongoing AB Tests and results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68D0127-7BD6-4AA7-B7F3-124EC1C33A38}"/>
              </a:ext>
            </a:extLst>
          </p:cNvPr>
          <p:cNvSpPr txBox="1"/>
          <p:nvPr/>
        </p:nvSpPr>
        <p:spPr>
          <a:xfrm>
            <a:off x="6147938" y="3420609"/>
            <a:ext cx="5939338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Insights/Recommendation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27791A8-C432-45C3-92D0-8AD7998134CF}"/>
              </a:ext>
            </a:extLst>
          </p:cNvPr>
          <p:cNvSpPr/>
          <p:nvPr/>
        </p:nvSpPr>
        <p:spPr>
          <a:xfrm>
            <a:off x="6147938" y="3892877"/>
            <a:ext cx="5939338" cy="2852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A6919E8-BE01-4A0B-9D32-799A3037A470}"/>
              </a:ext>
            </a:extLst>
          </p:cNvPr>
          <p:cNvSpPr txBox="1"/>
          <p:nvPr/>
        </p:nvSpPr>
        <p:spPr>
          <a:xfrm>
            <a:off x="6286057" y="3976176"/>
            <a:ext cx="54516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This is where we will point out some issues/patterns in the data as well as potential action steps to take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13" name="Graphic 12" descr="Users">
            <a:extLst>
              <a:ext uri="{FF2B5EF4-FFF2-40B4-BE49-F238E27FC236}">
                <a16:creationId xmlns:a16="http://schemas.microsoft.com/office/drawing/2014/main" id="{F8C5C86F-DDDD-456D-A3A6-9B4F816E60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2602" y="1247432"/>
            <a:ext cx="914400" cy="914400"/>
          </a:xfrm>
          <a:prstGeom prst="rect">
            <a:avLst/>
          </a:prstGeom>
        </p:spPr>
      </p:pic>
      <p:pic>
        <p:nvPicPr>
          <p:cNvPr id="15" name="Graphic 14" descr="Lock">
            <a:extLst>
              <a:ext uri="{FF2B5EF4-FFF2-40B4-BE49-F238E27FC236}">
                <a16:creationId xmlns:a16="http://schemas.microsoft.com/office/drawing/2014/main" id="{E2661D9B-A7E9-454E-B2B3-BCD50276B51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2602" y="2409069"/>
            <a:ext cx="914400" cy="914400"/>
          </a:xfrm>
          <a:prstGeom prst="rect">
            <a:avLst/>
          </a:prstGeom>
        </p:spPr>
      </p:pic>
      <p:pic>
        <p:nvPicPr>
          <p:cNvPr id="4" name="Graphic 3" descr="Handshake">
            <a:extLst>
              <a:ext uri="{FF2B5EF4-FFF2-40B4-BE49-F238E27FC236}">
                <a16:creationId xmlns:a16="http://schemas.microsoft.com/office/drawing/2014/main" id="{7A00DEA7-3595-4C2A-A399-BCBFF12E88C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63056" y="2507228"/>
            <a:ext cx="914400" cy="914400"/>
          </a:xfrm>
          <a:prstGeom prst="rect">
            <a:avLst/>
          </a:prstGeom>
        </p:spPr>
      </p:pic>
      <p:pic>
        <p:nvPicPr>
          <p:cNvPr id="5" name="Graphic 4" descr="Pyramid with levels">
            <a:extLst>
              <a:ext uri="{FF2B5EF4-FFF2-40B4-BE49-F238E27FC236}">
                <a16:creationId xmlns:a16="http://schemas.microsoft.com/office/drawing/2014/main" id="{DD034C68-A6D7-489B-BB81-6ADDFEE9398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27176" y="1230647"/>
            <a:ext cx="914400" cy="914400"/>
          </a:xfrm>
          <a:prstGeom prst="rect">
            <a:avLst/>
          </a:prstGeom>
        </p:spPr>
      </p:pic>
      <p:pic>
        <p:nvPicPr>
          <p:cNvPr id="8" name="Graphic 7" descr="Fire">
            <a:extLst>
              <a:ext uri="{FF2B5EF4-FFF2-40B4-BE49-F238E27FC236}">
                <a16:creationId xmlns:a16="http://schemas.microsoft.com/office/drawing/2014/main" id="{303CBCA8-D85E-49E7-A921-712971FDF5D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427176" y="3615908"/>
            <a:ext cx="914400" cy="914400"/>
          </a:xfrm>
          <a:prstGeom prst="rect">
            <a:avLst/>
          </a:prstGeom>
        </p:spPr>
      </p:pic>
      <p:pic>
        <p:nvPicPr>
          <p:cNvPr id="12" name="Graphic 11" descr="Call center">
            <a:extLst>
              <a:ext uri="{FF2B5EF4-FFF2-40B4-BE49-F238E27FC236}">
                <a16:creationId xmlns:a16="http://schemas.microsoft.com/office/drawing/2014/main" id="{53C1F762-30BF-4B90-B6EF-052A7CE1CB5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38416" y="3615908"/>
            <a:ext cx="914400" cy="9144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770BF52-FF8C-4181-BC0E-C78F34754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938" y="1053071"/>
            <a:ext cx="5974533" cy="224804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1B0D7F4-8D0D-4F42-9633-37A057730677}"/>
              </a:ext>
            </a:extLst>
          </p:cNvPr>
          <p:cNvSpPr txBox="1"/>
          <p:nvPr/>
        </p:nvSpPr>
        <p:spPr>
          <a:xfrm>
            <a:off x="6147938" y="580795"/>
            <a:ext cx="5939338" cy="46166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Current Experiment</a:t>
            </a:r>
          </a:p>
        </p:txBody>
      </p:sp>
    </p:spTree>
    <p:extLst>
      <p:ext uri="{BB962C8B-B14F-4D97-AF65-F5344CB8AC3E}">
        <p14:creationId xmlns:p14="http://schemas.microsoft.com/office/powerpoint/2010/main" val="2016147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124</Words>
  <Application>Microsoft Office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Kessler</dc:creator>
  <cp:lastModifiedBy>Brandon Kessler</cp:lastModifiedBy>
  <cp:revision>30</cp:revision>
  <dcterms:created xsi:type="dcterms:W3CDTF">2019-05-13T21:26:42Z</dcterms:created>
  <dcterms:modified xsi:type="dcterms:W3CDTF">2019-09-10T23:53:24Z</dcterms:modified>
</cp:coreProperties>
</file>