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4" r:id="rId10"/>
    <p:sldId id="269" r:id="rId11"/>
    <p:sldId id="268" r:id="rId12"/>
    <p:sldId id="270" r:id="rId13"/>
    <p:sldId id="275" r:id="rId14"/>
    <p:sldId id="276" r:id="rId15"/>
    <p:sldId id="277" r:id="rId16"/>
    <p:sldId id="278" r:id="rId17"/>
    <p:sldId id="279" r:id="rId18"/>
    <p:sldId id="280" r:id="rId19"/>
    <p:sldId id="281" r:id="rId20"/>
    <p:sldId id="282" r:id="rId21"/>
    <p:sldId id="271" r:id="rId22"/>
    <p:sldId id="272" r:id="rId23"/>
    <p:sldId id="274" r:id="rId24"/>
    <p:sldId id="26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46" autoAdjust="0"/>
    <p:restoredTop sz="94660"/>
  </p:normalViewPr>
  <p:slideViewPr>
    <p:cSldViewPr snapToGrid="0">
      <p:cViewPr varScale="1">
        <p:scale>
          <a:sx n="91" d="100"/>
          <a:sy n="91" d="100"/>
        </p:scale>
        <p:origin x="702"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3/15/2016</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3/15/2016</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3/15/2016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3/15/2016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3/15/2016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3/15/2016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3/15/2016</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archive.ics.uci.edu/ml/datasets/Fertility" TargetMode="External"/><Relationship Id="rId2" Type="http://schemas.openxmlformats.org/officeDocument/2006/relationships/hyperlink" Target="https://www.researchgate.net/publication/230868076_Predicting_seminal_quality_with_artificial_intelligence_method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solidFill>
                  <a:schemeClr val="tx1">
                    <a:lumMod val="65000"/>
                    <a:lumOff val="35000"/>
                  </a:schemeClr>
                </a:solidFill>
                <a:latin typeface="Neutraface 2 Display Titling"/>
                <a:cs typeface="Neutraface 2 Display Titling"/>
              </a:rPr>
              <a:t>Predicting Sperm Quality with Artificial Intelligence</a:t>
            </a:r>
          </a:p>
        </p:txBody>
      </p:sp>
      <p:sp>
        <p:nvSpPr>
          <p:cNvPr id="3" name="Subtitle 2"/>
          <p:cNvSpPr>
            <a:spLocks noGrp="1"/>
          </p:cNvSpPr>
          <p:nvPr>
            <p:ph type="subTitle" idx="1"/>
          </p:nvPr>
        </p:nvSpPr>
        <p:spPr/>
        <p:txBody>
          <a:bodyPr/>
          <a:lstStyle/>
          <a:p>
            <a:r>
              <a:rPr lang="en-US" sz="2400" dirty="0">
                <a:solidFill>
                  <a:schemeClr val="tx1">
                    <a:lumMod val="65000"/>
                    <a:lumOff val="35000"/>
                  </a:schemeClr>
                </a:solidFill>
                <a:latin typeface="Neutraface 2 Text Light"/>
                <a:cs typeface="Neutraface 2 Text Light"/>
              </a:rPr>
              <a:t>Brandon </a:t>
            </a:r>
            <a:r>
              <a:rPr lang="en-US" sz="2400" dirty="0" smtClean="0">
                <a:solidFill>
                  <a:schemeClr val="tx1">
                    <a:lumMod val="65000"/>
                    <a:lumOff val="35000"/>
                  </a:schemeClr>
                </a:solidFill>
                <a:latin typeface="Neutraface 2 Text Light"/>
                <a:cs typeface="Neutraface 2 Text Light"/>
              </a:rPr>
              <a:t>H. Tomlin </a:t>
            </a:r>
            <a:endParaRPr lang="en-US" sz="2400" dirty="0">
              <a:solidFill>
                <a:schemeClr val="tx1">
                  <a:lumMod val="65000"/>
                  <a:lumOff val="35000"/>
                </a:schemeClr>
              </a:solidFill>
              <a:latin typeface="Neutraface 2 Text Light"/>
              <a:cs typeface="Neutraface 2 Text Light"/>
            </a:endParaRPr>
          </a:p>
          <a:p>
            <a:endParaRPr lang="en-US" dirty="0"/>
          </a:p>
        </p:txBody>
      </p:sp>
    </p:spTree>
    <p:extLst>
      <p:ext uri="{BB962C8B-B14F-4D97-AF65-F5344CB8AC3E}">
        <p14:creationId xmlns:p14="http://schemas.microsoft.com/office/powerpoint/2010/main" val="897336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7007" y="118241"/>
            <a:ext cx="9601200" cy="764628"/>
          </a:xfrm>
        </p:spPr>
        <p:txBody>
          <a:bodyPr>
            <a:normAutofit/>
          </a:bodyPr>
          <a:lstStyle/>
          <a:p>
            <a:r>
              <a:rPr lang="en-US" sz="3600" dirty="0"/>
              <a:t>Architectural layout: Future Improvements </a:t>
            </a:r>
          </a:p>
        </p:txBody>
      </p:sp>
      <p:sp>
        <p:nvSpPr>
          <p:cNvPr id="3" name="Content Placeholder 2"/>
          <p:cNvSpPr>
            <a:spLocks noGrp="1"/>
          </p:cNvSpPr>
          <p:nvPr>
            <p:ph idx="1"/>
          </p:nvPr>
        </p:nvSpPr>
        <p:spPr>
          <a:xfrm>
            <a:off x="1277007" y="882869"/>
            <a:ext cx="9601200" cy="5475890"/>
          </a:xfrm>
        </p:spPr>
        <p:txBody>
          <a:bodyPr>
            <a:normAutofit lnSpcReduction="10000"/>
          </a:bodyPr>
          <a:lstStyle/>
          <a:p>
            <a:r>
              <a:rPr lang="en-US" dirty="0" err="1"/>
              <a:t>def</a:t>
            </a:r>
            <a:r>
              <a:rPr lang="en-US" dirty="0"/>
              <a:t> </a:t>
            </a:r>
            <a:r>
              <a:rPr lang="en-US" dirty="0" err="1"/>
              <a:t>bestModel</a:t>
            </a:r>
            <a:r>
              <a:rPr lang="en-US" dirty="0"/>
              <a:t>():  </a:t>
            </a:r>
          </a:p>
          <a:p>
            <a:pPr lvl="1"/>
            <a:r>
              <a:rPr lang="en-US" dirty="0" err="1"/>
              <a:t>def</a:t>
            </a:r>
            <a:r>
              <a:rPr lang="en-US" dirty="0"/>
              <a:t> </a:t>
            </a:r>
            <a:r>
              <a:rPr lang="en-US" dirty="0" err="1"/>
              <a:t>decideMetrics</a:t>
            </a:r>
            <a:r>
              <a:rPr lang="en-US" dirty="0"/>
              <a:t>(</a:t>
            </a:r>
            <a:r>
              <a:rPr lang="en-US" dirty="0" err="1"/>
              <a:t>clf</a:t>
            </a:r>
            <a:r>
              <a:rPr lang="en-US" dirty="0"/>
              <a:t>):</a:t>
            </a:r>
            <a:br>
              <a:rPr lang="en-US" dirty="0"/>
            </a:br>
            <a:r>
              <a:rPr lang="en-US" dirty="0" smtClean="0"/>
              <a:t>""“</a:t>
            </a:r>
            <a:br>
              <a:rPr lang="en-US" dirty="0" smtClean="0"/>
            </a:br>
            <a:r>
              <a:rPr lang="en-US" dirty="0" smtClean="0"/>
              <a:t>Run </a:t>
            </a:r>
            <a:r>
              <a:rPr lang="en-US" dirty="0"/>
              <a:t>logic that pulls metrics that are most applicable  to the model that </a:t>
            </a:r>
            <a:r>
              <a:rPr lang="en-US" dirty="0" smtClean="0"/>
              <a:t>is</a:t>
            </a:r>
            <a:br>
              <a:rPr lang="en-US" dirty="0" smtClean="0"/>
            </a:br>
            <a:r>
              <a:rPr lang="en-US" dirty="0" smtClean="0"/>
              <a:t>currently </a:t>
            </a:r>
            <a:r>
              <a:rPr lang="en-US" dirty="0"/>
              <a:t>being ran. </a:t>
            </a:r>
            <a:br>
              <a:rPr lang="en-US" dirty="0"/>
            </a:br>
            <a:r>
              <a:rPr lang="en-US" dirty="0"/>
              <a:t># Pseudo Code </a:t>
            </a:r>
            <a:br>
              <a:rPr lang="en-US" dirty="0"/>
            </a:br>
            <a:r>
              <a:rPr lang="en-US" dirty="0"/>
              <a:t>""“</a:t>
            </a:r>
            <a:br>
              <a:rPr lang="en-US" dirty="0"/>
            </a:br>
            <a:r>
              <a:rPr lang="en-US" dirty="0"/>
              <a:t>---------- Measuring of metrics </a:t>
            </a:r>
            <a:r>
              <a:rPr lang="en-US" dirty="0" smtClean="0"/>
              <a:t>---------</a:t>
            </a:r>
            <a:br>
              <a:rPr lang="en-US" dirty="0" smtClean="0"/>
            </a:br>
            <a:r>
              <a:rPr lang="en-US" dirty="0" smtClean="0"/>
              <a:t>BUILT-IN ERROR HANDELING </a:t>
            </a:r>
            <a:br>
              <a:rPr lang="en-US" dirty="0" smtClean="0"/>
            </a:br>
            <a:r>
              <a:rPr lang="en-US" dirty="0"/>
              <a:t/>
            </a:r>
            <a:br>
              <a:rPr lang="en-US" dirty="0"/>
            </a:br>
            <a:r>
              <a:rPr lang="en-US" dirty="0"/>
              <a:t>If </a:t>
            </a:r>
            <a:r>
              <a:rPr lang="en-US" dirty="0" err="1"/>
              <a:t>clf</a:t>
            </a:r>
            <a:r>
              <a:rPr lang="en-US" dirty="0"/>
              <a:t> is equal to model:</a:t>
            </a:r>
            <a:br>
              <a:rPr lang="en-US" dirty="0"/>
            </a:br>
            <a:r>
              <a:rPr lang="en-US" dirty="0"/>
              <a:t>Then run function associated with that model </a:t>
            </a:r>
            <a:br>
              <a:rPr lang="en-US" dirty="0"/>
            </a:br>
            <a:r>
              <a:rPr lang="en-US" dirty="0" err="1"/>
              <a:t>ifelse</a:t>
            </a:r>
            <a:r>
              <a:rPr lang="en-US" dirty="0"/>
              <a:t> second </a:t>
            </a:r>
            <a:br>
              <a:rPr lang="en-US" dirty="0"/>
            </a:br>
            <a:r>
              <a:rPr lang="en-US" dirty="0" err="1"/>
              <a:t>ifelse</a:t>
            </a:r>
            <a:r>
              <a:rPr lang="en-US" dirty="0"/>
              <a:t> third</a:t>
            </a:r>
            <a:br>
              <a:rPr lang="en-US" dirty="0"/>
            </a:br>
            <a:r>
              <a:rPr lang="en-US" dirty="0"/>
              <a:t>…</a:t>
            </a:r>
            <a:br>
              <a:rPr lang="en-US" dirty="0"/>
            </a:br>
            <a:r>
              <a:rPr lang="en-US" dirty="0"/>
              <a:t>else</a:t>
            </a:r>
          </a:p>
          <a:p>
            <a:pPr marL="530352" lvl="1" indent="0">
              <a:buNone/>
            </a:pPr>
            <a:r>
              <a:rPr lang="en-US" dirty="0"/>
              <a:t>        run </a:t>
            </a:r>
            <a:r>
              <a:rPr lang="en-US" dirty="0" err="1"/>
              <a:t>workerFunction</a:t>
            </a:r>
            <a:endParaRPr lang="en-US" dirty="0"/>
          </a:p>
          <a:p>
            <a:r>
              <a:rPr lang="en-US" dirty="0" err="1"/>
              <a:t>def</a:t>
            </a:r>
            <a:r>
              <a:rPr lang="en-US" dirty="0"/>
              <a:t> </a:t>
            </a:r>
            <a:r>
              <a:rPr lang="en-US" dirty="0" err="1"/>
              <a:t>saveCSV</a:t>
            </a:r>
            <a:r>
              <a:rPr lang="en-US" dirty="0"/>
              <a:t>():</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226049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586" y="149773"/>
            <a:ext cx="9869214" cy="636777"/>
          </a:xfrm>
        </p:spPr>
        <p:txBody>
          <a:bodyPr>
            <a:normAutofit fontScale="90000"/>
          </a:bodyPr>
          <a:lstStyle/>
          <a:p>
            <a:r>
              <a:rPr lang="en-US" sz="3600" dirty="0" smtClean="0"/>
              <a:t>Models used in the study</a:t>
            </a:r>
            <a:r>
              <a:rPr lang="en-US" sz="2700" dirty="0"/>
              <a:t/>
            </a:r>
            <a:br>
              <a:rPr lang="en-US" sz="2700" dirty="0"/>
            </a:br>
            <a:endParaRPr lang="en-US" sz="2700" dirty="0"/>
          </a:p>
        </p:txBody>
      </p:sp>
      <p:sp>
        <p:nvSpPr>
          <p:cNvPr id="3" name="Content Placeholder 2"/>
          <p:cNvSpPr>
            <a:spLocks noGrp="1"/>
          </p:cNvSpPr>
          <p:nvPr>
            <p:ph idx="1"/>
          </p:nvPr>
        </p:nvSpPr>
        <p:spPr>
          <a:xfrm>
            <a:off x="1371600" y="689194"/>
            <a:ext cx="9601200" cy="5922579"/>
          </a:xfrm>
        </p:spPr>
        <p:txBody>
          <a:bodyPr>
            <a:normAutofit/>
          </a:bodyPr>
          <a:lstStyle/>
          <a:p>
            <a:pPr lvl="1"/>
            <a:r>
              <a:rPr lang="en-US" dirty="0" smtClean="0"/>
              <a:t>Decision Trees</a:t>
            </a:r>
            <a:br>
              <a:rPr lang="en-US" dirty="0" smtClean="0"/>
            </a:br>
            <a:r>
              <a:rPr lang="en-US" dirty="0" smtClean="0"/>
              <a:t/>
            </a:r>
            <a:br>
              <a:rPr lang="en-US" dirty="0" smtClean="0"/>
            </a:br>
            <a:endParaRPr lang="en-US" dirty="0"/>
          </a:p>
          <a:p>
            <a:pPr lvl="2"/>
            <a:r>
              <a:rPr lang="en-US" dirty="0" smtClean="0"/>
              <a:t>. </a:t>
            </a:r>
          </a:p>
          <a:p>
            <a:pPr marL="987552" lvl="2" indent="0">
              <a:buNone/>
            </a:pPr>
            <a:endParaRPr lang="en-US" dirty="0"/>
          </a:p>
          <a:p>
            <a:pPr marL="530352" lvl="1" indent="0">
              <a:buNone/>
            </a:pPr>
            <a:endParaRPr lang="en-US" dirty="0"/>
          </a:p>
          <a:p>
            <a:pPr lvl="1"/>
            <a:endParaRPr lang="en-US" dirty="0" smtClean="0"/>
          </a:p>
          <a:p>
            <a:pPr marL="530352" lvl="1" indent="0">
              <a:buNone/>
            </a:pPr>
            <a:endParaRPr lang="en-US" dirty="0" smtClean="0"/>
          </a:p>
          <a:p>
            <a:pPr lvl="1"/>
            <a:r>
              <a:rPr lang="en-US" dirty="0" smtClean="0"/>
              <a:t>ANN ~ Multilayer Perceptron </a:t>
            </a:r>
            <a:br>
              <a:rPr lang="en-US" dirty="0" smtClean="0"/>
            </a:br>
            <a:endParaRPr lang="en-US" dirty="0" smtClean="0"/>
          </a:p>
          <a:p>
            <a:pPr lvl="2"/>
            <a:r>
              <a:rPr lang="en-US" dirty="0" smtClean="0"/>
              <a:t>. </a:t>
            </a:r>
          </a:p>
          <a:p>
            <a:pPr marL="987552" lvl="2" indent="0">
              <a:buNone/>
            </a:pPr>
            <a:endParaRPr lang="en-US" dirty="0"/>
          </a:p>
        </p:txBody>
      </p:sp>
      <p:pic>
        <p:nvPicPr>
          <p:cNvPr id="4" name="Picture 3"/>
          <p:cNvPicPr>
            <a:picLocks noChangeAspect="1"/>
          </p:cNvPicPr>
          <p:nvPr/>
        </p:nvPicPr>
        <p:blipFill>
          <a:blip r:embed="rId2"/>
          <a:stretch>
            <a:fillRect/>
          </a:stretch>
        </p:blipFill>
        <p:spPr>
          <a:xfrm>
            <a:off x="2808397" y="1269986"/>
            <a:ext cx="2980341" cy="1897061"/>
          </a:xfrm>
          <a:prstGeom prst="rect">
            <a:avLst/>
          </a:prstGeom>
        </p:spPr>
      </p:pic>
      <p:pic>
        <p:nvPicPr>
          <p:cNvPr id="5" name="Picture 4"/>
          <p:cNvPicPr>
            <a:picLocks noChangeAspect="1"/>
          </p:cNvPicPr>
          <p:nvPr/>
        </p:nvPicPr>
        <p:blipFill>
          <a:blip r:embed="rId3"/>
          <a:stretch>
            <a:fillRect/>
          </a:stretch>
        </p:blipFill>
        <p:spPr>
          <a:xfrm>
            <a:off x="2671762" y="4018346"/>
            <a:ext cx="5019675" cy="2257425"/>
          </a:xfrm>
          <a:prstGeom prst="rect">
            <a:avLst/>
          </a:prstGeom>
        </p:spPr>
      </p:pic>
      <p:pic>
        <p:nvPicPr>
          <p:cNvPr id="6" name="Picture 5"/>
          <p:cNvPicPr>
            <a:picLocks noChangeAspect="1"/>
          </p:cNvPicPr>
          <p:nvPr/>
        </p:nvPicPr>
        <p:blipFill>
          <a:blip r:embed="rId4"/>
          <a:stretch>
            <a:fillRect/>
          </a:stretch>
        </p:blipFill>
        <p:spPr>
          <a:xfrm>
            <a:off x="7817561" y="1531054"/>
            <a:ext cx="4101170" cy="3616004"/>
          </a:xfrm>
          <a:prstGeom prst="rect">
            <a:avLst/>
          </a:prstGeom>
        </p:spPr>
      </p:pic>
    </p:spTree>
    <p:extLst>
      <p:ext uri="{BB962C8B-B14F-4D97-AF65-F5344CB8AC3E}">
        <p14:creationId xmlns:p14="http://schemas.microsoft.com/office/powerpoint/2010/main" val="1960245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81303"/>
            <a:ext cx="9601200" cy="1485900"/>
          </a:xfrm>
        </p:spPr>
        <p:txBody>
          <a:bodyPr>
            <a:normAutofit/>
          </a:bodyPr>
          <a:lstStyle/>
          <a:p>
            <a:r>
              <a:rPr lang="en-US" sz="3600" dirty="0"/>
              <a:t>Models used in the study</a:t>
            </a:r>
          </a:p>
        </p:txBody>
      </p:sp>
      <p:sp>
        <p:nvSpPr>
          <p:cNvPr id="3" name="Content Placeholder 2"/>
          <p:cNvSpPr>
            <a:spLocks noGrp="1"/>
          </p:cNvSpPr>
          <p:nvPr>
            <p:ph idx="1"/>
          </p:nvPr>
        </p:nvSpPr>
        <p:spPr>
          <a:xfrm>
            <a:off x="1371600" y="924253"/>
            <a:ext cx="9601200" cy="3581400"/>
          </a:xfrm>
        </p:spPr>
        <p:txBody>
          <a:bodyPr/>
          <a:lstStyle/>
          <a:p>
            <a:r>
              <a:rPr lang="en-US" dirty="0" smtClean="0"/>
              <a:t>Support Vector Machines: Radical Base Functions Kernel (RBF)  </a:t>
            </a:r>
          </a:p>
          <a:p>
            <a:pPr lvl="1"/>
            <a:r>
              <a:rPr lang="en-US" i="0" dirty="0" smtClean="0"/>
              <a:t>The choice for using a RBF kennel versus a linear kernel is because RBF</a:t>
            </a:r>
            <a:br>
              <a:rPr lang="en-US" i="0" dirty="0" smtClean="0"/>
            </a:br>
            <a:r>
              <a:rPr lang="en-US" i="0" dirty="0" smtClean="0"/>
              <a:t>kernels are able to map nonlinearly samples into higher dimensional space. Unlike linear, it can better handle when the class labels and attributes are nonlinear.</a:t>
            </a:r>
            <a:endParaRPr lang="en-US" i="0" dirty="0"/>
          </a:p>
        </p:txBody>
      </p:sp>
      <p:pic>
        <p:nvPicPr>
          <p:cNvPr id="4" name="Picture 3"/>
          <p:cNvPicPr>
            <a:picLocks noChangeAspect="1"/>
          </p:cNvPicPr>
          <p:nvPr/>
        </p:nvPicPr>
        <p:blipFill>
          <a:blip r:embed="rId2"/>
          <a:stretch>
            <a:fillRect/>
          </a:stretch>
        </p:blipFill>
        <p:spPr>
          <a:xfrm>
            <a:off x="2250526" y="2714953"/>
            <a:ext cx="5715000" cy="2438400"/>
          </a:xfrm>
          <a:prstGeom prst="rect">
            <a:avLst/>
          </a:prstGeom>
        </p:spPr>
      </p:pic>
    </p:spTree>
    <p:extLst>
      <p:ext uri="{BB962C8B-B14F-4D97-AF65-F5344CB8AC3E}">
        <p14:creationId xmlns:p14="http://schemas.microsoft.com/office/powerpoint/2010/main" val="4068264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Model Methodology</a:t>
            </a:r>
            <a:endParaRPr lang="en-US" dirty="0"/>
          </a:p>
        </p:txBody>
      </p:sp>
      <p:sp>
        <p:nvSpPr>
          <p:cNvPr id="3" name="Content Placeholder 2"/>
          <p:cNvSpPr>
            <a:spLocks noGrp="1"/>
          </p:cNvSpPr>
          <p:nvPr>
            <p:ph idx="1"/>
          </p:nvPr>
        </p:nvSpPr>
        <p:spPr>
          <a:xfrm>
            <a:off x="1371600" y="1487009"/>
            <a:ext cx="9601200" cy="5171243"/>
          </a:xfrm>
        </p:spPr>
        <p:txBody>
          <a:bodyPr/>
          <a:lstStyle/>
          <a:p>
            <a:r>
              <a:rPr lang="en-US" dirty="0" smtClean="0"/>
              <a:t>The ANN is composed of three layers (where each one is fully connected to the next one): an input layer that receives external inputs, one hidden layer and output later, which normally, and is also true in our case, generates the classification results</a:t>
            </a:r>
          </a:p>
          <a:p>
            <a:r>
              <a:rPr lang="en-US" dirty="0" smtClean="0"/>
              <a:t>After the first level of neurons (in the input layer), the rest of the neurons form computational elements with the nonlinear activation functions</a:t>
            </a:r>
          </a:p>
          <a:p>
            <a:pPr lvl="1"/>
            <a:r>
              <a:rPr lang="en-US" dirty="0" smtClean="0"/>
              <a:t>Where </a:t>
            </a:r>
            <a:r>
              <a:rPr lang="en-US" dirty="0" err="1" smtClean="0"/>
              <a:t>vj</a:t>
            </a:r>
            <a:r>
              <a:rPr lang="en-US" dirty="0" smtClean="0"/>
              <a:t> is the linear combination of input x1,x2, </a:t>
            </a:r>
            <a:r>
              <a:rPr lang="is-IS" dirty="0" smtClean="0"/>
              <a:t>…, xn and the threshold 0j; wji is the connection of weight between the inputs xi and the neuron j; fj, is the activation function of jth and yi is the output. </a:t>
            </a:r>
            <a:br>
              <a:rPr lang="is-IS" dirty="0" smtClean="0"/>
            </a:br>
            <a:r>
              <a:rPr lang="is-IS" dirty="0" smtClean="0"/>
              <a:t/>
            </a:r>
            <a:br>
              <a:rPr lang="is-IS" dirty="0" smtClean="0"/>
            </a:br>
            <a:r>
              <a:rPr lang="is-IS" dirty="0" smtClean="0"/>
              <a:t/>
            </a:r>
            <a:br>
              <a:rPr lang="is-IS" dirty="0" smtClean="0"/>
            </a:br>
            <a:endParaRPr lang="is-IS" dirty="0" smtClean="0"/>
          </a:p>
          <a:p>
            <a:r>
              <a:rPr lang="is-IS" dirty="0" smtClean="0"/>
              <a:t>The sigmoid function is a common activation function</a:t>
            </a:r>
            <a:br>
              <a:rPr lang="is-IS" dirty="0" smtClean="0"/>
            </a:br>
            <a:r>
              <a:rPr lang="is-IS" dirty="0" smtClean="0"/>
              <a:t>that will be used in the study, and it is defined as: </a:t>
            </a:r>
            <a:endParaRPr lang="en-US" dirty="0" smtClean="0"/>
          </a:p>
          <a:p>
            <a:endParaRPr lang="en-US" dirty="0"/>
          </a:p>
        </p:txBody>
      </p:sp>
      <p:pic>
        <p:nvPicPr>
          <p:cNvPr id="4" name="Picture 3"/>
          <p:cNvPicPr>
            <a:picLocks noChangeAspect="1"/>
          </p:cNvPicPr>
          <p:nvPr/>
        </p:nvPicPr>
        <p:blipFill>
          <a:blip r:embed="rId2"/>
          <a:stretch>
            <a:fillRect/>
          </a:stretch>
        </p:blipFill>
        <p:spPr>
          <a:xfrm>
            <a:off x="2351927" y="4088068"/>
            <a:ext cx="3022600" cy="939800"/>
          </a:xfrm>
          <a:prstGeom prst="rect">
            <a:avLst/>
          </a:prstGeom>
        </p:spPr>
      </p:pic>
      <p:pic>
        <p:nvPicPr>
          <p:cNvPr id="5" name="Picture 4"/>
          <p:cNvPicPr>
            <a:picLocks noChangeAspect="1"/>
          </p:cNvPicPr>
          <p:nvPr/>
        </p:nvPicPr>
        <p:blipFill>
          <a:blip r:embed="rId3"/>
          <a:stretch>
            <a:fillRect/>
          </a:stretch>
        </p:blipFill>
        <p:spPr>
          <a:xfrm>
            <a:off x="7309080" y="5364199"/>
            <a:ext cx="2667000" cy="990600"/>
          </a:xfrm>
          <a:prstGeom prst="rect">
            <a:avLst/>
          </a:prstGeom>
        </p:spPr>
      </p:pic>
    </p:spTree>
    <p:extLst>
      <p:ext uri="{BB962C8B-B14F-4D97-AF65-F5344CB8AC3E}">
        <p14:creationId xmlns:p14="http://schemas.microsoft.com/office/powerpoint/2010/main" val="61753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a:t>
            </a:r>
            <a:r>
              <a:rPr lang="en-US" dirty="0"/>
              <a:t>Model </a:t>
            </a:r>
            <a:r>
              <a:rPr lang="en-US" dirty="0" smtClean="0"/>
              <a:t>Methodology:</a:t>
            </a:r>
            <a:br>
              <a:rPr lang="en-US" dirty="0" smtClean="0"/>
            </a:br>
            <a:r>
              <a:rPr lang="en-US" dirty="0" smtClean="0"/>
              <a:t>MLP architecture</a:t>
            </a:r>
            <a:endParaRPr lang="en-US" dirty="0"/>
          </a:p>
        </p:txBody>
      </p:sp>
      <p:sp>
        <p:nvSpPr>
          <p:cNvPr id="3" name="Content Placeholder 2"/>
          <p:cNvSpPr>
            <a:spLocks noGrp="1"/>
          </p:cNvSpPr>
          <p:nvPr>
            <p:ph idx="1"/>
          </p:nvPr>
        </p:nvSpPr>
        <p:spPr>
          <a:xfrm>
            <a:off x="1371600" y="1934315"/>
            <a:ext cx="9601200" cy="4728300"/>
          </a:xfrm>
        </p:spPr>
        <p:txBody>
          <a:bodyPr>
            <a:normAutofit/>
          </a:bodyPr>
          <a:lstStyle/>
          <a:p>
            <a:r>
              <a:rPr lang="en-US" dirty="0" smtClean="0"/>
              <a:t>Layer 1:</a:t>
            </a:r>
          </a:p>
          <a:p>
            <a:pPr lvl="1"/>
            <a:r>
              <a:rPr lang="en-US" dirty="0" smtClean="0"/>
              <a:t>Layer is built automatically from the input vector, which in our case consist of the results from the survey that generated our features in slide 4.</a:t>
            </a:r>
          </a:p>
          <a:p>
            <a:r>
              <a:rPr lang="en-US" dirty="0" smtClean="0"/>
              <a:t>Layer 2: </a:t>
            </a:r>
          </a:p>
          <a:p>
            <a:pPr lvl="1"/>
            <a:r>
              <a:rPr lang="en-US" dirty="0" smtClean="0"/>
              <a:t>To decide the number of hidden neurons for this layer is the most difficult issue in the network’s architecture. This number represents the equilibrium between good accuracy and the possibility of over fitting.</a:t>
            </a:r>
          </a:p>
          <a:p>
            <a:r>
              <a:rPr lang="en-US" dirty="0" smtClean="0"/>
              <a:t>Layer 3: </a:t>
            </a:r>
          </a:p>
          <a:p>
            <a:pPr lvl="1"/>
            <a:r>
              <a:rPr lang="en-US" dirty="0" smtClean="0"/>
              <a:t>This layer is the output (classification) layer. The output corresponds to the different problem classes. </a:t>
            </a:r>
          </a:p>
          <a:p>
            <a:pPr lvl="2"/>
            <a:r>
              <a:rPr lang="en-US" dirty="0" smtClean="0"/>
              <a:t>In our example there are two outputs: normal and altered. </a:t>
            </a:r>
            <a:endParaRPr lang="en-US" dirty="0"/>
          </a:p>
        </p:txBody>
      </p:sp>
    </p:spTree>
    <p:extLst>
      <p:ext uri="{BB962C8B-B14F-4D97-AF65-F5344CB8AC3E}">
        <p14:creationId xmlns:p14="http://schemas.microsoft.com/office/powerpoint/2010/main" val="4291665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Results</a:t>
            </a:r>
            <a:endParaRPr lang="en-US" dirty="0"/>
          </a:p>
        </p:txBody>
      </p:sp>
      <p:sp>
        <p:nvSpPr>
          <p:cNvPr id="3" name="Content Placeholder 2"/>
          <p:cNvSpPr>
            <a:spLocks noGrp="1"/>
          </p:cNvSpPr>
          <p:nvPr>
            <p:ph idx="1"/>
          </p:nvPr>
        </p:nvSpPr>
        <p:spPr>
          <a:xfrm>
            <a:off x="1371600" y="1738923"/>
            <a:ext cx="9601200" cy="3581400"/>
          </a:xfrm>
        </p:spPr>
        <p:txBody>
          <a:bodyPr/>
          <a:lstStyle/>
          <a:p>
            <a:r>
              <a:rPr lang="en-US" dirty="0" smtClean="0"/>
              <a:t>The table below shows the mean of the seminal parameters from the study population. All of men surveyed, 38% had some alteration in sperm parameters [3]. </a:t>
            </a:r>
          </a:p>
          <a:p>
            <a:endParaRPr lang="en-US" dirty="0"/>
          </a:p>
        </p:txBody>
      </p:sp>
      <p:pic>
        <p:nvPicPr>
          <p:cNvPr id="4" name="Picture 3"/>
          <p:cNvPicPr>
            <a:picLocks noChangeAspect="1"/>
          </p:cNvPicPr>
          <p:nvPr/>
        </p:nvPicPr>
        <p:blipFill>
          <a:blip r:embed="rId2"/>
          <a:stretch>
            <a:fillRect/>
          </a:stretch>
        </p:blipFill>
        <p:spPr>
          <a:xfrm>
            <a:off x="1610947" y="2568332"/>
            <a:ext cx="7785100" cy="1943100"/>
          </a:xfrm>
          <a:prstGeom prst="rect">
            <a:avLst/>
          </a:prstGeom>
        </p:spPr>
      </p:pic>
    </p:spTree>
    <p:extLst>
      <p:ext uri="{BB962C8B-B14F-4D97-AF65-F5344CB8AC3E}">
        <p14:creationId xmlns:p14="http://schemas.microsoft.com/office/powerpoint/2010/main" val="3875229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 Performance</a:t>
            </a:r>
            <a:endParaRPr lang="en-US" dirty="0"/>
          </a:p>
        </p:txBody>
      </p:sp>
      <p:sp>
        <p:nvSpPr>
          <p:cNvPr id="3" name="Content Placeholder 2"/>
          <p:cNvSpPr>
            <a:spLocks noGrp="1"/>
          </p:cNvSpPr>
          <p:nvPr>
            <p:ph idx="1"/>
          </p:nvPr>
        </p:nvSpPr>
        <p:spPr>
          <a:xfrm>
            <a:off x="1371600" y="1655379"/>
            <a:ext cx="9601200" cy="3581400"/>
          </a:xfrm>
        </p:spPr>
        <p:txBody>
          <a:bodyPr/>
          <a:lstStyle/>
          <a:p>
            <a:r>
              <a:rPr lang="en-US" dirty="0" smtClean="0"/>
              <a:t>In order to keep a good generalization, and consequently a high accuracy, without getting overfitting, the experiments carried out show that a low number of neurons for layer 2 ( the hidden layer) led to a poor performance for both the training and test sets. </a:t>
            </a:r>
          </a:p>
          <a:p>
            <a:r>
              <a:rPr lang="en-US" dirty="0" smtClean="0"/>
              <a:t>However, a high number of neurons performed very well for the training and test sets, although the risk of overfitting is high. </a:t>
            </a:r>
          </a:p>
          <a:p>
            <a:r>
              <a:rPr lang="en-US" dirty="0" smtClean="0"/>
              <a:t>The studied used a 10-fold cross-validation method for the performance assessments of every network. </a:t>
            </a:r>
          </a:p>
        </p:txBody>
      </p:sp>
    </p:spTree>
    <p:extLst>
      <p:ext uri="{BB962C8B-B14F-4D97-AF65-F5344CB8AC3E}">
        <p14:creationId xmlns:p14="http://schemas.microsoft.com/office/powerpoint/2010/main" val="2128653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 Results</a:t>
            </a:r>
            <a:endParaRPr lang="en-US" dirty="0"/>
          </a:p>
        </p:txBody>
      </p:sp>
      <p:pic>
        <p:nvPicPr>
          <p:cNvPr id="4" name="Content Placeholder 3"/>
          <p:cNvPicPr>
            <a:picLocks noGrp="1" noChangeAspect="1"/>
          </p:cNvPicPr>
          <p:nvPr>
            <p:ph idx="1"/>
          </p:nvPr>
        </p:nvPicPr>
        <p:blipFill>
          <a:blip r:embed="rId2"/>
          <a:srcRect t="794" b="794"/>
          <a:stretch>
            <a:fillRect/>
          </a:stretch>
        </p:blipFill>
        <p:spPr>
          <a:xfrm>
            <a:off x="1195754" y="1524000"/>
            <a:ext cx="9601200" cy="3581400"/>
          </a:xfrm>
        </p:spPr>
      </p:pic>
    </p:spTree>
    <p:extLst>
      <p:ext uri="{BB962C8B-B14F-4D97-AF65-F5344CB8AC3E}">
        <p14:creationId xmlns:p14="http://schemas.microsoft.com/office/powerpoint/2010/main" val="3661206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 Results</a:t>
            </a:r>
          </a:p>
        </p:txBody>
      </p:sp>
      <p:pic>
        <p:nvPicPr>
          <p:cNvPr id="4" name="Picture 3"/>
          <p:cNvPicPr>
            <a:picLocks noChangeAspect="1"/>
          </p:cNvPicPr>
          <p:nvPr/>
        </p:nvPicPr>
        <p:blipFill>
          <a:blip r:embed="rId2"/>
          <a:stretch>
            <a:fillRect/>
          </a:stretch>
        </p:blipFill>
        <p:spPr>
          <a:xfrm>
            <a:off x="963246" y="1441938"/>
            <a:ext cx="10896600" cy="1767840"/>
          </a:xfrm>
          <a:prstGeom prst="rect">
            <a:avLst/>
          </a:prstGeom>
        </p:spPr>
      </p:pic>
      <p:pic>
        <p:nvPicPr>
          <p:cNvPr id="5" name="Picture 4"/>
          <p:cNvPicPr>
            <a:picLocks noChangeAspect="1"/>
          </p:cNvPicPr>
          <p:nvPr/>
        </p:nvPicPr>
        <p:blipFill>
          <a:blip r:embed="rId3"/>
          <a:stretch>
            <a:fillRect/>
          </a:stretch>
        </p:blipFill>
        <p:spPr>
          <a:xfrm>
            <a:off x="1017955" y="3199423"/>
            <a:ext cx="6934199" cy="1447272"/>
          </a:xfrm>
          <a:prstGeom prst="rect">
            <a:avLst/>
          </a:prstGeom>
        </p:spPr>
      </p:pic>
      <p:pic>
        <p:nvPicPr>
          <p:cNvPr id="6" name="Picture 5"/>
          <p:cNvPicPr>
            <a:picLocks noChangeAspect="1"/>
          </p:cNvPicPr>
          <p:nvPr/>
        </p:nvPicPr>
        <p:blipFill>
          <a:blip r:embed="rId4"/>
          <a:stretch>
            <a:fillRect/>
          </a:stretch>
        </p:blipFill>
        <p:spPr>
          <a:xfrm>
            <a:off x="983380" y="4682393"/>
            <a:ext cx="4448313" cy="2019300"/>
          </a:xfrm>
          <a:prstGeom prst="rect">
            <a:avLst/>
          </a:prstGeom>
        </p:spPr>
      </p:pic>
    </p:spTree>
    <p:extLst>
      <p:ext uri="{BB962C8B-B14F-4D97-AF65-F5344CB8AC3E}">
        <p14:creationId xmlns:p14="http://schemas.microsoft.com/office/powerpoint/2010/main" val="2914705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Conclusion / Remarks</a:t>
            </a:r>
            <a:endParaRPr lang="en-US" dirty="0"/>
          </a:p>
        </p:txBody>
      </p:sp>
      <p:sp>
        <p:nvSpPr>
          <p:cNvPr id="3" name="Content Placeholder 2"/>
          <p:cNvSpPr>
            <a:spLocks noGrp="1"/>
          </p:cNvSpPr>
          <p:nvPr>
            <p:ph idx="1"/>
          </p:nvPr>
        </p:nvSpPr>
        <p:spPr>
          <a:xfrm>
            <a:off x="1371600" y="1524000"/>
            <a:ext cx="9601200" cy="5099538"/>
          </a:xfrm>
        </p:spPr>
        <p:txBody>
          <a:bodyPr/>
          <a:lstStyle/>
          <a:p>
            <a:r>
              <a:rPr lang="en-US" dirty="0" smtClean="0"/>
              <a:t>The experiment carried out achieved a very good accuracy parameter for MLP. Among them, classification, accuracy, sensitivity, and negative predictive value obtain the highest precision values, whereas specificity and positive predictive value present lower percentages </a:t>
            </a:r>
          </a:p>
          <a:p>
            <a:r>
              <a:rPr lang="en-US" dirty="0" smtClean="0"/>
              <a:t>Why does this happen? </a:t>
            </a:r>
          </a:p>
          <a:p>
            <a:pPr lvl="1"/>
            <a:r>
              <a:rPr lang="en-US" dirty="0" smtClean="0"/>
              <a:t>This occurs even when the classification and the confusion matrix</a:t>
            </a:r>
            <a:br>
              <a:rPr lang="en-US" dirty="0" smtClean="0"/>
            </a:br>
            <a:r>
              <a:rPr lang="en-US" dirty="0" smtClean="0"/>
              <a:t> are good. An explanation for this can be found in the input data,</a:t>
            </a:r>
            <a:br>
              <a:rPr lang="en-US" dirty="0" smtClean="0"/>
            </a:br>
            <a:r>
              <a:rPr lang="en-US" dirty="0" smtClean="0"/>
              <a:t> because the study population shows an imbalanced distribution. </a:t>
            </a:r>
          </a:p>
          <a:p>
            <a:pPr lvl="2"/>
            <a:r>
              <a:rPr lang="en-US" dirty="0" smtClean="0"/>
              <a:t>i.e. there are more individuals with normal semen parameters </a:t>
            </a:r>
            <a:br>
              <a:rPr lang="en-US" dirty="0" smtClean="0"/>
            </a:br>
            <a:r>
              <a:rPr lang="en-US" dirty="0" smtClean="0"/>
              <a:t>than people with alterations</a:t>
            </a:r>
          </a:p>
          <a:p>
            <a:pPr lvl="3"/>
            <a:r>
              <a:rPr lang="en-US" dirty="0" smtClean="0"/>
              <a:t>One way to counter act this, would be to conduct a SMOTE</a:t>
            </a:r>
            <a:r>
              <a:rPr lang="en-US" dirty="0"/>
              <a:t/>
            </a:r>
            <a:br>
              <a:rPr lang="en-US" dirty="0"/>
            </a:br>
            <a:r>
              <a:rPr lang="en-US" dirty="0" smtClean="0"/>
              <a:t>on the dataset to introduce more alterations into the data</a:t>
            </a:r>
            <a:br>
              <a:rPr lang="en-US" dirty="0" smtClean="0"/>
            </a:br>
            <a:r>
              <a:rPr lang="en-US" dirty="0" smtClean="0"/>
              <a:t>set. </a:t>
            </a:r>
          </a:p>
        </p:txBody>
      </p:sp>
      <p:pic>
        <p:nvPicPr>
          <p:cNvPr id="4" name="Picture 3"/>
          <p:cNvPicPr>
            <a:picLocks noChangeAspect="1"/>
          </p:cNvPicPr>
          <p:nvPr/>
        </p:nvPicPr>
        <p:blipFill>
          <a:blip r:embed="rId2"/>
          <a:stretch>
            <a:fillRect/>
          </a:stretch>
        </p:blipFill>
        <p:spPr>
          <a:xfrm>
            <a:off x="8933523" y="4161692"/>
            <a:ext cx="3174666" cy="2668847"/>
          </a:xfrm>
          <a:prstGeom prst="rect">
            <a:avLst/>
          </a:prstGeom>
        </p:spPr>
      </p:pic>
    </p:spTree>
    <p:extLst>
      <p:ext uri="{BB962C8B-B14F-4D97-AF65-F5344CB8AC3E}">
        <p14:creationId xmlns:p14="http://schemas.microsoft.com/office/powerpoint/2010/main" val="271819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a:xfrm>
            <a:off x="1371600" y="1595886"/>
            <a:ext cx="9601200" cy="4846955"/>
          </a:xfrm>
        </p:spPr>
        <p:txBody>
          <a:bodyPr>
            <a:normAutofit/>
          </a:bodyPr>
          <a:lstStyle/>
          <a:p>
            <a:r>
              <a:rPr lang="en-US" dirty="0" smtClean="0"/>
              <a:t>Purpose</a:t>
            </a:r>
          </a:p>
          <a:p>
            <a:pPr lvl="1"/>
            <a:r>
              <a:rPr lang="en-US" dirty="0" smtClean="0"/>
              <a:t>Experiment replication</a:t>
            </a:r>
          </a:p>
          <a:p>
            <a:pPr lvl="1"/>
            <a:r>
              <a:rPr lang="en-US" dirty="0" smtClean="0"/>
              <a:t>Efficient Run Time for Big Data Structures</a:t>
            </a:r>
          </a:p>
          <a:p>
            <a:r>
              <a:rPr lang="en-US" dirty="0" smtClean="0"/>
              <a:t>Data</a:t>
            </a:r>
          </a:p>
          <a:p>
            <a:r>
              <a:rPr lang="en-US" dirty="0" smtClean="0"/>
              <a:t>Architectural layout</a:t>
            </a:r>
          </a:p>
          <a:p>
            <a:pPr lvl="1"/>
            <a:r>
              <a:rPr lang="en-US" dirty="0" smtClean="0"/>
              <a:t>Future Improvements</a:t>
            </a:r>
          </a:p>
          <a:p>
            <a:r>
              <a:rPr lang="en-US" dirty="0" smtClean="0"/>
              <a:t>Models</a:t>
            </a:r>
          </a:p>
          <a:p>
            <a:pPr lvl="1"/>
            <a:r>
              <a:rPr lang="en-US" dirty="0" smtClean="0"/>
              <a:t>The Study</a:t>
            </a:r>
          </a:p>
          <a:p>
            <a:pPr lvl="1"/>
            <a:r>
              <a:rPr lang="en-US" dirty="0" smtClean="0"/>
              <a:t>Mine</a:t>
            </a:r>
          </a:p>
          <a:p>
            <a:r>
              <a:rPr lang="en-US" dirty="0" smtClean="0"/>
              <a:t>Conclusion</a:t>
            </a:r>
            <a:endParaRPr lang="en-US" dirty="0" smtClean="0"/>
          </a:p>
        </p:txBody>
      </p:sp>
    </p:spTree>
    <p:extLst>
      <p:ext uri="{BB962C8B-B14F-4D97-AF65-F5344CB8AC3E}">
        <p14:creationId xmlns:p14="http://schemas.microsoft.com/office/powerpoint/2010/main" val="1976512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95855"/>
          </a:xfrm>
        </p:spPr>
        <p:txBody>
          <a:bodyPr/>
          <a:lstStyle/>
          <a:p>
            <a:r>
              <a:rPr lang="en-US" dirty="0" smtClean="0"/>
              <a:t>Replication of Study Results.</a:t>
            </a:r>
            <a:endParaRPr lang="en-US" dirty="0"/>
          </a:p>
        </p:txBody>
      </p:sp>
      <p:sp>
        <p:nvSpPr>
          <p:cNvPr id="3" name="Content Placeholder 2"/>
          <p:cNvSpPr>
            <a:spLocks noGrp="1"/>
          </p:cNvSpPr>
          <p:nvPr>
            <p:ph idx="1"/>
          </p:nvPr>
        </p:nvSpPr>
        <p:spPr>
          <a:xfrm>
            <a:off x="1352061" y="1934308"/>
            <a:ext cx="9601200" cy="4923692"/>
          </a:xfrm>
        </p:spPr>
        <p:txBody>
          <a:bodyPr>
            <a:normAutofit fontScale="92500" lnSpcReduction="20000"/>
          </a:bodyPr>
          <a:lstStyle/>
          <a:p>
            <a:r>
              <a:rPr lang="en-US" dirty="0" smtClean="0"/>
              <a:t>Decision Tree</a:t>
            </a:r>
          </a:p>
          <a:p>
            <a:pPr lvl="1"/>
            <a:r>
              <a:rPr lang="en-US" dirty="0"/>
              <a:t>Test/Train Accuracies :  </a:t>
            </a:r>
            <a:r>
              <a:rPr lang="en-US" dirty="0" smtClean="0"/>
              <a:t>.850  </a:t>
            </a:r>
            <a:r>
              <a:rPr lang="en-US" dirty="0"/>
              <a:t>/ </a:t>
            </a:r>
            <a:r>
              <a:rPr lang="en-US" dirty="0" smtClean="0"/>
              <a:t>0.925 </a:t>
            </a:r>
            <a:endParaRPr lang="en-US" dirty="0"/>
          </a:p>
          <a:p>
            <a:pPr lvl="1"/>
            <a:r>
              <a:rPr lang="en-US" dirty="0"/>
              <a:t>Classification Report:  Precision / Recall / F1 </a:t>
            </a:r>
          </a:p>
          <a:p>
            <a:pPr lvl="2"/>
            <a:r>
              <a:rPr lang="en-US" dirty="0"/>
              <a:t>0 / </a:t>
            </a:r>
            <a:r>
              <a:rPr lang="en-US" dirty="0" smtClean="0"/>
              <a:t> 0.93 / 1.00 / 0.96</a:t>
            </a:r>
          </a:p>
          <a:p>
            <a:pPr lvl="2"/>
            <a:r>
              <a:rPr lang="en-US" dirty="0" smtClean="0"/>
              <a:t>1 </a:t>
            </a:r>
            <a:r>
              <a:rPr lang="en-US" dirty="0"/>
              <a:t>/ 0.00 </a:t>
            </a:r>
            <a:r>
              <a:rPr lang="en-US" dirty="0" smtClean="0"/>
              <a:t>/ </a:t>
            </a:r>
            <a:r>
              <a:rPr lang="en-US" dirty="0"/>
              <a:t>0.00 / </a:t>
            </a:r>
            <a:r>
              <a:rPr lang="en-US" dirty="0" smtClean="0"/>
              <a:t>0.00</a:t>
            </a:r>
          </a:p>
          <a:p>
            <a:r>
              <a:rPr lang="en-US" dirty="0" smtClean="0"/>
              <a:t>SVM </a:t>
            </a:r>
          </a:p>
          <a:p>
            <a:pPr lvl="1"/>
            <a:r>
              <a:rPr lang="en-US" dirty="0"/>
              <a:t>Test/Train Accuracies :  </a:t>
            </a:r>
            <a:r>
              <a:rPr lang="en-US" dirty="0" smtClean="0"/>
              <a:t>0.97  </a:t>
            </a:r>
            <a:r>
              <a:rPr lang="en-US" dirty="0"/>
              <a:t>/ </a:t>
            </a:r>
            <a:r>
              <a:rPr lang="en-US" dirty="0" smtClean="0"/>
              <a:t>0.825 </a:t>
            </a:r>
            <a:endParaRPr lang="en-US" dirty="0"/>
          </a:p>
          <a:p>
            <a:pPr lvl="1"/>
            <a:r>
              <a:rPr lang="en-US" dirty="0"/>
              <a:t>Classification Report:  Precision / Recall / F1 </a:t>
            </a:r>
          </a:p>
          <a:p>
            <a:pPr lvl="2"/>
            <a:r>
              <a:rPr lang="en-US" dirty="0" smtClean="0"/>
              <a:t>0  </a:t>
            </a:r>
            <a:r>
              <a:rPr lang="en-US" dirty="0"/>
              <a:t>/  </a:t>
            </a:r>
            <a:r>
              <a:rPr lang="en-US" dirty="0" smtClean="0"/>
              <a:t>0.97 </a:t>
            </a:r>
            <a:r>
              <a:rPr lang="en-US" dirty="0"/>
              <a:t>/ </a:t>
            </a:r>
            <a:r>
              <a:rPr lang="en-US" dirty="0" smtClean="0"/>
              <a:t>0.84 </a:t>
            </a:r>
            <a:r>
              <a:rPr lang="en-US" dirty="0"/>
              <a:t>/ </a:t>
            </a:r>
            <a:r>
              <a:rPr lang="en-US" dirty="0" smtClean="0"/>
              <a:t>0.90 </a:t>
            </a:r>
            <a:endParaRPr lang="en-US" dirty="0"/>
          </a:p>
          <a:p>
            <a:pPr lvl="2"/>
            <a:r>
              <a:rPr lang="en-US" dirty="0"/>
              <a:t>1 / </a:t>
            </a:r>
            <a:r>
              <a:rPr lang="en-US" dirty="0" smtClean="0"/>
              <a:t>0.25  </a:t>
            </a:r>
            <a:r>
              <a:rPr lang="en-US" dirty="0"/>
              <a:t>/ </a:t>
            </a:r>
            <a:r>
              <a:rPr lang="en-US" dirty="0" smtClean="0"/>
              <a:t>0.67 </a:t>
            </a:r>
            <a:r>
              <a:rPr lang="en-US" dirty="0"/>
              <a:t>/ </a:t>
            </a:r>
            <a:r>
              <a:rPr lang="en-US" dirty="0" smtClean="0"/>
              <a:t>0.36</a:t>
            </a:r>
            <a:endParaRPr lang="en-US" dirty="0"/>
          </a:p>
          <a:p>
            <a:r>
              <a:rPr lang="en-US" dirty="0" smtClean="0">
                <a:solidFill>
                  <a:schemeClr val="tx1"/>
                </a:solidFill>
              </a:rPr>
              <a:t>ANN ~ MLP </a:t>
            </a:r>
          </a:p>
          <a:p>
            <a:pPr lvl="1"/>
            <a:r>
              <a:rPr lang="en-US" dirty="0">
                <a:solidFill>
                  <a:schemeClr val="tx1"/>
                </a:solidFill>
              </a:rPr>
              <a:t>Test/Train Accuracies :  </a:t>
            </a:r>
            <a:r>
              <a:rPr lang="en-US" dirty="0" smtClean="0">
                <a:solidFill>
                  <a:schemeClr val="tx1"/>
                </a:solidFill>
              </a:rPr>
              <a:t>0.900  </a:t>
            </a:r>
            <a:r>
              <a:rPr lang="en-US" dirty="0">
                <a:solidFill>
                  <a:schemeClr val="tx1"/>
                </a:solidFill>
              </a:rPr>
              <a:t>/ </a:t>
            </a:r>
            <a:r>
              <a:rPr lang="en-US" dirty="0" smtClean="0">
                <a:solidFill>
                  <a:schemeClr val="tx1"/>
                </a:solidFill>
              </a:rPr>
              <a:t>0.950 </a:t>
            </a:r>
            <a:endParaRPr lang="en-US" dirty="0">
              <a:solidFill>
                <a:schemeClr val="tx1"/>
              </a:solidFill>
            </a:endParaRPr>
          </a:p>
          <a:p>
            <a:pPr lvl="1"/>
            <a:r>
              <a:rPr lang="en-US" dirty="0">
                <a:solidFill>
                  <a:schemeClr val="tx1"/>
                </a:solidFill>
              </a:rPr>
              <a:t>Classification Report:  Precision / Recall / F1 </a:t>
            </a:r>
          </a:p>
          <a:p>
            <a:pPr lvl="2"/>
            <a:r>
              <a:rPr lang="en-US" dirty="0">
                <a:solidFill>
                  <a:schemeClr val="tx1"/>
                </a:solidFill>
              </a:rPr>
              <a:t>0 /  </a:t>
            </a:r>
            <a:r>
              <a:rPr lang="en-US" dirty="0" smtClean="0">
                <a:solidFill>
                  <a:schemeClr val="tx1"/>
                </a:solidFill>
              </a:rPr>
              <a:t>0.95/ 1.00 </a:t>
            </a:r>
            <a:r>
              <a:rPr lang="en-US" dirty="0">
                <a:solidFill>
                  <a:schemeClr val="tx1"/>
                </a:solidFill>
              </a:rPr>
              <a:t>/ </a:t>
            </a:r>
            <a:r>
              <a:rPr lang="en-US" dirty="0" smtClean="0">
                <a:solidFill>
                  <a:schemeClr val="tx1"/>
                </a:solidFill>
              </a:rPr>
              <a:t>0.97 </a:t>
            </a:r>
            <a:endParaRPr lang="en-US" dirty="0">
              <a:solidFill>
                <a:schemeClr val="tx1"/>
              </a:solidFill>
            </a:endParaRPr>
          </a:p>
          <a:p>
            <a:pPr lvl="2"/>
            <a:r>
              <a:rPr lang="en-US" dirty="0" smtClean="0">
                <a:solidFill>
                  <a:schemeClr val="tx1"/>
                </a:solidFill>
              </a:rPr>
              <a:t>1 / 1.00 / 0.33 </a:t>
            </a:r>
            <a:r>
              <a:rPr lang="en-US" dirty="0">
                <a:solidFill>
                  <a:schemeClr val="tx1"/>
                </a:solidFill>
              </a:rPr>
              <a:t>/ </a:t>
            </a:r>
            <a:r>
              <a:rPr lang="en-US" dirty="0" smtClean="0">
                <a:solidFill>
                  <a:schemeClr val="tx1"/>
                </a:solidFill>
              </a:rPr>
              <a:t>0.50</a:t>
            </a:r>
            <a:endParaRPr lang="en-US" dirty="0">
              <a:solidFill>
                <a:schemeClr val="tx1"/>
              </a:solidFill>
            </a:endParaRPr>
          </a:p>
          <a:p>
            <a:endParaRPr lang="en-US" dirty="0"/>
          </a:p>
        </p:txBody>
      </p:sp>
    </p:spTree>
    <p:extLst>
      <p:ext uri="{BB962C8B-B14F-4D97-AF65-F5344CB8AC3E}">
        <p14:creationId xmlns:p14="http://schemas.microsoft.com/office/powerpoint/2010/main" val="2327169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6242" y="0"/>
            <a:ext cx="9601200" cy="788276"/>
          </a:xfrm>
        </p:spPr>
        <p:txBody>
          <a:bodyPr/>
          <a:lstStyle/>
          <a:p>
            <a:r>
              <a:rPr lang="en-US" dirty="0" smtClean="0"/>
              <a:t>Models Outside </a:t>
            </a:r>
            <a:r>
              <a:rPr lang="en-US" dirty="0"/>
              <a:t>of Study </a:t>
            </a:r>
            <a:r>
              <a:rPr lang="en-US" dirty="0" smtClean="0"/>
              <a:t>Scope Part 1</a:t>
            </a:r>
            <a:endParaRPr lang="en-US" dirty="0"/>
          </a:p>
        </p:txBody>
      </p:sp>
      <p:sp>
        <p:nvSpPr>
          <p:cNvPr id="3" name="Content Placeholder 2"/>
          <p:cNvSpPr>
            <a:spLocks noGrp="1"/>
          </p:cNvSpPr>
          <p:nvPr>
            <p:ph idx="1"/>
          </p:nvPr>
        </p:nvSpPr>
        <p:spPr>
          <a:xfrm>
            <a:off x="1139639" y="788276"/>
            <a:ext cx="9601200" cy="5651063"/>
          </a:xfrm>
        </p:spPr>
        <p:txBody>
          <a:bodyPr>
            <a:normAutofit/>
          </a:bodyPr>
          <a:lstStyle/>
          <a:p>
            <a:r>
              <a:rPr lang="en-US" dirty="0" smtClean="0"/>
              <a:t>KNN</a:t>
            </a:r>
          </a:p>
          <a:p>
            <a:pPr lvl="1"/>
            <a:r>
              <a:rPr lang="en-US" dirty="0" smtClean="0"/>
              <a:t>Test/Train Accuracies : .850 / .925</a:t>
            </a:r>
          </a:p>
          <a:p>
            <a:pPr lvl="1"/>
            <a:r>
              <a:rPr lang="en-US" dirty="0" smtClean="0"/>
              <a:t>Classification Report:  Precision / Recall / F1 </a:t>
            </a:r>
          </a:p>
          <a:p>
            <a:pPr lvl="2"/>
            <a:r>
              <a:rPr lang="en-US" dirty="0" smtClean="0"/>
              <a:t>0 / .93/ 1.00 / 0.925 </a:t>
            </a:r>
          </a:p>
          <a:p>
            <a:pPr lvl="2"/>
            <a:r>
              <a:rPr lang="en-US" dirty="0" smtClean="0"/>
              <a:t>1 / .00 / 0.00 / 0.00</a:t>
            </a:r>
          </a:p>
          <a:p>
            <a:r>
              <a:rPr lang="en-US" dirty="0" err="1" smtClean="0"/>
              <a:t>RandomForest</a:t>
            </a:r>
            <a:endParaRPr lang="en-US" dirty="0" smtClean="0"/>
          </a:p>
          <a:p>
            <a:pPr lvl="1"/>
            <a:r>
              <a:rPr lang="en-US" dirty="0"/>
              <a:t>Test/Train </a:t>
            </a:r>
            <a:r>
              <a:rPr lang="en-US" dirty="0" smtClean="0"/>
              <a:t>Accuracies : .983 /.950 </a:t>
            </a:r>
          </a:p>
          <a:p>
            <a:pPr lvl="1"/>
            <a:r>
              <a:rPr lang="en-US" dirty="0"/>
              <a:t>Classification Report:  Precision / Recall / F1 </a:t>
            </a:r>
          </a:p>
          <a:p>
            <a:pPr lvl="2"/>
            <a:r>
              <a:rPr lang="en-US" dirty="0"/>
              <a:t>0 / </a:t>
            </a:r>
            <a:r>
              <a:rPr lang="en-US" dirty="0" smtClean="0"/>
              <a:t>0.95  / </a:t>
            </a:r>
            <a:r>
              <a:rPr lang="en-US" dirty="0"/>
              <a:t>1.00 / </a:t>
            </a:r>
            <a:r>
              <a:rPr lang="en-US" dirty="0" smtClean="0"/>
              <a:t>.97 </a:t>
            </a:r>
            <a:endParaRPr lang="en-US" dirty="0"/>
          </a:p>
          <a:p>
            <a:pPr lvl="2"/>
            <a:r>
              <a:rPr lang="en-US" dirty="0"/>
              <a:t>1 / </a:t>
            </a:r>
            <a:r>
              <a:rPr lang="en-US" dirty="0" smtClean="0"/>
              <a:t>1.00 </a:t>
            </a:r>
            <a:r>
              <a:rPr lang="en-US" dirty="0"/>
              <a:t>/ </a:t>
            </a:r>
            <a:r>
              <a:rPr lang="en-US" dirty="0" smtClean="0"/>
              <a:t>3.33 / 0.50</a:t>
            </a:r>
          </a:p>
          <a:p>
            <a:r>
              <a:rPr lang="en-US" dirty="0" err="1" smtClean="0"/>
              <a:t>ExtraTrees</a:t>
            </a:r>
            <a:endParaRPr lang="en-US" dirty="0" smtClean="0"/>
          </a:p>
          <a:p>
            <a:pPr lvl="1"/>
            <a:r>
              <a:rPr lang="en-US" dirty="0"/>
              <a:t>Test/Train Accuracies: </a:t>
            </a:r>
            <a:r>
              <a:rPr lang="en-US" dirty="0" smtClean="0"/>
              <a:t>.983 / .925</a:t>
            </a:r>
          </a:p>
          <a:p>
            <a:pPr lvl="1"/>
            <a:r>
              <a:rPr lang="en-US" dirty="0"/>
              <a:t>Classification Report:  Precision / Recall / F1 </a:t>
            </a:r>
          </a:p>
          <a:p>
            <a:pPr lvl="2"/>
            <a:r>
              <a:rPr lang="en-US" dirty="0"/>
              <a:t>0 / .</a:t>
            </a:r>
            <a:r>
              <a:rPr lang="en-US" dirty="0" smtClean="0"/>
              <a:t>95 / 0.97 </a:t>
            </a:r>
            <a:r>
              <a:rPr lang="en-US" dirty="0"/>
              <a:t>/ </a:t>
            </a:r>
            <a:r>
              <a:rPr lang="en-US" dirty="0" smtClean="0"/>
              <a:t>0.96</a:t>
            </a:r>
            <a:endParaRPr lang="en-US" dirty="0"/>
          </a:p>
          <a:p>
            <a:pPr lvl="2"/>
            <a:r>
              <a:rPr lang="en-US" dirty="0"/>
              <a:t>1 / </a:t>
            </a:r>
            <a:r>
              <a:rPr lang="en-US" dirty="0" smtClean="0"/>
              <a:t>0.50 </a:t>
            </a:r>
            <a:r>
              <a:rPr lang="en-US" dirty="0"/>
              <a:t>/ </a:t>
            </a:r>
            <a:r>
              <a:rPr lang="en-US" dirty="0" smtClean="0"/>
              <a:t>0.33 </a:t>
            </a:r>
            <a:r>
              <a:rPr lang="en-US" dirty="0"/>
              <a:t>/ </a:t>
            </a:r>
            <a:r>
              <a:rPr lang="en-US" dirty="0" smtClean="0"/>
              <a:t>0.40</a:t>
            </a:r>
            <a:endParaRPr lang="en-US" dirty="0"/>
          </a:p>
          <a:p>
            <a:pPr lvl="1"/>
            <a:endParaRPr lang="en-US" dirty="0" smtClean="0"/>
          </a:p>
          <a:p>
            <a:endParaRPr lang="en-US" dirty="0"/>
          </a:p>
        </p:txBody>
      </p:sp>
    </p:spTree>
    <p:extLst>
      <p:ext uri="{BB962C8B-B14F-4D97-AF65-F5344CB8AC3E}">
        <p14:creationId xmlns:p14="http://schemas.microsoft.com/office/powerpoint/2010/main" val="3455962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6242" y="111307"/>
            <a:ext cx="9601200" cy="1485900"/>
          </a:xfrm>
        </p:spPr>
        <p:txBody>
          <a:bodyPr/>
          <a:lstStyle/>
          <a:p>
            <a:r>
              <a:rPr lang="en-US" dirty="0"/>
              <a:t>Models Outside of Study Scope Part </a:t>
            </a:r>
            <a:r>
              <a:rPr lang="en-US" dirty="0" smtClean="0"/>
              <a:t>2</a:t>
            </a:r>
            <a:endParaRPr lang="en-US" dirty="0"/>
          </a:p>
        </p:txBody>
      </p:sp>
      <p:sp>
        <p:nvSpPr>
          <p:cNvPr id="3" name="Content Placeholder 2"/>
          <p:cNvSpPr>
            <a:spLocks noGrp="1"/>
          </p:cNvSpPr>
          <p:nvPr>
            <p:ph idx="1"/>
          </p:nvPr>
        </p:nvSpPr>
        <p:spPr>
          <a:xfrm>
            <a:off x="1296002" y="1046307"/>
            <a:ext cx="9601200" cy="5514998"/>
          </a:xfrm>
        </p:spPr>
        <p:txBody>
          <a:bodyPr/>
          <a:lstStyle/>
          <a:p>
            <a:r>
              <a:rPr lang="en-US" dirty="0" err="1"/>
              <a:t>GradientBoosting</a:t>
            </a:r>
            <a:endParaRPr lang="en-US" dirty="0"/>
          </a:p>
          <a:p>
            <a:pPr lvl="1"/>
            <a:r>
              <a:rPr lang="en-US" dirty="0"/>
              <a:t>Test/Train Accuracies: .983 / .</a:t>
            </a:r>
            <a:r>
              <a:rPr lang="en-US" dirty="0" smtClean="0"/>
              <a:t>875</a:t>
            </a:r>
          </a:p>
          <a:p>
            <a:pPr lvl="1"/>
            <a:r>
              <a:rPr lang="en-US" dirty="0"/>
              <a:t>Classification Report:  Precision / Recall / F1 </a:t>
            </a:r>
          </a:p>
          <a:p>
            <a:pPr lvl="2"/>
            <a:r>
              <a:rPr lang="en-US" dirty="0"/>
              <a:t>0 / 0</a:t>
            </a:r>
            <a:r>
              <a:rPr lang="en-US" dirty="0" smtClean="0"/>
              <a:t>.94 </a:t>
            </a:r>
            <a:r>
              <a:rPr lang="en-US" dirty="0"/>
              <a:t>/ </a:t>
            </a:r>
            <a:r>
              <a:rPr lang="en-US" dirty="0" smtClean="0"/>
              <a:t>0.92 </a:t>
            </a:r>
            <a:r>
              <a:rPr lang="en-US" dirty="0"/>
              <a:t>/ </a:t>
            </a:r>
            <a:r>
              <a:rPr lang="en-US" dirty="0" smtClean="0"/>
              <a:t>0.93</a:t>
            </a:r>
            <a:endParaRPr lang="en-US" dirty="0"/>
          </a:p>
          <a:p>
            <a:pPr lvl="2"/>
            <a:r>
              <a:rPr lang="en-US" dirty="0"/>
              <a:t>1 / </a:t>
            </a:r>
            <a:r>
              <a:rPr lang="en-US" dirty="0" smtClean="0"/>
              <a:t>0.25 </a:t>
            </a:r>
            <a:r>
              <a:rPr lang="en-US" dirty="0"/>
              <a:t>/ 0.33 / </a:t>
            </a:r>
            <a:r>
              <a:rPr lang="en-US" dirty="0" smtClean="0"/>
              <a:t>0.29</a:t>
            </a:r>
            <a:endParaRPr lang="en-US" dirty="0"/>
          </a:p>
          <a:p>
            <a:r>
              <a:rPr lang="en-US" dirty="0"/>
              <a:t>Stochastic Gradient Descent</a:t>
            </a:r>
          </a:p>
          <a:p>
            <a:pPr lvl="1"/>
            <a:r>
              <a:rPr lang="en-US" dirty="0"/>
              <a:t>Test/Train Accuracies: .567 / .550 </a:t>
            </a:r>
            <a:endParaRPr lang="en-US" dirty="0" smtClean="0"/>
          </a:p>
          <a:p>
            <a:pPr lvl="1"/>
            <a:r>
              <a:rPr lang="en-US" dirty="0"/>
              <a:t>Classification Report:  Precision / Recall / F1 </a:t>
            </a:r>
          </a:p>
          <a:p>
            <a:pPr lvl="2"/>
            <a:r>
              <a:rPr lang="en-US" dirty="0"/>
              <a:t>0 / </a:t>
            </a:r>
            <a:r>
              <a:rPr lang="en-US" dirty="0" smtClean="0"/>
              <a:t>1.00 </a:t>
            </a:r>
            <a:r>
              <a:rPr lang="en-US" dirty="0"/>
              <a:t>/ </a:t>
            </a:r>
            <a:r>
              <a:rPr lang="en-US" dirty="0" smtClean="0"/>
              <a:t>0.51 </a:t>
            </a:r>
            <a:r>
              <a:rPr lang="en-US" dirty="0"/>
              <a:t>/ </a:t>
            </a:r>
            <a:r>
              <a:rPr lang="en-US" dirty="0" smtClean="0"/>
              <a:t>0.68</a:t>
            </a:r>
            <a:endParaRPr lang="en-US" dirty="0"/>
          </a:p>
          <a:p>
            <a:pPr lvl="2"/>
            <a:r>
              <a:rPr lang="en-US" dirty="0"/>
              <a:t>1 / </a:t>
            </a:r>
            <a:r>
              <a:rPr lang="en-US" dirty="0" smtClean="0"/>
              <a:t>0.14 </a:t>
            </a:r>
            <a:r>
              <a:rPr lang="en-US" dirty="0"/>
              <a:t>/ </a:t>
            </a:r>
            <a:r>
              <a:rPr lang="en-US" dirty="0" smtClean="0"/>
              <a:t>1.00 </a:t>
            </a:r>
            <a:r>
              <a:rPr lang="en-US" dirty="0"/>
              <a:t>/ </a:t>
            </a:r>
            <a:r>
              <a:rPr lang="en-US" dirty="0" smtClean="0"/>
              <a:t>0.25</a:t>
            </a:r>
            <a:endParaRPr lang="en-US" dirty="0"/>
          </a:p>
          <a:p>
            <a:pPr lvl="1"/>
            <a:endParaRPr lang="en-US" dirty="0"/>
          </a:p>
          <a:p>
            <a:endParaRPr lang="en-US" dirty="0"/>
          </a:p>
        </p:txBody>
      </p:sp>
    </p:spTree>
    <p:extLst>
      <p:ext uri="{BB962C8B-B14F-4D97-AF65-F5344CB8AC3E}">
        <p14:creationId xmlns:p14="http://schemas.microsoft.com/office/powerpoint/2010/main" val="2700655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6241" y="0"/>
            <a:ext cx="9601200" cy="1485900"/>
          </a:xfrm>
        </p:spPr>
        <p:txBody>
          <a:bodyPr/>
          <a:lstStyle/>
          <a:p>
            <a:r>
              <a:rPr lang="en-US" dirty="0" smtClean="0"/>
              <a:t>Conclusion</a:t>
            </a:r>
            <a:endParaRPr lang="en-US" dirty="0"/>
          </a:p>
        </p:txBody>
      </p:sp>
      <p:sp>
        <p:nvSpPr>
          <p:cNvPr id="3" name="Content Placeholder 2"/>
          <p:cNvSpPr>
            <a:spLocks noGrp="1"/>
          </p:cNvSpPr>
          <p:nvPr>
            <p:ph idx="1"/>
          </p:nvPr>
        </p:nvSpPr>
        <p:spPr>
          <a:xfrm>
            <a:off x="1326241" y="590432"/>
            <a:ext cx="9601200" cy="6267568"/>
          </a:xfrm>
        </p:spPr>
        <p:txBody>
          <a:bodyPr>
            <a:normAutofit/>
          </a:bodyPr>
          <a:lstStyle/>
          <a:p>
            <a:r>
              <a:rPr lang="en-US" sz="1600" dirty="0" smtClean="0">
                <a:cs typeface="Times New Roman" panose="02020603050405020304" pitchFamily="18" charset="0"/>
              </a:rPr>
              <a:t>My Model: ANN (MPL)</a:t>
            </a:r>
          </a:p>
          <a:p>
            <a:pPr lvl="1"/>
            <a:r>
              <a:rPr lang="en-US" sz="1200" i="0" dirty="0">
                <a:cs typeface="Times New Roman" panose="02020603050405020304" pitchFamily="18" charset="0"/>
              </a:rPr>
              <a:t>Model Parameters: Classifier(</a:t>
            </a:r>
            <a:r>
              <a:rPr lang="en-US" sz="1200" i="0" dirty="0" err="1">
                <a:cs typeface="Times New Roman" panose="02020603050405020304" pitchFamily="18" charset="0"/>
              </a:rPr>
              <a:t>batch_size</a:t>
            </a:r>
            <a:r>
              <a:rPr lang="en-US" sz="1200" i="0" dirty="0">
                <a:cs typeface="Times New Roman" panose="02020603050405020304" pitchFamily="18" charset="0"/>
              </a:rPr>
              <a:t>=1, callback=None, debug=False, </a:t>
            </a:r>
            <a:r>
              <a:rPr lang="en-US" sz="1200" i="0" dirty="0" err="1" smtClean="0">
                <a:cs typeface="Times New Roman" panose="02020603050405020304" pitchFamily="18" charset="0"/>
              </a:rPr>
              <a:t>dropout_rate</a:t>
            </a:r>
            <a:r>
              <a:rPr lang="en-US" sz="1200" i="0" dirty="0" smtClean="0">
                <a:cs typeface="Times New Roman" panose="02020603050405020304" pitchFamily="18" charset="0"/>
              </a:rPr>
              <a:t>=None,</a:t>
            </a:r>
            <a:br>
              <a:rPr lang="en-US" sz="1200" i="0" dirty="0" smtClean="0">
                <a:cs typeface="Times New Roman" panose="02020603050405020304" pitchFamily="18" charset="0"/>
              </a:rPr>
            </a:br>
            <a:r>
              <a:rPr lang="en-US" sz="1200" i="0" dirty="0" err="1" smtClean="0">
                <a:cs typeface="Times New Roman" panose="02020603050405020304" pitchFamily="18" charset="0"/>
              </a:rPr>
              <a:t>f_stable</a:t>
            </a:r>
            <a:r>
              <a:rPr lang="en-US" sz="1200" i="0" dirty="0" smtClean="0">
                <a:cs typeface="Times New Roman" panose="02020603050405020304" pitchFamily="18" charset="0"/>
              </a:rPr>
              <a:t>=0.001,</a:t>
            </a:r>
            <a:br>
              <a:rPr lang="en-US" sz="1200" i="0" dirty="0" smtClean="0">
                <a:cs typeface="Times New Roman" panose="02020603050405020304" pitchFamily="18" charset="0"/>
              </a:rPr>
            </a:br>
            <a:r>
              <a:rPr lang="en-US" sz="1200" i="0" dirty="0" smtClean="0">
                <a:cs typeface="Times New Roman" panose="02020603050405020304" pitchFamily="18" charset="0"/>
              </a:rPr>
              <a:t>hidden0</a:t>
            </a:r>
            <a:r>
              <a:rPr lang="en-US" sz="1200" i="0" dirty="0">
                <a:cs typeface="Times New Roman" panose="02020603050405020304" pitchFamily="18" charset="0"/>
              </a:rPr>
              <a:t>=&lt;</a:t>
            </a:r>
            <a:r>
              <a:rPr lang="en-US" sz="1200" i="0" dirty="0" err="1">
                <a:cs typeface="Times New Roman" panose="02020603050405020304" pitchFamily="18" charset="0"/>
              </a:rPr>
              <a:t>sknn.nn.Layer</a:t>
            </a:r>
            <a:r>
              <a:rPr lang="en-US" sz="1200" i="0" dirty="0">
                <a:cs typeface="Times New Roman" panose="02020603050405020304" pitchFamily="18" charset="0"/>
              </a:rPr>
              <a:t> `Rectifier`: units=100, name=u'hidden0', frozen=False</a:t>
            </a:r>
            <a:r>
              <a:rPr lang="en-US" sz="1200" i="0" dirty="0" smtClean="0">
                <a:cs typeface="Times New Roman" panose="02020603050405020304" pitchFamily="18" charset="0"/>
              </a:rPr>
              <a:t>&gt;,</a:t>
            </a:r>
            <a:br>
              <a:rPr lang="en-US" sz="1200" i="0" dirty="0" smtClean="0">
                <a:cs typeface="Times New Roman" panose="02020603050405020304" pitchFamily="18" charset="0"/>
              </a:rPr>
            </a:br>
            <a:r>
              <a:rPr lang="en-US" sz="1200" i="0" dirty="0" smtClean="0">
                <a:cs typeface="Times New Roman" panose="02020603050405020304" pitchFamily="18" charset="0"/>
              </a:rPr>
              <a:t>hidden1</a:t>
            </a:r>
            <a:r>
              <a:rPr lang="en-US" sz="1200" i="0" dirty="0">
                <a:cs typeface="Times New Roman" panose="02020603050405020304" pitchFamily="18" charset="0"/>
              </a:rPr>
              <a:t>=&lt;</a:t>
            </a:r>
            <a:r>
              <a:rPr lang="en-US" sz="1200" i="0" dirty="0" err="1">
                <a:cs typeface="Times New Roman" panose="02020603050405020304" pitchFamily="18" charset="0"/>
              </a:rPr>
              <a:t>sknn.nn.Layer</a:t>
            </a:r>
            <a:r>
              <a:rPr lang="en-US" sz="1200" i="0" dirty="0">
                <a:cs typeface="Times New Roman" panose="02020603050405020304" pitchFamily="18" charset="0"/>
              </a:rPr>
              <a:t> `Sigmoid`: units=100, name=u'hidden1', frozen=False, </a:t>
            </a:r>
            <a:r>
              <a:rPr lang="en-US" sz="1200" i="0" dirty="0" err="1">
                <a:cs typeface="Times New Roman" panose="02020603050405020304" pitchFamily="18" charset="0"/>
              </a:rPr>
              <a:t>weight_decay</a:t>
            </a:r>
            <a:r>
              <a:rPr lang="en-US" sz="1200" i="0" dirty="0">
                <a:cs typeface="Times New Roman" panose="02020603050405020304" pitchFamily="18" charset="0"/>
              </a:rPr>
              <a:t>=0.001</a:t>
            </a:r>
            <a:r>
              <a:rPr lang="en-US" sz="1200" i="0" dirty="0" smtClean="0">
                <a:cs typeface="Times New Roman" panose="02020603050405020304" pitchFamily="18" charset="0"/>
              </a:rPr>
              <a:t>&gt;,</a:t>
            </a:r>
            <a:br>
              <a:rPr lang="en-US" sz="1200" i="0" dirty="0" smtClean="0">
                <a:cs typeface="Times New Roman" panose="02020603050405020304" pitchFamily="18" charset="0"/>
              </a:rPr>
            </a:br>
            <a:r>
              <a:rPr lang="en-US" sz="1200" i="0" dirty="0" smtClean="0">
                <a:cs typeface="Times New Roman" panose="02020603050405020304" pitchFamily="18" charset="0"/>
              </a:rPr>
              <a:t>layers</a:t>
            </a:r>
            <a:r>
              <a:rPr lang="en-US" sz="1200" i="0" dirty="0">
                <a:cs typeface="Times New Roman" panose="02020603050405020304" pitchFamily="18" charset="0"/>
              </a:rPr>
              <a:t>=[&lt;</a:t>
            </a:r>
            <a:r>
              <a:rPr lang="en-US" sz="1200" i="0" dirty="0" err="1">
                <a:cs typeface="Times New Roman" panose="02020603050405020304" pitchFamily="18" charset="0"/>
              </a:rPr>
              <a:t>sknn.nn.Layer</a:t>
            </a:r>
            <a:r>
              <a:rPr lang="en-US" sz="1200" i="0" dirty="0">
                <a:cs typeface="Times New Roman" panose="02020603050405020304" pitchFamily="18" charset="0"/>
              </a:rPr>
              <a:t> `Rectifier`: units=100, name=u'hidden0', frozen=False&gt;, &lt;</a:t>
            </a:r>
            <a:r>
              <a:rPr lang="en-US" sz="1200" i="0" dirty="0" err="1">
                <a:cs typeface="Times New Roman" panose="02020603050405020304" pitchFamily="18" charset="0"/>
              </a:rPr>
              <a:t>sknn.nn.Layer</a:t>
            </a:r>
            <a:r>
              <a:rPr lang="en-US" sz="1200" i="0" dirty="0">
                <a:cs typeface="Times New Roman" panose="02020603050405020304" pitchFamily="18" charset="0"/>
              </a:rPr>
              <a:t> `Sigmoid`: units=100, name=u'hidden1', frozen=False, </a:t>
            </a:r>
            <a:r>
              <a:rPr lang="en-US" sz="1200" i="0" dirty="0" err="1">
                <a:cs typeface="Times New Roman" panose="02020603050405020304" pitchFamily="18" charset="0"/>
              </a:rPr>
              <a:t>weight_decay</a:t>
            </a:r>
            <a:r>
              <a:rPr lang="en-US" sz="1200" i="0" dirty="0">
                <a:cs typeface="Times New Roman" panose="02020603050405020304" pitchFamily="18" charset="0"/>
              </a:rPr>
              <a:t>=0.001&gt;, &lt;</a:t>
            </a:r>
            <a:r>
              <a:rPr lang="en-US" sz="1200" i="0" dirty="0" err="1">
                <a:cs typeface="Times New Roman" panose="02020603050405020304" pitchFamily="18" charset="0"/>
              </a:rPr>
              <a:t>sknn.nn.Layer</a:t>
            </a:r>
            <a:r>
              <a:rPr lang="en-US" sz="1200" i="0" dirty="0">
                <a:cs typeface="Times New Roman" panose="02020603050405020304" pitchFamily="18" charset="0"/>
              </a:rPr>
              <a:t> `</a:t>
            </a:r>
            <a:r>
              <a:rPr lang="en-US" sz="1200" i="0" dirty="0" err="1">
                <a:cs typeface="Times New Roman" panose="02020603050405020304" pitchFamily="18" charset="0"/>
              </a:rPr>
              <a:t>Softmax</a:t>
            </a:r>
            <a:r>
              <a:rPr lang="en-US" sz="1200" i="0" dirty="0">
                <a:cs typeface="Times New Roman" panose="02020603050405020304" pitchFamily="18" charset="0"/>
              </a:rPr>
              <a:t>`: units=2L, name=</a:t>
            </a:r>
            <a:r>
              <a:rPr lang="en-US" sz="1200" i="0" dirty="0" err="1">
                <a:cs typeface="Times New Roman" panose="02020603050405020304" pitchFamily="18" charset="0"/>
              </a:rPr>
              <a:t>u'output</a:t>
            </a:r>
            <a:r>
              <a:rPr lang="en-US" sz="1200" i="0" dirty="0">
                <a:cs typeface="Times New Roman" panose="02020603050405020304" pitchFamily="18" charset="0"/>
              </a:rPr>
              <a:t>', frozen=False</a:t>
            </a:r>
            <a:r>
              <a:rPr lang="en-US" sz="1200" i="0" dirty="0" smtClean="0">
                <a:cs typeface="Times New Roman" panose="02020603050405020304" pitchFamily="18" charset="0"/>
              </a:rPr>
              <a:t>&gt;],</a:t>
            </a:r>
            <a:br>
              <a:rPr lang="en-US" sz="1200" i="0" dirty="0" smtClean="0">
                <a:cs typeface="Times New Roman" panose="02020603050405020304" pitchFamily="18" charset="0"/>
              </a:rPr>
            </a:br>
            <a:r>
              <a:rPr lang="en-US" sz="1200" i="0" dirty="0" err="1" smtClean="0">
                <a:cs typeface="Times New Roman" panose="02020603050405020304" pitchFamily="18" charset="0"/>
              </a:rPr>
              <a:t>learning_momentum</a:t>
            </a:r>
            <a:r>
              <a:rPr lang="en-US" sz="1200" i="0" dirty="0" smtClean="0">
                <a:cs typeface="Times New Roman" panose="02020603050405020304" pitchFamily="18" charset="0"/>
              </a:rPr>
              <a:t>=0.05</a:t>
            </a:r>
            <a:r>
              <a:rPr lang="en-US" sz="1200" i="0" dirty="0">
                <a:cs typeface="Times New Roman" panose="02020603050405020304" pitchFamily="18" charset="0"/>
              </a:rPr>
              <a:t>, </a:t>
            </a:r>
            <a:r>
              <a:rPr lang="en-US" sz="1200" i="0" dirty="0" err="1">
                <a:cs typeface="Times New Roman" panose="02020603050405020304" pitchFamily="18" charset="0"/>
              </a:rPr>
              <a:t>learning_rate</a:t>
            </a:r>
            <a:r>
              <a:rPr lang="en-US" sz="1200" i="0" dirty="0">
                <a:cs typeface="Times New Roman" panose="02020603050405020304" pitchFamily="18" charset="0"/>
              </a:rPr>
              <a:t>=0.02, </a:t>
            </a:r>
            <a:r>
              <a:rPr lang="en-US" sz="1200" i="0" dirty="0" err="1">
                <a:cs typeface="Times New Roman" panose="02020603050405020304" pitchFamily="18" charset="0"/>
              </a:rPr>
              <a:t>learning_rule</a:t>
            </a:r>
            <a:r>
              <a:rPr lang="en-US" sz="1200" i="0" dirty="0">
                <a:cs typeface="Times New Roman" panose="02020603050405020304" pitchFamily="18" charset="0"/>
              </a:rPr>
              <a:t>=</a:t>
            </a:r>
            <a:r>
              <a:rPr lang="en-US" sz="1200" i="0" dirty="0" err="1">
                <a:cs typeface="Times New Roman" panose="02020603050405020304" pitchFamily="18" charset="0"/>
              </a:rPr>
              <a:t>u'sgd</a:t>
            </a:r>
            <a:r>
              <a:rPr lang="en-US" sz="1200" i="0" dirty="0" smtClean="0">
                <a:cs typeface="Times New Roman" panose="02020603050405020304" pitchFamily="18" charset="0"/>
              </a:rPr>
              <a:t>',</a:t>
            </a:r>
            <a:br>
              <a:rPr lang="en-US" sz="1200" i="0" dirty="0" smtClean="0">
                <a:cs typeface="Times New Roman" panose="02020603050405020304" pitchFamily="18" charset="0"/>
              </a:rPr>
            </a:br>
            <a:r>
              <a:rPr lang="en-US" sz="1200" i="0" dirty="0" err="1" smtClean="0">
                <a:cs typeface="Times New Roman" panose="02020603050405020304" pitchFamily="18" charset="0"/>
              </a:rPr>
              <a:t>loss_type</a:t>
            </a:r>
            <a:r>
              <a:rPr lang="en-US" sz="1200" i="0" dirty="0" smtClean="0">
                <a:cs typeface="Times New Roman" panose="02020603050405020304" pitchFamily="18" charset="0"/>
              </a:rPr>
              <a:t>=None</a:t>
            </a:r>
            <a:r>
              <a:rPr lang="en-US" sz="1200" i="0" dirty="0">
                <a:cs typeface="Times New Roman" panose="02020603050405020304" pitchFamily="18" charset="0"/>
              </a:rPr>
              <a:t>, </a:t>
            </a:r>
            <a:r>
              <a:rPr lang="en-US" sz="1200" i="0" dirty="0" err="1">
                <a:cs typeface="Times New Roman" panose="02020603050405020304" pitchFamily="18" charset="0"/>
              </a:rPr>
              <a:t>n_iter</a:t>
            </a:r>
            <a:r>
              <a:rPr lang="en-US" sz="1200" i="0" dirty="0">
                <a:cs typeface="Times New Roman" panose="02020603050405020304" pitchFamily="18" charset="0"/>
              </a:rPr>
              <a:t>=100, </a:t>
            </a:r>
            <a:r>
              <a:rPr lang="en-US" sz="1200" i="0" dirty="0" err="1" smtClean="0">
                <a:cs typeface="Times New Roman" panose="02020603050405020304" pitchFamily="18" charset="0"/>
              </a:rPr>
              <a:t>n_stable</a:t>
            </a:r>
            <a:r>
              <a:rPr lang="en-US" sz="1200" i="0" dirty="0" smtClean="0">
                <a:cs typeface="Times New Roman" panose="02020603050405020304" pitchFamily="18" charset="0"/>
              </a:rPr>
              <a:t>=10,</a:t>
            </a:r>
            <a:br>
              <a:rPr lang="en-US" sz="1200" i="0" dirty="0" smtClean="0">
                <a:cs typeface="Times New Roman" panose="02020603050405020304" pitchFamily="18" charset="0"/>
              </a:rPr>
            </a:br>
            <a:r>
              <a:rPr lang="en-US" sz="1200" i="0" dirty="0" smtClean="0">
                <a:cs typeface="Times New Roman" panose="02020603050405020304" pitchFamily="18" charset="0"/>
              </a:rPr>
              <a:t>output</a:t>
            </a:r>
            <a:r>
              <a:rPr lang="en-US" sz="1200" i="0" dirty="0">
                <a:cs typeface="Times New Roman" panose="02020603050405020304" pitchFamily="18" charset="0"/>
              </a:rPr>
              <a:t>=&lt;</a:t>
            </a:r>
            <a:r>
              <a:rPr lang="en-US" sz="1200" i="0" dirty="0" err="1">
                <a:cs typeface="Times New Roman" panose="02020603050405020304" pitchFamily="18" charset="0"/>
              </a:rPr>
              <a:t>sknn.nn.Layer</a:t>
            </a:r>
            <a:r>
              <a:rPr lang="en-US" sz="1200" i="0" dirty="0">
                <a:cs typeface="Times New Roman" panose="02020603050405020304" pitchFamily="18" charset="0"/>
              </a:rPr>
              <a:t> `</a:t>
            </a:r>
            <a:r>
              <a:rPr lang="en-US" sz="1200" i="0" dirty="0" err="1">
                <a:cs typeface="Times New Roman" panose="02020603050405020304" pitchFamily="18" charset="0"/>
              </a:rPr>
              <a:t>Softmax</a:t>
            </a:r>
            <a:r>
              <a:rPr lang="en-US" sz="1200" i="0" dirty="0">
                <a:cs typeface="Times New Roman" panose="02020603050405020304" pitchFamily="18" charset="0"/>
              </a:rPr>
              <a:t>`: units=2L, name=</a:t>
            </a:r>
            <a:r>
              <a:rPr lang="en-US" sz="1200" i="0" dirty="0" err="1">
                <a:cs typeface="Times New Roman" panose="02020603050405020304" pitchFamily="18" charset="0"/>
              </a:rPr>
              <a:t>u'output</a:t>
            </a:r>
            <a:r>
              <a:rPr lang="en-US" sz="1200" i="0" dirty="0">
                <a:cs typeface="Times New Roman" panose="02020603050405020304" pitchFamily="18" charset="0"/>
              </a:rPr>
              <a:t>', frozen=False</a:t>
            </a:r>
            <a:r>
              <a:rPr lang="en-US" sz="1200" i="0" dirty="0" smtClean="0">
                <a:cs typeface="Times New Roman" panose="02020603050405020304" pitchFamily="18" charset="0"/>
              </a:rPr>
              <a:t>&gt;,</a:t>
            </a:r>
            <a:br>
              <a:rPr lang="en-US" sz="1200" i="0" dirty="0" smtClean="0">
                <a:cs typeface="Times New Roman" panose="02020603050405020304" pitchFamily="18" charset="0"/>
              </a:rPr>
            </a:br>
            <a:r>
              <a:rPr lang="en-US" sz="1200" i="0" dirty="0" err="1" smtClean="0">
                <a:cs typeface="Times New Roman" panose="02020603050405020304" pitchFamily="18" charset="0"/>
              </a:rPr>
              <a:t>random_state</a:t>
            </a:r>
            <a:r>
              <a:rPr lang="en-US" sz="1200" i="0" dirty="0" smtClean="0">
                <a:cs typeface="Times New Roman" panose="02020603050405020304" pitchFamily="18" charset="0"/>
              </a:rPr>
              <a:t>=None</a:t>
            </a:r>
            <a:r>
              <a:rPr lang="en-US" sz="1200" i="0" dirty="0">
                <a:cs typeface="Times New Roman" panose="02020603050405020304" pitchFamily="18" charset="0"/>
              </a:rPr>
              <a:t>, regularize=u'L2', </a:t>
            </a:r>
            <a:r>
              <a:rPr lang="en-US" sz="1200" i="0" dirty="0" err="1">
                <a:cs typeface="Times New Roman" panose="02020603050405020304" pitchFamily="18" charset="0"/>
              </a:rPr>
              <a:t>valid_set</a:t>
            </a:r>
            <a:r>
              <a:rPr lang="en-US" sz="1200" i="0" dirty="0">
                <a:cs typeface="Times New Roman" panose="02020603050405020304" pitchFamily="18" charset="0"/>
              </a:rPr>
              <a:t>=None, </a:t>
            </a:r>
            <a:r>
              <a:rPr lang="en-US" sz="1200" i="0" dirty="0" err="1" smtClean="0">
                <a:cs typeface="Times New Roman" panose="02020603050405020304" pitchFamily="18" charset="0"/>
              </a:rPr>
              <a:t>valid_size</a:t>
            </a:r>
            <a:r>
              <a:rPr lang="en-US" sz="1200" i="0" dirty="0" smtClean="0">
                <a:cs typeface="Times New Roman" panose="02020603050405020304" pitchFamily="18" charset="0"/>
              </a:rPr>
              <a:t>=0.0,</a:t>
            </a:r>
            <a:br>
              <a:rPr lang="en-US" sz="1200" i="0" dirty="0" smtClean="0">
                <a:cs typeface="Times New Roman" panose="02020603050405020304" pitchFamily="18" charset="0"/>
              </a:rPr>
            </a:br>
            <a:r>
              <a:rPr lang="en-US" sz="1200" i="0" dirty="0" smtClean="0">
                <a:cs typeface="Times New Roman" panose="02020603050405020304" pitchFamily="18" charset="0"/>
              </a:rPr>
              <a:t>verbose=None</a:t>
            </a:r>
            <a:r>
              <a:rPr lang="en-US" sz="1200" i="0" dirty="0">
                <a:cs typeface="Times New Roman" panose="02020603050405020304" pitchFamily="18" charset="0"/>
              </a:rPr>
              <a:t>, warning=None, </a:t>
            </a:r>
            <a:r>
              <a:rPr lang="en-US" sz="1200" i="0" dirty="0" err="1">
                <a:cs typeface="Times New Roman" panose="02020603050405020304" pitchFamily="18" charset="0"/>
              </a:rPr>
              <a:t>weight_decay</a:t>
            </a:r>
            <a:r>
              <a:rPr lang="en-US" sz="1200" i="0" dirty="0">
                <a:cs typeface="Times New Roman" panose="02020603050405020304" pitchFamily="18" charset="0"/>
              </a:rPr>
              <a:t>=None, weights=None) </a:t>
            </a:r>
            <a:r>
              <a:rPr lang="en-US" sz="1200" i="0" dirty="0" smtClean="0">
                <a:cs typeface="Times New Roman" panose="02020603050405020304" pitchFamily="18" charset="0"/>
              </a:rPr>
              <a:t>classification report</a:t>
            </a:r>
          </a:p>
          <a:p>
            <a:pPr lvl="1"/>
            <a:r>
              <a:rPr lang="en-US" sz="1200" i="0" dirty="0" smtClean="0">
                <a:cs typeface="Times New Roman" panose="02020603050405020304" pitchFamily="18" charset="0"/>
              </a:rPr>
              <a:t>Classification Report </a:t>
            </a:r>
            <a:br>
              <a:rPr lang="en-US" sz="1200" i="0" dirty="0" smtClean="0">
                <a:cs typeface="Times New Roman" panose="02020603050405020304" pitchFamily="18" charset="0"/>
              </a:rPr>
            </a:br>
            <a:r>
              <a:rPr lang="en-US" sz="1200" i="0" dirty="0" smtClean="0">
                <a:cs typeface="Times New Roman" panose="02020603050405020304" pitchFamily="18" charset="0"/>
              </a:rPr>
              <a:t>precision    </a:t>
            </a:r>
            <a:r>
              <a:rPr lang="en-US" sz="1200" i="0" dirty="0">
                <a:cs typeface="Times New Roman" panose="02020603050405020304" pitchFamily="18" charset="0"/>
              </a:rPr>
              <a:t>recall  f1-score   </a:t>
            </a:r>
            <a:r>
              <a:rPr lang="en-US" sz="1200" i="0" dirty="0" smtClean="0">
                <a:cs typeface="Times New Roman" panose="02020603050405020304" pitchFamily="18" charset="0"/>
              </a:rPr>
              <a:t>support</a:t>
            </a:r>
            <a:br>
              <a:rPr lang="en-US" sz="1200" i="0" dirty="0" smtClean="0">
                <a:cs typeface="Times New Roman" panose="02020603050405020304" pitchFamily="18" charset="0"/>
              </a:rPr>
            </a:br>
            <a:r>
              <a:rPr lang="en-US" sz="1200" i="0" dirty="0" smtClean="0">
                <a:cs typeface="Times New Roman" panose="02020603050405020304" pitchFamily="18" charset="0"/>
              </a:rPr>
              <a:t>0 </a:t>
            </a:r>
            <a:r>
              <a:rPr lang="en-US" sz="1200" i="0" dirty="0">
                <a:cs typeface="Times New Roman" panose="02020603050405020304" pitchFamily="18" charset="0"/>
              </a:rPr>
              <a:t>= no       0.95      1.00      0.97        </a:t>
            </a:r>
            <a:r>
              <a:rPr lang="en-US" sz="1200" i="0" dirty="0" smtClean="0">
                <a:cs typeface="Times New Roman" panose="02020603050405020304" pitchFamily="18" charset="0"/>
              </a:rPr>
              <a:t>37</a:t>
            </a:r>
            <a:br>
              <a:rPr lang="en-US" sz="1200" i="0" dirty="0" smtClean="0">
                <a:cs typeface="Times New Roman" panose="02020603050405020304" pitchFamily="18" charset="0"/>
              </a:rPr>
            </a:br>
            <a:r>
              <a:rPr lang="en-US" sz="1200" i="0" dirty="0" smtClean="0">
                <a:cs typeface="Times New Roman" panose="02020603050405020304" pitchFamily="18" charset="0"/>
              </a:rPr>
              <a:t>1 </a:t>
            </a:r>
            <a:r>
              <a:rPr lang="en-US" sz="1200" i="0" dirty="0">
                <a:cs typeface="Times New Roman" panose="02020603050405020304" pitchFamily="18" charset="0"/>
              </a:rPr>
              <a:t>= yes       1.00      0.33      0.50         </a:t>
            </a:r>
            <a:r>
              <a:rPr lang="en-US" sz="1200" i="0" dirty="0" smtClean="0">
                <a:cs typeface="Times New Roman" panose="02020603050405020304" pitchFamily="18" charset="0"/>
              </a:rPr>
              <a:t>3</a:t>
            </a:r>
            <a:br>
              <a:rPr lang="en-US" sz="1200" i="0" dirty="0" smtClean="0">
                <a:cs typeface="Times New Roman" panose="02020603050405020304" pitchFamily="18" charset="0"/>
              </a:rPr>
            </a:br>
            <a:r>
              <a:rPr lang="en-US" sz="1200" i="0" dirty="0" err="1" smtClean="0">
                <a:cs typeface="Times New Roman" panose="02020603050405020304" pitchFamily="18" charset="0"/>
              </a:rPr>
              <a:t>avg</a:t>
            </a:r>
            <a:r>
              <a:rPr lang="en-US" sz="1200" i="0" dirty="0" smtClean="0">
                <a:cs typeface="Times New Roman" panose="02020603050405020304" pitchFamily="18" charset="0"/>
              </a:rPr>
              <a:t> </a:t>
            </a:r>
            <a:r>
              <a:rPr lang="en-US" sz="1200" i="0" dirty="0">
                <a:cs typeface="Times New Roman" panose="02020603050405020304" pitchFamily="18" charset="0"/>
              </a:rPr>
              <a:t>/ total       0.95      0.95      0.94        </a:t>
            </a:r>
            <a:r>
              <a:rPr lang="en-US" sz="1200" i="0" dirty="0" smtClean="0">
                <a:cs typeface="Times New Roman" panose="02020603050405020304" pitchFamily="18" charset="0"/>
              </a:rPr>
              <a:t>40</a:t>
            </a:r>
          </a:p>
          <a:p>
            <a:r>
              <a:rPr lang="en-US" sz="1600" dirty="0">
                <a:cs typeface="Times New Roman" panose="02020603050405020304" pitchFamily="18" charset="0"/>
              </a:rPr>
              <a:t>My </a:t>
            </a:r>
            <a:r>
              <a:rPr lang="en-US" sz="1600" dirty="0" err="1" smtClean="0">
                <a:cs typeface="Times New Roman" panose="02020603050405020304" pitchFamily="18" charset="0"/>
              </a:rPr>
              <a:t>Model:ExtraTrees</a:t>
            </a:r>
            <a:endParaRPr lang="en-US" sz="1600" dirty="0" smtClean="0">
              <a:cs typeface="Times New Roman" panose="02020603050405020304" pitchFamily="18" charset="0"/>
            </a:endParaRPr>
          </a:p>
          <a:p>
            <a:pPr lvl="1"/>
            <a:r>
              <a:rPr lang="en-US" sz="1200" i="0" dirty="0" err="1">
                <a:cs typeface="Times New Roman" panose="02020603050405020304" pitchFamily="18" charset="0"/>
              </a:rPr>
              <a:t>ExtraTreesClassifier</a:t>
            </a:r>
            <a:r>
              <a:rPr lang="en-US" sz="1200" i="0" dirty="0">
                <a:cs typeface="Times New Roman" panose="02020603050405020304" pitchFamily="18" charset="0"/>
              </a:rPr>
              <a:t>(bootstrap=False, </a:t>
            </a:r>
            <a:r>
              <a:rPr lang="en-US" sz="1200" i="0" dirty="0" err="1">
                <a:cs typeface="Times New Roman" panose="02020603050405020304" pitchFamily="18" charset="0"/>
              </a:rPr>
              <a:t>class_weight</a:t>
            </a:r>
            <a:r>
              <a:rPr lang="en-US" sz="1200" i="0" dirty="0">
                <a:cs typeface="Times New Roman" panose="02020603050405020304" pitchFamily="18" charset="0"/>
              </a:rPr>
              <a:t>=None, criterion='</a:t>
            </a:r>
            <a:r>
              <a:rPr lang="en-US" sz="1200" i="0" dirty="0" err="1">
                <a:cs typeface="Times New Roman" panose="02020603050405020304" pitchFamily="18" charset="0"/>
              </a:rPr>
              <a:t>gini</a:t>
            </a:r>
            <a:r>
              <a:rPr lang="en-US" sz="1200" i="0" dirty="0" smtClean="0">
                <a:cs typeface="Times New Roman" panose="02020603050405020304" pitchFamily="18" charset="0"/>
              </a:rPr>
              <a:t>',</a:t>
            </a:r>
            <a:br>
              <a:rPr lang="en-US" sz="1200" i="0" dirty="0" smtClean="0">
                <a:cs typeface="Times New Roman" panose="02020603050405020304" pitchFamily="18" charset="0"/>
              </a:rPr>
            </a:br>
            <a:r>
              <a:rPr lang="en-US" sz="1200" i="0" dirty="0" err="1" smtClean="0">
                <a:cs typeface="Times New Roman" panose="02020603050405020304" pitchFamily="18" charset="0"/>
              </a:rPr>
              <a:t>max_depth</a:t>
            </a:r>
            <a:r>
              <a:rPr lang="en-US" sz="1200" i="0" dirty="0" smtClean="0">
                <a:cs typeface="Times New Roman" panose="02020603050405020304" pitchFamily="18" charset="0"/>
              </a:rPr>
              <a:t>=None</a:t>
            </a:r>
            <a:r>
              <a:rPr lang="en-US" sz="1200" i="0" dirty="0">
                <a:cs typeface="Times New Roman" panose="02020603050405020304" pitchFamily="18" charset="0"/>
              </a:rPr>
              <a:t>, </a:t>
            </a:r>
            <a:r>
              <a:rPr lang="en-US" sz="1200" i="0" dirty="0" err="1">
                <a:cs typeface="Times New Roman" panose="02020603050405020304" pitchFamily="18" charset="0"/>
              </a:rPr>
              <a:t>max_features</a:t>
            </a:r>
            <a:r>
              <a:rPr lang="en-US" sz="1200" i="0" dirty="0">
                <a:cs typeface="Times New Roman" panose="02020603050405020304" pitchFamily="18" charset="0"/>
              </a:rPr>
              <a:t>='auto', </a:t>
            </a:r>
            <a:r>
              <a:rPr lang="en-US" sz="1200" i="0" dirty="0" err="1" smtClean="0">
                <a:cs typeface="Times New Roman" panose="02020603050405020304" pitchFamily="18" charset="0"/>
              </a:rPr>
              <a:t>max_leaf_nodes</a:t>
            </a:r>
            <a:r>
              <a:rPr lang="en-US" sz="1200" i="0" dirty="0" smtClean="0">
                <a:cs typeface="Times New Roman" panose="02020603050405020304" pitchFamily="18" charset="0"/>
              </a:rPr>
              <a:t>=None,</a:t>
            </a:r>
            <a:br>
              <a:rPr lang="en-US" sz="1200" i="0" dirty="0" smtClean="0">
                <a:cs typeface="Times New Roman" panose="02020603050405020304" pitchFamily="18" charset="0"/>
              </a:rPr>
            </a:br>
            <a:r>
              <a:rPr lang="en-US" sz="1200" i="0" dirty="0" err="1" smtClean="0">
                <a:cs typeface="Times New Roman" panose="02020603050405020304" pitchFamily="18" charset="0"/>
              </a:rPr>
              <a:t>min_samples_leaf</a:t>
            </a:r>
            <a:r>
              <a:rPr lang="en-US" sz="1200" i="0" dirty="0" smtClean="0">
                <a:cs typeface="Times New Roman" panose="02020603050405020304" pitchFamily="18" charset="0"/>
              </a:rPr>
              <a:t>=1</a:t>
            </a:r>
            <a:r>
              <a:rPr lang="en-US" sz="1200" i="0" dirty="0">
                <a:cs typeface="Times New Roman" panose="02020603050405020304" pitchFamily="18" charset="0"/>
              </a:rPr>
              <a:t>, </a:t>
            </a:r>
            <a:r>
              <a:rPr lang="en-US" sz="1200" i="0" dirty="0" err="1" smtClean="0">
                <a:cs typeface="Times New Roman" panose="02020603050405020304" pitchFamily="18" charset="0"/>
              </a:rPr>
              <a:t>min_samples_split</a:t>
            </a:r>
            <a:r>
              <a:rPr lang="en-US" sz="1200" i="0" dirty="0" smtClean="0">
                <a:cs typeface="Times New Roman" panose="02020603050405020304" pitchFamily="18" charset="0"/>
              </a:rPr>
              <a:t>=2,</a:t>
            </a:r>
            <a:br>
              <a:rPr lang="en-US" sz="1200" i="0" dirty="0" smtClean="0">
                <a:cs typeface="Times New Roman" panose="02020603050405020304" pitchFamily="18" charset="0"/>
              </a:rPr>
            </a:br>
            <a:r>
              <a:rPr lang="en-US" sz="1200" i="0" dirty="0" err="1" smtClean="0">
                <a:cs typeface="Times New Roman" panose="02020603050405020304" pitchFamily="18" charset="0"/>
              </a:rPr>
              <a:t>min_weight_fraction_leaf</a:t>
            </a:r>
            <a:r>
              <a:rPr lang="en-US" sz="1200" i="0" dirty="0" smtClean="0">
                <a:cs typeface="Times New Roman" panose="02020603050405020304" pitchFamily="18" charset="0"/>
              </a:rPr>
              <a:t>=0.0</a:t>
            </a:r>
            <a:r>
              <a:rPr lang="en-US" sz="1200" i="0" dirty="0">
                <a:cs typeface="Times New Roman" panose="02020603050405020304" pitchFamily="18" charset="0"/>
              </a:rPr>
              <a:t>, </a:t>
            </a:r>
            <a:r>
              <a:rPr lang="en-US" sz="1200" i="0" dirty="0" err="1">
                <a:cs typeface="Times New Roman" panose="02020603050405020304" pitchFamily="18" charset="0"/>
              </a:rPr>
              <a:t>n_estimators</a:t>
            </a:r>
            <a:r>
              <a:rPr lang="en-US" sz="1200" i="0" dirty="0">
                <a:cs typeface="Times New Roman" panose="02020603050405020304" pitchFamily="18" charset="0"/>
              </a:rPr>
              <a:t>=10, </a:t>
            </a:r>
            <a:r>
              <a:rPr lang="en-US" sz="1200" i="0" dirty="0" err="1" smtClean="0">
                <a:cs typeface="Times New Roman" panose="02020603050405020304" pitchFamily="18" charset="0"/>
              </a:rPr>
              <a:t>n_jobs</a:t>
            </a:r>
            <a:r>
              <a:rPr lang="en-US" sz="1200" i="0" dirty="0" smtClean="0">
                <a:cs typeface="Times New Roman" panose="02020603050405020304" pitchFamily="18" charset="0"/>
              </a:rPr>
              <a:t>=1,</a:t>
            </a:r>
            <a:br>
              <a:rPr lang="en-US" sz="1200" i="0" dirty="0" smtClean="0">
                <a:cs typeface="Times New Roman" panose="02020603050405020304" pitchFamily="18" charset="0"/>
              </a:rPr>
            </a:br>
            <a:r>
              <a:rPr lang="en-US" sz="1200" i="0" dirty="0" err="1" smtClean="0">
                <a:cs typeface="Times New Roman" panose="02020603050405020304" pitchFamily="18" charset="0"/>
              </a:rPr>
              <a:t>oob_score</a:t>
            </a:r>
            <a:r>
              <a:rPr lang="en-US" sz="1200" i="0" dirty="0" smtClean="0">
                <a:cs typeface="Times New Roman" panose="02020603050405020304" pitchFamily="18" charset="0"/>
              </a:rPr>
              <a:t>=False</a:t>
            </a:r>
            <a:r>
              <a:rPr lang="en-US" sz="1200" i="0" dirty="0">
                <a:cs typeface="Times New Roman" panose="02020603050405020304" pitchFamily="18" charset="0"/>
              </a:rPr>
              <a:t>, </a:t>
            </a:r>
            <a:r>
              <a:rPr lang="en-US" sz="1200" i="0" dirty="0" err="1">
                <a:cs typeface="Times New Roman" panose="02020603050405020304" pitchFamily="18" charset="0"/>
              </a:rPr>
              <a:t>random_state</a:t>
            </a:r>
            <a:r>
              <a:rPr lang="en-US" sz="1200" i="0" dirty="0">
                <a:cs typeface="Times New Roman" panose="02020603050405020304" pitchFamily="18" charset="0"/>
              </a:rPr>
              <a:t>=None, verbose=0, </a:t>
            </a:r>
            <a:r>
              <a:rPr lang="en-US" sz="1200" i="0" dirty="0" err="1">
                <a:cs typeface="Times New Roman" panose="02020603050405020304" pitchFamily="18" charset="0"/>
              </a:rPr>
              <a:t>warm_start</a:t>
            </a:r>
            <a:r>
              <a:rPr lang="en-US" sz="1200" i="0" dirty="0">
                <a:cs typeface="Times New Roman" panose="02020603050405020304" pitchFamily="18" charset="0"/>
              </a:rPr>
              <a:t>=False) </a:t>
            </a:r>
            <a:endParaRPr lang="en-US" sz="1200" i="0" dirty="0" smtClean="0">
              <a:cs typeface="Times New Roman" panose="02020603050405020304" pitchFamily="18" charset="0"/>
            </a:endParaRPr>
          </a:p>
          <a:p>
            <a:pPr lvl="1"/>
            <a:r>
              <a:rPr lang="en-US" sz="1200" i="0" dirty="0" smtClean="0">
                <a:cs typeface="Times New Roman" panose="02020603050405020304" pitchFamily="18" charset="0"/>
              </a:rPr>
              <a:t>Test/Train </a:t>
            </a:r>
            <a:r>
              <a:rPr lang="en-US" sz="1200" i="0" dirty="0">
                <a:cs typeface="Times New Roman" panose="02020603050405020304" pitchFamily="18" charset="0"/>
              </a:rPr>
              <a:t>Accuracies: .983 / .925</a:t>
            </a:r>
          </a:p>
          <a:p>
            <a:pPr lvl="1"/>
            <a:r>
              <a:rPr lang="en-US" sz="1200" i="0" dirty="0">
                <a:cs typeface="Times New Roman" panose="02020603050405020304" pitchFamily="18" charset="0"/>
              </a:rPr>
              <a:t>Classification Report:  </a:t>
            </a:r>
            <a:r>
              <a:rPr lang="en-US" sz="1200" i="0" dirty="0" smtClean="0">
                <a:cs typeface="Times New Roman" panose="02020603050405020304" pitchFamily="18" charset="0"/>
              </a:rPr>
              <a:t/>
            </a:r>
            <a:br>
              <a:rPr lang="en-US" sz="1200" i="0" dirty="0" smtClean="0">
                <a:cs typeface="Times New Roman" panose="02020603050405020304" pitchFamily="18" charset="0"/>
              </a:rPr>
            </a:br>
            <a:r>
              <a:rPr lang="en-US" sz="1200" i="0" dirty="0" smtClean="0">
                <a:cs typeface="Times New Roman" panose="02020603050405020304" pitchFamily="18" charset="0"/>
              </a:rPr>
              <a:t>C </a:t>
            </a:r>
            <a:r>
              <a:rPr lang="en-US" sz="1200" i="0" dirty="0" smtClean="0">
                <a:cs typeface="Times New Roman" panose="02020603050405020304" pitchFamily="18" charset="0"/>
              </a:rPr>
              <a:t>/ Precision </a:t>
            </a:r>
            <a:r>
              <a:rPr lang="en-US" sz="1200" i="0" dirty="0">
                <a:cs typeface="Times New Roman" panose="02020603050405020304" pitchFamily="18" charset="0"/>
              </a:rPr>
              <a:t>/ Recall / F1 </a:t>
            </a:r>
            <a:r>
              <a:rPr lang="en-US" sz="1200" i="0" dirty="0" smtClean="0">
                <a:cs typeface="Times New Roman" panose="02020603050405020304" pitchFamily="18" charset="0"/>
              </a:rPr>
              <a:t/>
            </a:r>
            <a:br>
              <a:rPr lang="en-US" sz="1200" i="0" dirty="0" smtClean="0">
                <a:cs typeface="Times New Roman" panose="02020603050405020304" pitchFamily="18" charset="0"/>
              </a:rPr>
            </a:br>
            <a:r>
              <a:rPr lang="en-US" sz="1200" dirty="0" smtClean="0">
                <a:cs typeface="Times New Roman" panose="02020603050405020304" pitchFamily="18" charset="0"/>
              </a:rPr>
              <a:t>0 </a:t>
            </a:r>
            <a:r>
              <a:rPr lang="en-US" sz="1200" dirty="0">
                <a:cs typeface="Times New Roman" panose="02020603050405020304" pitchFamily="18" charset="0"/>
              </a:rPr>
              <a:t>/ </a:t>
            </a:r>
            <a:r>
              <a:rPr lang="en-US" sz="1200" dirty="0" smtClean="0">
                <a:cs typeface="Times New Roman" panose="02020603050405020304" pitchFamily="18" charset="0"/>
              </a:rPr>
              <a:t>      </a:t>
            </a:r>
            <a:r>
              <a:rPr lang="en-US" sz="1200" dirty="0" smtClean="0">
                <a:cs typeface="Times New Roman" panose="02020603050405020304" pitchFamily="18" charset="0"/>
              </a:rPr>
              <a:t>0 </a:t>
            </a:r>
            <a:r>
              <a:rPr lang="en-US" sz="1200" dirty="0" smtClean="0">
                <a:cs typeface="Times New Roman" panose="02020603050405020304" pitchFamily="18" charset="0"/>
              </a:rPr>
              <a:t>.</a:t>
            </a:r>
            <a:r>
              <a:rPr lang="en-US" sz="1200" dirty="0">
                <a:cs typeface="Times New Roman" panose="02020603050405020304" pitchFamily="18" charset="0"/>
              </a:rPr>
              <a:t>95 / </a:t>
            </a:r>
            <a:r>
              <a:rPr lang="en-US" sz="1200" dirty="0" smtClean="0">
                <a:cs typeface="Times New Roman" panose="02020603050405020304" pitchFamily="18" charset="0"/>
              </a:rPr>
              <a:t>0.97    </a:t>
            </a:r>
            <a:r>
              <a:rPr lang="en-US" sz="1200" dirty="0">
                <a:cs typeface="Times New Roman" panose="02020603050405020304" pitchFamily="18" charset="0"/>
              </a:rPr>
              <a:t>/ </a:t>
            </a:r>
            <a:r>
              <a:rPr lang="en-US" sz="1200" dirty="0" smtClean="0">
                <a:cs typeface="Times New Roman" panose="02020603050405020304" pitchFamily="18" charset="0"/>
              </a:rPr>
              <a:t>0.96</a:t>
            </a:r>
            <a:br>
              <a:rPr lang="en-US" sz="1200" dirty="0" smtClean="0">
                <a:cs typeface="Times New Roman" panose="02020603050405020304" pitchFamily="18" charset="0"/>
              </a:rPr>
            </a:br>
            <a:r>
              <a:rPr lang="en-US" sz="1200" dirty="0" smtClean="0">
                <a:cs typeface="Times New Roman" panose="02020603050405020304" pitchFamily="18" charset="0"/>
              </a:rPr>
              <a:t>1 </a:t>
            </a:r>
            <a:r>
              <a:rPr lang="en-US" sz="1200" dirty="0">
                <a:cs typeface="Times New Roman" panose="02020603050405020304" pitchFamily="18" charset="0"/>
              </a:rPr>
              <a:t>/ </a:t>
            </a:r>
            <a:r>
              <a:rPr lang="en-US" sz="1200" dirty="0" smtClean="0">
                <a:cs typeface="Times New Roman" panose="02020603050405020304" pitchFamily="18" charset="0"/>
              </a:rPr>
              <a:t>     </a:t>
            </a:r>
            <a:r>
              <a:rPr lang="en-US" sz="1200" dirty="0" smtClean="0">
                <a:cs typeface="Times New Roman" panose="02020603050405020304" pitchFamily="18" charset="0"/>
              </a:rPr>
              <a:t> 0.50  </a:t>
            </a:r>
            <a:r>
              <a:rPr lang="en-US" sz="1200" dirty="0" smtClean="0">
                <a:cs typeface="Times New Roman" panose="02020603050405020304" pitchFamily="18" charset="0"/>
              </a:rPr>
              <a:t>/ </a:t>
            </a:r>
            <a:r>
              <a:rPr lang="en-US" sz="1200" dirty="0">
                <a:cs typeface="Times New Roman" panose="02020603050405020304" pitchFamily="18" charset="0"/>
              </a:rPr>
              <a:t>0.33 </a:t>
            </a:r>
            <a:r>
              <a:rPr lang="en-US" sz="1200" dirty="0" smtClean="0">
                <a:cs typeface="Times New Roman" panose="02020603050405020304" pitchFamily="18" charset="0"/>
              </a:rPr>
              <a:t>   / </a:t>
            </a:r>
            <a:r>
              <a:rPr lang="en-US" sz="1200" dirty="0">
                <a:cs typeface="Times New Roman" panose="02020603050405020304" pitchFamily="18" charset="0"/>
              </a:rPr>
              <a:t>0.40</a:t>
            </a:r>
          </a:p>
          <a:p>
            <a:pPr lvl="1"/>
            <a:endParaRPr lang="en-US" dirty="0">
              <a:cs typeface="Times New Roman" panose="02020603050405020304" pitchFamily="18" charset="0"/>
            </a:endParaRPr>
          </a:p>
        </p:txBody>
      </p:sp>
    </p:spTree>
    <p:extLst>
      <p:ext uri="{BB962C8B-B14F-4D97-AF65-F5344CB8AC3E}">
        <p14:creationId xmlns:p14="http://schemas.microsoft.com/office/powerpoint/2010/main" val="4248011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a:t>[</a:t>
            </a:r>
            <a:r>
              <a:rPr lang="en-US" dirty="0" smtClean="0"/>
              <a:t>1]</a:t>
            </a:r>
          </a:p>
          <a:p>
            <a:pPr lvl="1"/>
            <a:r>
              <a:rPr lang="en-US" dirty="0" smtClean="0">
                <a:hlinkClick r:id="rId2"/>
              </a:rPr>
              <a:t>https</a:t>
            </a:r>
            <a:r>
              <a:rPr lang="en-US" dirty="0">
                <a:hlinkClick r:id="rId2"/>
              </a:rPr>
              <a:t>://</a:t>
            </a:r>
            <a:r>
              <a:rPr lang="en-US" dirty="0" smtClean="0">
                <a:hlinkClick r:id="rId2"/>
              </a:rPr>
              <a:t>www.researchgate.net/publication/230868076_Predicting_seminal_quality_with_artificial_intelligence_methods</a:t>
            </a:r>
            <a:endParaRPr lang="en-US" dirty="0" smtClean="0"/>
          </a:p>
          <a:p>
            <a:r>
              <a:rPr lang="en-US" dirty="0" smtClean="0"/>
              <a:t>[2]</a:t>
            </a:r>
          </a:p>
          <a:p>
            <a:pPr lvl="1"/>
            <a:r>
              <a:rPr lang="en-US" dirty="0">
                <a:hlinkClick r:id="rId3"/>
              </a:rPr>
              <a:t>https://</a:t>
            </a:r>
            <a:r>
              <a:rPr lang="en-US" dirty="0" smtClean="0">
                <a:hlinkClick r:id="rId3"/>
              </a:rPr>
              <a:t>archive.ics.uci.edu/ml/datasets/Fertility</a:t>
            </a:r>
            <a:endParaRPr lang="en-US" dirty="0" smtClean="0"/>
          </a:p>
          <a:p>
            <a:endParaRPr lang="en-US" dirty="0" smtClean="0"/>
          </a:p>
          <a:p>
            <a:endParaRPr lang="en-US" dirty="0"/>
          </a:p>
        </p:txBody>
      </p:sp>
    </p:spTree>
    <p:extLst>
      <p:ext uri="{BB962C8B-B14F-4D97-AF65-F5344CB8AC3E}">
        <p14:creationId xmlns:p14="http://schemas.microsoft.com/office/powerpoint/2010/main" val="1000234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Content Placeholder 2"/>
          <p:cNvSpPr>
            <a:spLocks noGrp="1"/>
          </p:cNvSpPr>
          <p:nvPr>
            <p:ph idx="1"/>
          </p:nvPr>
        </p:nvSpPr>
        <p:spPr>
          <a:xfrm>
            <a:off x="1371600" y="1716657"/>
            <a:ext cx="9601200" cy="3581400"/>
          </a:xfrm>
        </p:spPr>
        <p:txBody>
          <a:bodyPr/>
          <a:lstStyle/>
          <a:p>
            <a:r>
              <a:rPr lang="en-US" dirty="0" smtClean="0"/>
              <a:t>Multilayered purpose:</a:t>
            </a:r>
          </a:p>
          <a:p>
            <a:pPr lvl="1"/>
            <a:r>
              <a:rPr lang="en-US" dirty="0" smtClean="0"/>
              <a:t>The purpose of this project was not to find a novel way to predict whether or not a potential sperm donor would qualify as a donor, but to see if the results of a given study could be reproduced [1]. </a:t>
            </a:r>
          </a:p>
          <a:p>
            <a:pPr lvl="1"/>
            <a:r>
              <a:rPr lang="en-US" dirty="0" smtClean="0"/>
              <a:t>The second purpose of this project was to experiment with different ways to build classification models, and to run these models in a way that would be advantageous to a cloud computing platform. </a:t>
            </a:r>
          </a:p>
        </p:txBody>
      </p:sp>
    </p:spTree>
    <p:extLst>
      <p:ext uri="{BB962C8B-B14F-4D97-AF65-F5344CB8AC3E}">
        <p14:creationId xmlns:p14="http://schemas.microsoft.com/office/powerpoint/2010/main" val="1138097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32793"/>
          </a:xfrm>
        </p:spPr>
        <p:txBody>
          <a:bodyPr/>
          <a:lstStyle/>
          <a:p>
            <a:r>
              <a:rPr lang="en-US" dirty="0" smtClean="0"/>
              <a:t>Data </a:t>
            </a:r>
            <a:endParaRPr lang="en-US" dirty="0"/>
          </a:p>
        </p:txBody>
      </p:sp>
      <p:sp>
        <p:nvSpPr>
          <p:cNvPr id="3" name="Content Placeholder 2"/>
          <p:cNvSpPr>
            <a:spLocks noGrp="1"/>
          </p:cNvSpPr>
          <p:nvPr>
            <p:ph idx="1"/>
          </p:nvPr>
        </p:nvSpPr>
        <p:spPr>
          <a:xfrm>
            <a:off x="1371599" y="1534510"/>
            <a:ext cx="10168760" cy="4332890"/>
          </a:xfrm>
        </p:spPr>
        <p:txBody>
          <a:bodyPr/>
          <a:lstStyle/>
          <a:p>
            <a:r>
              <a:rPr lang="en-US" dirty="0" smtClean="0"/>
              <a:t>The dataset that was used in the experiment was a relative simplistic dataset. It was composed of  10 unique features, and 100 unique rows from 100 different possible male sperm donors. </a:t>
            </a:r>
          </a:p>
          <a:p>
            <a:pPr lvl="1"/>
            <a:r>
              <a:rPr lang="en-US" dirty="0" smtClean="0"/>
              <a:t>Features: target, Season, Age, </a:t>
            </a:r>
            <a:r>
              <a:rPr lang="en-US" dirty="0" err="1" smtClean="0"/>
              <a:t>Childhood_Disease</a:t>
            </a:r>
            <a:r>
              <a:rPr lang="en-US" dirty="0" smtClean="0"/>
              <a:t>, Accidents, </a:t>
            </a:r>
            <a:r>
              <a:rPr lang="en-US" dirty="0" err="1" smtClean="0"/>
              <a:t>Surgical_Intervention</a:t>
            </a:r>
            <a:r>
              <a:rPr lang="en-US" dirty="0" smtClean="0"/>
              <a:t>, Fever, Drinking, Smoking, </a:t>
            </a:r>
            <a:r>
              <a:rPr lang="en-US" dirty="0" err="1" smtClean="0"/>
              <a:t>Hours_Sitting_Per_Day</a:t>
            </a:r>
            <a:endParaRPr lang="en-US" dirty="0"/>
          </a:p>
          <a:p>
            <a:pPr lvl="2"/>
            <a:r>
              <a:rPr lang="en-US" dirty="0" smtClean="0"/>
              <a:t>More information about the collection methodology and data transformation can be found at [2]. </a:t>
            </a:r>
            <a:endParaRPr lang="en-US" dirty="0"/>
          </a:p>
        </p:txBody>
      </p:sp>
    </p:spTree>
    <p:extLst>
      <p:ext uri="{BB962C8B-B14F-4D97-AF65-F5344CB8AC3E}">
        <p14:creationId xmlns:p14="http://schemas.microsoft.com/office/powerpoint/2010/main" val="3835243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8027" y="86711"/>
            <a:ext cx="9601200" cy="1485900"/>
          </a:xfrm>
        </p:spPr>
        <p:txBody>
          <a:bodyPr>
            <a:normAutofit/>
          </a:bodyPr>
          <a:lstStyle/>
          <a:p>
            <a:r>
              <a:rPr lang="en-US" sz="3600" dirty="0"/>
              <a:t>Architectural </a:t>
            </a:r>
            <a:r>
              <a:rPr lang="en-US" sz="3600" dirty="0" smtClean="0"/>
              <a:t>layout</a:t>
            </a:r>
            <a:endParaRPr lang="en-US" sz="3600" dirty="0"/>
          </a:p>
        </p:txBody>
      </p:sp>
      <p:sp>
        <p:nvSpPr>
          <p:cNvPr id="3" name="Content Placeholder 2"/>
          <p:cNvSpPr>
            <a:spLocks noGrp="1"/>
          </p:cNvSpPr>
          <p:nvPr>
            <p:ph idx="1"/>
          </p:nvPr>
        </p:nvSpPr>
        <p:spPr>
          <a:xfrm>
            <a:off x="1298027" y="829660"/>
            <a:ext cx="9601200" cy="5671171"/>
          </a:xfrm>
        </p:spPr>
        <p:txBody>
          <a:bodyPr>
            <a:normAutofit/>
          </a:bodyPr>
          <a:lstStyle/>
          <a:p>
            <a:r>
              <a:rPr lang="en-US" dirty="0" smtClean="0"/>
              <a:t>Read Libraries</a:t>
            </a:r>
          </a:p>
          <a:p>
            <a:r>
              <a:rPr lang="en-US" dirty="0" smtClean="0"/>
              <a:t>Read in Data </a:t>
            </a:r>
          </a:p>
          <a:p>
            <a:r>
              <a:rPr lang="en-US" dirty="0" smtClean="0"/>
              <a:t>Data Prep </a:t>
            </a:r>
          </a:p>
          <a:p>
            <a:pPr lvl="1"/>
            <a:r>
              <a:rPr lang="en-US" dirty="0" smtClean="0"/>
              <a:t>Def </a:t>
            </a:r>
            <a:r>
              <a:rPr lang="en-US" dirty="0" err="1" smtClean="0"/>
              <a:t>prepareTarget</a:t>
            </a:r>
            <a:r>
              <a:rPr lang="en-US" dirty="0" smtClean="0"/>
              <a:t>()</a:t>
            </a:r>
          </a:p>
          <a:p>
            <a:pPr lvl="2"/>
            <a:r>
              <a:rPr lang="en-US" dirty="0" smtClean="0"/>
              <a:t>Encodes target variable, transforms data, standardizes target to column 0 of data set, then does a quick high level data cleansing. </a:t>
            </a:r>
          </a:p>
          <a:p>
            <a:r>
              <a:rPr lang="en-US" dirty="0" smtClean="0"/>
              <a:t>Test Train / Metric Functions</a:t>
            </a:r>
          </a:p>
          <a:p>
            <a:pPr lvl="1"/>
            <a:r>
              <a:rPr lang="en-US" dirty="0" smtClean="0"/>
              <a:t>Test / Train Function</a:t>
            </a:r>
          </a:p>
          <a:p>
            <a:pPr lvl="1"/>
            <a:r>
              <a:rPr lang="en-US" dirty="0" smtClean="0"/>
              <a:t>Metric Functions </a:t>
            </a:r>
          </a:p>
          <a:p>
            <a:pPr lvl="2"/>
            <a:r>
              <a:rPr lang="en-US" dirty="0" smtClean="0"/>
              <a:t>Def </a:t>
            </a:r>
            <a:r>
              <a:rPr lang="en-US" dirty="0" err="1" smtClean="0"/>
              <a:t>ConfusionMatrixplot</a:t>
            </a:r>
            <a:r>
              <a:rPr lang="en-US" dirty="0" smtClean="0"/>
              <a:t>()</a:t>
            </a:r>
          </a:p>
          <a:p>
            <a:pPr lvl="2"/>
            <a:r>
              <a:rPr lang="en-US" dirty="0" smtClean="0"/>
              <a:t>Def </a:t>
            </a:r>
            <a:r>
              <a:rPr lang="en-US" dirty="0" err="1" smtClean="0"/>
              <a:t>CvScoring</a:t>
            </a:r>
            <a:r>
              <a:rPr lang="en-US" dirty="0" smtClean="0"/>
              <a:t>()</a:t>
            </a:r>
          </a:p>
          <a:p>
            <a:pPr lvl="2"/>
            <a:r>
              <a:rPr lang="en-US" dirty="0" smtClean="0"/>
              <a:t>Def </a:t>
            </a:r>
            <a:r>
              <a:rPr lang="en-US" dirty="0" err="1" smtClean="0"/>
              <a:t>accScoring</a:t>
            </a:r>
            <a:r>
              <a:rPr lang="en-US" dirty="0" smtClean="0"/>
              <a:t>()</a:t>
            </a:r>
          </a:p>
          <a:p>
            <a:pPr lvl="2"/>
            <a:r>
              <a:rPr lang="en-US" dirty="0" smtClean="0"/>
              <a:t>Def Grid Search()</a:t>
            </a:r>
          </a:p>
          <a:p>
            <a:pPr lvl="2"/>
            <a:r>
              <a:rPr lang="en-US" dirty="0" smtClean="0"/>
              <a:t>** This will later be turned into a Class object with more metrics </a:t>
            </a:r>
            <a:br>
              <a:rPr lang="en-US" dirty="0" smtClean="0"/>
            </a:br>
            <a:r>
              <a:rPr lang="en-US" dirty="0" smtClean="0"/>
              <a:t>that support the various models that will be ran. </a:t>
            </a:r>
          </a:p>
          <a:p>
            <a:pPr lvl="1"/>
            <a:endParaRPr lang="en-US" dirty="0"/>
          </a:p>
        </p:txBody>
      </p:sp>
    </p:spTree>
    <p:extLst>
      <p:ext uri="{BB962C8B-B14F-4D97-AF65-F5344CB8AC3E}">
        <p14:creationId xmlns:p14="http://schemas.microsoft.com/office/powerpoint/2010/main" val="667897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86711"/>
            <a:ext cx="9601200" cy="1485900"/>
          </a:xfrm>
        </p:spPr>
        <p:txBody>
          <a:bodyPr>
            <a:normAutofit/>
          </a:bodyPr>
          <a:lstStyle/>
          <a:p>
            <a:r>
              <a:rPr lang="en-US" sz="3600" dirty="0"/>
              <a:t>Architectural </a:t>
            </a:r>
            <a:r>
              <a:rPr lang="en-US" sz="3600" dirty="0" smtClean="0"/>
              <a:t>layout: Body</a:t>
            </a:r>
            <a:endParaRPr lang="en-US" sz="3600" dirty="0"/>
          </a:p>
        </p:txBody>
      </p:sp>
      <p:sp>
        <p:nvSpPr>
          <p:cNvPr id="3" name="Content Placeholder 2"/>
          <p:cNvSpPr>
            <a:spLocks noGrp="1"/>
          </p:cNvSpPr>
          <p:nvPr>
            <p:ph idx="1"/>
          </p:nvPr>
        </p:nvSpPr>
        <p:spPr>
          <a:xfrm>
            <a:off x="1371600" y="913742"/>
            <a:ext cx="9601200" cy="5655224"/>
          </a:xfrm>
        </p:spPr>
        <p:txBody>
          <a:bodyPr>
            <a:normAutofit/>
          </a:bodyPr>
          <a:lstStyle/>
          <a:p>
            <a:r>
              <a:rPr lang="en-US" dirty="0" err="1"/>
              <a:t>w</a:t>
            </a:r>
            <a:r>
              <a:rPr lang="en-US" dirty="0" err="1" smtClean="0"/>
              <a:t>orkerFunction</a:t>
            </a:r>
            <a:r>
              <a:rPr lang="en-US" dirty="0"/>
              <a:t>(</a:t>
            </a:r>
            <a:r>
              <a:rPr lang="en-US" dirty="0" smtClean="0"/>
              <a:t>)</a:t>
            </a:r>
          </a:p>
          <a:p>
            <a:pPr lvl="1"/>
            <a:r>
              <a:rPr lang="en-US" dirty="0" smtClean="0"/>
              <a:t>The </a:t>
            </a:r>
            <a:r>
              <a:rPr lang="en-US" dirty="0" err="1" smtClean="0"/>
              <a:t>workerFunction</a:t>
            </a:r>
            <a:r>
              <a:rPr lang="en-US" dirty="0" smtClean="0"/>
              <a:t> runs all fitting and predicting for </a:t>
            </a:r>
            <a:r>
              <a:rPr lang="en-US" dirty="0" err="1" smtClean="0"/>
              <a:t>strongLearners</a:t>
            </a:r>
            <a:r>
              <a:rPr lang="en-US" dirty="0"/>
              <a:t> </a:t>
            </a:r>
            <a:r>
              <a:rPr lang="en-US" dirty="0" smtClean="0"/>
              <a:t>and </a:t>
            </a:r>
            <a:r>
              <a:rPr lang="en-US" dirty="0" err="1" smtClean="0"/>
              <a:t>weakLearners</a:t>
            </a:r>
            <a:endParaRPr lang="en-US" dirty="0"/>
          </a:p>
          <a:p>
            <a:pPr lvl="2"/>
            <a:r>
              <a:rPr lang="en-US" dirty="0"/>
              <a:t>fitting, </a:t>
            </a:r>
            <a:r>
              <a:rPr lang="en-US" dirty="0" err="1"/>
              <a:t>train_prediction</a:t>
            </a:r>
            <a:r>
              <a:rPr lang="en-US" dirty="0"/>
              <a:t>, </a:t>
            </a:r>
            <a:r>
              <a:rPr lang="en-US" dirty="0" err="1"/>
              <a:t>test_prediction</a:t>
            </a:r>
            <a:r>
              <a:rPr lang="en-US" dirty="0"/>
              <a:t>, </a:t>
            </a:r>
          </a:p>
          <a:p>
            <a:pPr lvl="3"/>
            <a:r>
              <a:rPr lang="en-US" dirty="0" err="1" smtClean="0"/>
              <a:t>Accuracy_Scoring</a:t>
            </a:r>
            <a:endParaRPr lang="en-US" dirty="0" smtClean="0"/>
          </a:p>
          <a:p>
            <a:r>
              <a:rPr lang="en-US" dirty="0" smtClean="0"/>
              <a:t>List parameters:</a:t>
            </a:r>
          </a:p>
          <a:p>
            <a:pPr lvl="1"/>
            <a:r>
              <a:rPr lang="en-US" u="sng" dirty="0"/>
              <a:t>n</a:t>
            </a:r>
            <a:r>
              <a:rPr lang="en-US" u="sng" dirty="0" smtClean="0"/>
              <a:t>ames</a:t>
            </a:r>
            <a:r>
              <a:rPr lang="en-US" dirty="0" smtClean="0"/>
              <a:t>: Contains name of model being ran.</a:t>
            </a:r>
          </a:p>
          <a:p>
            <a:pPr lvl="1"/>
            <a:r>
              <a:rPr lang="en-US" u="sng" dirty="0" smtClean="0"/>
              <a:t>classifiers</a:t>
            </a:r>
            <a:r>
              <a:rPr lang="en-US" dirty="0" smtClean="0"/>
              <a:t>: Houses all models that will be produced for this experiment. </a:t>
            </a:r>
          </a:p>
          <a:p>
            <a:r>
              <a:rPr lang="en-US" dirty="0" err="1" smtClean="0"/>
              <a:t>Def</a:t>
            </a:r>
            <a:r>
              <a:rPr lang="en-US" dirty="0" smtClean="0"/>
              <a:t> </a:t>
            </a:r>
            <a:r>
              <a:rPr lang="en-US" dirty="0" err="1" smtClean="0"/>
              <a:t>strongLearners</a:t>
            </a:r>
            <a:r>
              <a:rPr lang="en-US" dirty="0" smtClean="0"/>
              <a:t>(): </a:t>
            </a:r>
          </a:p>
          <a:p>
            <a:pPr lvl="1"/>
            <a:r>
              <a:rPr lang="en-US" i="0" dirty="0" smtClean="0"/>
              <a:t>Takes all models that I classified as “</a:t>
            </a:r>
            <a:r>
              <a:rPr lang="en-US" i="0" dirty="0" err="1" smtClean="0"/>
              <a:t>strongLearners</a:t>
            </a:r>
            <a:r>
              <a:rPr lang="en-US" i="0" dirty="0" smtClean="0"/>
              <a:t>” and runs our </a:t>
            </a:r>
            <a:r>
              <a:rPr lang="en-US" u="sng" dirty="0" smtClean="0"/>
              <a:t>names</a:t>
            </a:r>
            <a:r>
              <a:rPr lang="en-US" i="0" dirty="0" smtClean="0"/>
              <a:t>, and </a:t>
            </a:r>
            <a:r>
              <a:rPr lang="en-US" u="sng" dirty="0" smtClean="0"/>
              <a:t>classifiers</a:t>
            </a:r>
            <a:r>
              <a:rPr lang="en-US" dirty="0" smtClean="0"/>
              <a:t> </a:t>
            </a:r>
            <a:r>
              <a:rPr lang="en-US" i="0" dirty="0" smtClean="0"/>
              <a:t>through functions:</a:t>
            </a:r>
          </a:p>
          <a:p>
            <a:pPr lvl="2"/>
            <a:r>
              <a:rPr lang="en-US" dirty="0" smtClean="0"/>
              <a:t> </a:t>
            </a:r>
            <a:r>
              <a:rPr lang="en-US" dirty="0" err="1" smtClean="0"/>
              <a:t>def</a:t>
            </a:r>
            <a:r>
              <a:rPr lang="en-US" dirty="0" smtClean="0"/>
              <a:t> ( </a:t>
            </a:r>
            <a:r>
              <a:rPr lang="en-US" i="1" dirty="0" err="1" smtClean="0"/>
              <a:t>workerFunction</a:t>
            </a:r>
            <a:r>
              <a:rPr lang="en-US" i="1" dirty="0" smtClean="0"/>
              <a:t>, </a:t>
            </a:r>
            <a:r>
              <a:rPr lang="en-US" i="1" dirty="0" err="1" smtClean="0"/>
              <a:t>accScore</a:t>
            </a:r>
            <a:r>
              <a:rPr lang="en-US" i="1" dirty="0" smtClean="0"/>
              <a:t>, </a:t>
            </a:r>
            <a:r>
              <a:rPr lang="en-US" i="1" dirty="0" err="1" smtClean="0"/>
              <a:t>confusionMatrix</a:t>
            </a:r>
            <a:r>
              <a:rPr lang="en-US" i="1" dirty="0" smtClean="0"/>
              <a:t>, </a:t>
            </a:r>
            <a:r>
              <a:rPr lang="en-US" i="1" dirty="0" err="1" smtClean="0"/>
              <a:t>CsScore</a:t>
            </a:r>
            <a:r>
              <a:rPr lang="en-US" dirty="0" smtClean="0"/>
              <a:t>) </a:t>
            </a:r>
          </a:p>
          <a:p>
            <a:r>
              <a:rPr lang="en-US" dirty="0" err="1" smtClean="0"/>
              <a:t>Def</a:t>
            </a:r>
            <a:r>
              <a:rPr lang="en-US" dirty="0" smtClean="0"/>
              <a:t> </a:t>
            </a:r>
            <a:r>
              <a:rPr lang="en-US" dirty="0" err="1"/>
              <a:t>w</a:t>
            </a:r>
            <a:r>
              <a:rPr lang="en-US" dirty="0" err="1" smtClean="0"/>
              <a:t>eakLearners</a:t>
            </a:r>
            <a:r>
              <a:rPr lang="en-US" dirty="0" smtClean="0"/>
              <a:t>():</a:t>
            </a:r>
          </a:p>
          <a:p>
            <a:pPr lvl="1"/>
            <a:r>
              <a:rPr lang="en-US" dirty="0" err="1"/>
              <a:t>w</a:t>
            </a:r>
            <a:r>
              <a:rPr lang="en-US" dirty="0" err="1" smtClean="0"/>
              <a:t>eakLearners</a:t>
            </a:r>
            <a:r>
              <a:rPr lang="en-US" i="0" dirty="0" smtClean="0"/>
              <a:t> operates on the exact same premise as </a:t>
            </a:r>
            <a:r>
              <a:rPr lang="en-US" dirty="0" err="1"/>
              <a:t>s</a:t>
            </a:r>
            <a:r>
              <a:rPr lang="en-US" dirty="0" err="1" smtClean="0"/>
              <a:t>trongLearners</a:t>
            </a:r>
            <a:endParaRPr lang="en-US" dirty="0" smtClean="0"/>
          </a:p>
          <a:p>
            <a:pPr lvl="1"/>
            <a:endParaRPr lang="en-US" dirty="0"/>
          </a:p>
          <a:p>
            <a:endParaRPr lang="en-US" dirty="0"/>
          </a:p>
        </p:txBody>
      </p:sp>
    </p:spTree>
    <p:extLst>
      <p:ext uri="{BB962C8B-B14F-4D97-AF65-F5344CB8AC3E}">
        <p14:creationId xmlns:p14="http://schemas.microsoft.com/office/powerpoint/2010/main" val="3285365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7007" y="86710"/>
            <a:ext cx="9601200" cy="722587"/>
          </a:xfrm>
        </p:spPr>
        <p:txBody>
          <a:bodyPr>
            <a:normAutofit/>
          </a:bodyPr>
          <a:lstStyle/>
          <a:p>
            <a:r>
              <a:rPr lang="en-US" sz="3600" dirty="0"/>
              <a:t>Architectural </a:t>
            </a:r>
            <a:r>
              <a:rPr lang="en-US" sz="3600" dirty="0" smtClean="0"/>
              <a:t>layout: Execution</a:t>
            </a:r>
            <a:endParaRPr lang="en-US" sz="3600" dirty="0"/>
          </a:p>
        </p:txBody>
      </p:sp>
      <p:sp>
        <p:nvSpPr>
          <p:cNvPr id="3" name="Content Placeholder 2"/>
          <p:cNvSpPr>
            <a:spLocks noGrp="1"/>
          </p:cNvSpPr>
          <p:nvPr>
            <p:ph idx="1"/>
          </p:nvPr>
        </p:nvSpPr>
        <p:spPr>
          <a:xfrm>
            <a:off x="1277007" y="688428"/>
            <a:ext cx="9601200" cy="3581400"/>
          </a:xfrm>
        </p:spPr>
        <p:txBody>
          <a:bodyPr/>
          <a:lstStyle/>
          <a:p>
            <a:r>
              <a:rPr lang="en-US" dirty="0" err="1"/>
              <a:t>d</a:t>
            </a:r>
            <a:r>
              <a:rPr lang="en-US" dirty="0" err="1" smtClean="0"/>
              <a:t>ef</a:t>
            </a:r>
            <a:r>
              <a:rPr lang="en-US" dirty="0" smtClean="0"/>
              <a:t> </a:t>
            </a:r>
            <a:r>
              <a:rPr lang="en-US" dirty="0" err="1" smtClean="0"/>
              <a:t>runModels</a:t>
            </a:r>
            <a:r>
              <a:rPr lang="en-US" dirty="0" smtClean="0"/>
              <a:t>:</a:t>
            </a:r>
          </a:p>
          <a:p>
            <a:pPr lvl="1"/>
            <a:r>
              <a:rPr lang="en-US" i="0" dirty="0" smtClean="0"/>
              <a:t>runs all </a:t>
            </a:r>
            <a:r>
              <a:rPr lang="en-US" dirty="0" smtClean="0"/>
              <a:t>Strong</a:t>
            </a:r>
            <a:r>
              <a:rPr lang="en-US" i="0" dirty="0" smtClean="0"/>
              <a:t> and</a:t>
            </a:r>
            <a:r>
              <a:rPr lang="en-US" dirty="0" smtClean="0"/>
              <a:t> Weak </a:t>
            </a:r>
            <a:r>
              <a:rPr lang="en-US" i="0" dirty="0" smtClean="0"/>
              <a:t>learners</a:t>
            </a:r>
          </a:p>
          <a:p>
            <a:r>
              <a:rPr lang="en-US" dirty="0" err="1"/>
              <a:t>d</a:t>
            </a:r>
            <a:r>
              <a:rPr lang="en-US" dirty="0" err="1" smtClean="0"/>
              <a:t>ef</a:t>
            </a:r>
            <a:r>
              <a:rPr lang="en-US" dirty="0" smtClean="0"/>
              <a:t> main():</a:t>
            </a:r>
          </a:p>
          <a:p>
            <a:pPr lvl="1"/>
            <a:r>
              <a:rPr lang="en-US" i="0" dirty="0" err="1"/>
              <a:t>def</a:t>
            </a:r>
            <a:r>
              <a:rPr lang="en-US" i="0" dirty="0"/>
              <a:t> main</a:t>
            </a:r>
            <a:r>
              <a:rPr lang="en-US" i="0" dirty="0" smtClean="0"/>
              <a:t>():</a:t>
            </a:r>
          </a:p>
          <a:p>
            <a:pPr lvl="2"/>
            <a:r>
              <a:rPr lang="en-US" i="0" dirty="0" err="1" smtClean="0"/>
              <a:t>dataPrep_Train</a:t>
            </a:r>
            <a:r>
              <a:rPr lang="en-US" i="0" dirty="0"/>
              <a:t>() </a:t>
            </a:r>
            <a:endParaRPr lang="en-US" i="0" dirty="0" smtClean="0"/>
          </a:p>
          <a:p>
            <a:pPr lvl="2"/>
            <a:r>
              <a:rPr lang="en-US" i="0" dirty="0" err="1" smtClean="0"/>
              <a:t>runModels</a:t>
            </a:r>
            <a:r>
              <a:rPr lang="en-US" i="0" dirty="0" smtClean="0"/>
              <a:t>()</a:t>
            </a:r>
          </a:p>
          <a:p>
            <a:pPr lvl="2"/>
            <a:r>
              <a:rPr lang="en-US" i="0" dirty="0" smtClean="0"/>
              <a:t>#</a:t>
            </a:r>
            <a:r>
              <a:rPr lang="en-US" i="0" dirty="0" err="1" smtClean="0"/>
              <a:t>strongLearners</a:t>
            </a:r>
            <a:r>
              <a:rPr lang="en-US" i="0" dirty="0" smtClean="0"/>
              <a:t>(names</a:t>
            </a:r>
            <a:r>
              <a:rPr lang="en-US" i="0" dirty="0"/>
              <a:t>, classifiers</a:t>
            </a:r>
            <a:r>
              <a:rPr lang="en-US" i="0" dirty="0" smtClean="0"/>
              <a:t>)       # for testing purposes</a:t>
            </a:r>
          </a:p>
          <a:p>
            <a:pPr lvl="2"/>
            <a:r>
              <a:rPr lang="en-US" i="0" dirty="0" smtClean="0"/>
              <a:t>#</a:t>
            </a:r>
            <a:r>
              <a:rPr lang="en-US" i="0" dirty="0" err="1" smtClean="0"/>
              <a:t>weakLearners</a:t>
            </a:r>
            <a:r>
              <a:rPr lang="en-US" i="0" dirty="0" smtClean="0"/>
              <a:t>(</a:t>
            </a:r>
            <a:r>
              <a:rPr lang="en-US" i="0" dirty="0" err="1" smtClean="0"/>
              <a:t>weakNames</a:t>
            </a:r>
            <a:r>
              <a:rPr lang="en-US" i="0" dirty="0"/>
              <a:t>, classifiers</a:t>
            </a:r>
            <a:r>
              <a:rPr lang="en-US" i="0" dirty="0" smtClean="0"/>
              <a:t>) # for testing purposes</a:t>
            </a:r>
            <a:endParaRPr lang="en-US" i="0" dirty="0"/>
          </a:p>
        </p:txBody>
      </p:sp>
    </p:spTree>
    <p:extLst>
      <p:ext uri="{BB962C8B-B14F-4D97-AF65-F5344CB8AC3E}">
        <p14:creationId xmlns:p14="http://schemas.microsoft.com/office/powerpoint/2010/main" val="1694813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3570"/>
            <a:ext cx="9601200" cy="641131"/>
          </a:xfrm>
        </p:spPr>
        <p:txBody>
          <a:bodyPr>
            <a:normAutofit/>
          </a:bodyPr>
          <a:lstStyle/>
          <a:p>
            <a:r>
              <a:rPr lang="en-US" sz="3600" dirty="0"/>
              <a:t>Architectural </a:t>
            </a:r>
            <a:r>
              <a:rPr lang="en-US" sz="3600" dirty="0" smtClean="0"/>
              <a:t>layout: </a:t>
            </a:r>
            <a:r>
              <a:rPr lang="en-US" sz="3600" dirty="0"/>
              <a:t>Future Improvements </a:t>
            </a:r>
          </a:p>
        </p:txBody>
      </p:sp>
      <p:sp>
        <p:nvSpPr>
          <p:cNvPr id="3" name="Content Placeholder 2"/>
          <p:cNvSpPr>
            <a:spLocks noGrp="1"/>
          </p:cNvSpPr>
          <p:nvPr>
            <p:ph idx="1"/>
          </p:nvPr>
        </p:nvSpPr>
        <p:spPr>
          <a:xfrm>
            <a:off x="1371600" y="641131"/>
            <a:ext cx="9601200" cy="5523186"/>
          </a:xfrm>
        </p:spPr>
        <p:txBody>
          <a:bodyPr>
            <a:normAutofit/>
          </a:bodyPr>
          <a:lstStyle/>
          <a:p>
            <a:r>
              <a:rPr lang="en-US" dirty="0"/>
              <a:t>For the upcoming version of this application, I have mapped out the following features that will be built into the next </a:t>
            </a:r>
            <a:r>
              <a:rPr lang="en-US" dirty="0" smtClean="0"/>
              <a:t>version.</a:t>
            </a:r>
          </a:p>
          <a:p>
            <a:pPr lvl="1"/>
            <a:r>
              <a:rPr lang="en-US" dirty="0" smtClean="0"/>
              <a:t>(Some of these snips of code can already be found in the source, others are blocked out with pseudo code. )</a:t>
            </a:r>
          </a:p>
          <a:p>
            <a:r>
              <a:rPr lang="en-US" dirty="0" smtClean="0"/>
              <a:t>Monitoring performance:</a:t>
            </a:r>
            <a:endParaRPr lang="en-US" dirty="0"/>
          </a:p>
          <a:p>
            <a:pPr lvl="1"/>
            <a:r>
              <a:rPr lang="en-US" dirty="0" err="1"/>
              <a:t>def</a:t>
            </a:r>
            <a:r>
              <a:rPr lang="en-US" dirty="0"/>
              <a:t> </a:t>
            </a:r>
            <a:r>
              <a:rPr lang="en-US" dirty="0" err="1"/>
              <a:t>current_timestamp</a:t>
            </a:r>
            <a:r>
              <a:rPr lang="en-US" dirty="0" smtClean="0"/>
              <a:t>():</a:t>
            </a:r>
          </a:p>
          <a:p>
            <a:pPr lvl="1"/>
            <a:r>
              <a:rPr lang="en-US" dirty="0" err="1"/>
              <a:t>def</a:t>
            </a:r>
            <a:r>
              <a:rPr lang="en-US" dirty="0"/>
              <a:t> </a:t>
            </a:r>
            <a:r>
              <a:rPr lang="en-US" dirty="0" err="1"/>
              <a:t>log_info</a:t>
            </a:r>
            <a:r>
              <a:rPr lang="en-US" dirty="0"/>
              <a:t>(message</a:t>
            </a:r>
            <a:r>
              <a:rPr lang="en-US" dirty="0" smtClean="0"/>
              <a:t>):</a:t>
            </a:r>
          </a:p>
          <a:p>
            <a:pPr lvl="1"/>
            <a:r>
              <a:rPr lang="en-US" dirty="0" err="1"/>
              <a:t>def</a:t>
            </a:r>
            <a:r>
              <a:rPr lang="en-US" dirty="0"/>
              <a:t> </a:t>
            </a:r>
            <a:r>
              <a:rPr lang="en-US" dirty="0" err="1"/>
              <a:t>init_logging</a:t>
            </a:r>
            <a:r>
              <a:rPr lang="en-US" dirty="0"/>
              <a:t>(</a:t>
            </a:r>
            <a:r>
              <a:rPr lang="en-US" dirty="0" err="1"/>
              <a:t>log_file_path</a:t>
            </a:r>
            <a:r>
              <a:rPr lang="en-US" dirty="0" smtClean="0"/>
              <a:t>):</a:t>
            </a:r>
          </a:p>
          <a:p>
            <a:endParaRPr lang="en-US" dirty="0" smtClean="0"/>
          </a:p>
        </p:txBody>
      </p:sp>
    </p:spTree>
    <p:extLst>
      <p:ext uri="{BB962C8B-B14F-4D97-AF65-F5344CB8AC3E}">
        <p14:creationId xmlns:p14="http://schemas.microsoft.com/office/powerpoint/2010/main" val="494985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8028" y="97221"/>
            <a:ext cx="9601200" cy="827689"/>
          </a:xfrm>
        </p:spPr>
        <p:txBody>
          <a:bodyPr>
            <a:normAutofit/>
          </a:bodyPr>
          <a:lstStyle/>
          <a:p>
            <a:r>
              <a:rPr lang="en-US" sz="3600" dirty="0"/>
              <a:t>Architectural </a:t>
            </a:r>
            <a:r>
              <a:rPr lang="en-US" sz="3600" dirty="0" smtClean="0"/>
              <a:t>layout: Future Improvements </a:t>
            </a:r>
            <a:endParaRPr lang="en-US" sz="3600" dirty="0"/>
          </a:p>
        </p:txBody>
      </p:sp>
      <p:sp>
        <p:nvSpPr>
          <p:cNvPr id="3" name="Content Placeholder 2"/>
          <p:cNvSpPr>
            <a:spLocks noGrp="1"/>
          </p:cNvSpPr>
          <p:nvPr>
            <p:ph idx="1"/>
          </p:nvPr>
        </p:nvSpPr>
        <p:spPr>
          <a:xfrm>
            <a:off x="1224455" y="788275"/>
            <a:ext cx="9601200" cy="5959366"/>
          </a:xfrm>
        </p:spPr>
        <p:txBody>
          <a:bodyPr>
            <a:noAutofit/>
          </a:bodyPr>
          <a:lstStyle/>
          <a:p>
            <a:r>
              <a:rPr lang="en-US" dirty="0" err="1"/>
              <a:t>def</a:t>
            </a:r>
            <a:r>
              <a:rPr lang="en-US" dirty="0"/>
              <a:t> </a:t>
            </a:r>
            <a:r>
              <a:rPr lang="en-US" dirty="0" err="1"/>
              <a:t>candidate_families</a:t>
            </a:r>
            <a:r>
              <a:rPr lang="en-US" dirty="0" smtClean="0"/>
              <a:t>():</a:t>
            </a:r>
          </a:p>
          <a:p>
            <a:pPr lvl="1"/>
            <a:r>
              <a:rPr lang="en-US" dirty="0"/>
              <a:t> </a:t>
            </a:r>
            <a:r>
              <a:rPr lang="en-US" dirty="0" smtClean="0"/>
              <a:t>"""This </a:t>
            </a:r>
            <a:r>
              <a:rPr lang="en-US" dirty="0"/>
              <a:t>will house all models AND PARAMETERS that </a:t>
            </a:r>
            <a:endParaRPr lang="en-US" dirty="0" smtClean="0"/>
          </a:p>
          <a:p>
            <a:pPr lvl="2"/>
            <a:r>
              <a:rPr lang="en-US" dirty="0"/>
              <a:t>W</a:t>
            </a:r>
            <a:r>
              <a:rPr lang="en-US" dirty="0" smtClean="0"/>
              <a:t>ill </a:t>
            </a:r>
            <a:r>
              <a:rPr lang="en-US" dirty="0"/>
              <a:t>be ran throughout this problem </a:t>
            </a:r>
            <a:r>
              <a:rPr lang="en-US" dirty="0" smtClean="0"/>
              <a:t>space</a:t>
            </a:r>
          </a:p>
          <a:p>
            <a:pPr lvl="2"/>
            <a:r>
              <a:rPr lang="en-US" dirty="0" smtClean="0"/>
              <a:t>Example</a:t>
            </a:r>
            <a:r>
              <a:rPr lang="en-US" dirty="0"/>
              <a:t>: </a:t>
            </a:r>
            <a:endParaRPr lang="en-US" dirty="0" smtClean="0"/>
          </a:p>
          <a:p>
            <a:pPr lvl="2"/>
            <a:r>
              <a:rPr lang="en-US" dirty="0" err="1"/>
              <a:t>svm_param</a:t>
            </a:r>
            <a:r>
              <a:rPr lang="en-US" dirty="0"/>
              <a:t> = </a:t>
            </a:r>
            <a:r>
              <a:rPr lang="en-US" dirty="0" smtClean="0"/>
              <a:t>[{</a:t>
            </a:r>
            <a:r>
              <a:rPr lang="en-US" dirty="0"/>
              <a:t>'C': [1, 10, 100, 1000], </a:t>
            </a:r>
            <a:r>
              <a:rPr lang="en-US" dirty="0" smtClean="0"/>
              <a:t>'gamma</a:t>
            </a:r>
            <a:r>
              <a:rPr lang="en-US" dirty="0"/>
              <a:t>': [0.001, 0.0001], </a:t>
            </a:r>
            <a:r>
              <a:rPr lang="en-US" dirty="0" smtClean="0"/>
              <a:t>'kernel</a:t>
            </a:r>
            <a:r>
              <a:rPr lang="en-US" dirty="0"/>
              <a:t>': ['</a:t>
            </a:r>
            <a:r>
              <a:rPr lang="en-US" dirty="0" err="1"/>
              <a:t>rbf</a:t>
            </a:r>
            <a:r>
              <a:rPr lang="en-US" dirty="0"/>
              <a:t>']},]</a:t>
            </a:r>
            <a:br>
              <a:rPr lang="en-US" dirty="0"/>
            </a:br>
            <a:r>
              <a:rPr lang="en-US" dirty="0" err="1"/>
              <a:t>candidates.append</a:t>
            </a:r>
            <a:r>
              <a:rPr lang="en-US" dirty="0"/>
              <a:t>(['SVM', SVC(), </a:t>
            </a:r>
            <a:r>
              <a:rPr lang="en-US" dirty="0" err="1"/>
              <a:t>svm_param</a:t>
            </a:r>
            <a:r>
              <a:rPr lang="en-US" dirty="0"/>
              <a:t> ])</a:t>
            </a:r>
            <a:br>
              <a:rPr lang="en-US" dirty="0"/>
            </a:br>
            <a:r>
              <a:rPr lang="en-US" dirty="0"/>
              <a:t> </a:t>
            </a:r>
            <a:r>
              <a:rPr lang="en-US" dirty="0" smtClean="0"/>
              <a:t># Repeat </a:t>
            </a:r>
            <a:r>
              <a:rPr lang="en-US" dirty="0"/>
              <a:t>process for all </a:t>
            </a:r>
            <a:r>
              <a:rPr lang="en-US" dirty="0" smtClean="0"/>
              <a:t>models</a:t>
            </a:r>
            <a:r>
              <a:rPr lang="en-US" dirty="0"/>
              <a:t> </a:t>
            </a:r>
            <a:r>
              <a:rPr lang="en-US" dirty="0" smtClean="0"/>
              <a:t/>
            </a:r>
            <a:br>
              <a:rPr lang="en-US" dirty="0" smtClean="0"/>
            </a:br>
            <a:r>
              <a:rPr lang="en-US" dirty="0" smtClean="0"/>
              <a:t>candidates </a:t>
            </a:r>
            <a:r>
              <a:rPr lang="en-US" dirty="0"/>
              <a:t>= </a:t>
            </a:r>
            <a:r>
              <a:rPr lang="en-US" dirty="0" err="1" smtClean="0"/>
              <a:t>pd.DataFrame</a:t>
            </a:r>
            <a:r>
              <a:rPr lang="en-US" dirty="0" smtClean="0"/>
              <a:t>(</a:t>
            </a:r>
            <a:r>
              <a:rPr lang="en-US" dirty="0" err="1" smtClean="0"/>
              <a:t>runModels</a:t>
            </a:r>
            <a:r>
              <a:rPr lang="en-US" dirty="0" smtClean="0"/>
              <a:t>)</a:t>
            </a:r>
            <a:br>
              <a:rPr lang="en-US" dirty="0" smtClean="0"/>
            </a:br>
            <a:r>
              <a:rPr lang="en-US" dirty="0" smtClean="0"/>
              <a:t>return </a:t>
            </a:r>
            <a:r>
              <a:rPr lang="en-US" dirty="0"/>
              <a:t>candidates</a:t>
            </a:r>
          </a:p>
          <a:p>
            <a:endParaRPr lang="en-US" sz="1600" dirty="0"/>
          </a:p>
        </p:txBody>
      </p:sp>
    </p:spTree>
    <p:extLst>
      <p:ext uri="{BB962C8B-B14F-4D97-AF65-F5344CB8AC3E}">
        <p14:creationId xmlns:p14="http://schemas.microsoft.com/office/powerpoint/2010/main" val="214383668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2197</TotalTime>
  <Words>1282</Words>
  <Application>Microsoft Office PowerPoint</Application>
  <PresentationFormat>Widescreen</PresentationFormat>
  <Paragraphs>170</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Franklin Gothic Book</vt:lpstr>
      <vt:lpstr>Neutraface 2 Display Titling</vt:lpstr>
      <vt:lpstr>Neutraface 2 Text Light</vt:lpstr>
      <vt:lpstr>Times New Roman</vt:lpstr>
      <vt:lpstr>Crop</vt:lpstr>
      <vt:lpstr>Predicting Sperm Quality with Artificial Intelligence</vt:lpstr>
      <vt:lpstr>Index</vt:lpstr>
      <vt:lpstr>Purpose</vt:lpstr>
      <vt:lpstr>Data </vt:lpstr>
      <vt:lpstr>Architectural layout</vt:lpstr>
      <vt:lpstr>Architectural layout: Body</vt:lpstr>
      <vt:lpstr>Architectural layout: Execution</vt:lpstr>
      <vt:lpstr>Architectural layout: Future Improvements </vt:lpstr>
      <vt:lpstr>Architectural layout: Future Improvements </vt:lpstr>
      <vt:lpstr>Architectural layout: Future Improvements </vt:lpstr>
      <vt:lpstr>Models used in the study </vt:lpstr>
      <vt:lpstr>Models used in the study</vt:lpstr>
      <vt:lpstr>Experiment’s Model Methodology</vt:lpstr>
      <vt:lpstr>Experiment’s Model Methodology: MLP architecture</vt:lpstr>
      <vt:lpstr>Experiment’s Results</vt:lpstr>
      <vt:lpstr>ANN Performance</vt:lpstr>
      <vt:lpstr>ANN Results</vt:lpstr>
      <vt:lpstr>ANN Results</vt:lpstr>
      <vt:lpstr>Experiment Conclusion / Remarks</vt:lpstr>
      <vt:lpstr>Replication of Study Results.</vt:lpstr>
      <vt:lpstr>Models Outside of Study Scope Part 1</vt:lpstr>
      <vt:lpstr>Models Outside of Study Scope Part 2</vt:lpstr>
      <vt:lpstr>Conclusion</vt:lpstr>
      <vt:lpstr>Reference</vt:lpstr>
    </vt:vector>
  </TitlesOfParts>
  <Company>Summit Holdings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Sperm Quality with Artificial Intelligence</dc:title>
  <dc:creator>Brandon Tomlin</dc:creator>
  <cp:lastModifiedBy>Brandon Tomlin</cp:lastModifiedBy>
  <cp:revision>37</cp:revision>
  <dcterms:created xsi:type="dcterms:W3CDTF">2016-03-11T16:33:03Z</dcterms:created>
  <dcterms:modified xsi:type="dcterms:W3CDTF">2016-03-15T21:14:38Z</dcterms:modified>
</cp:coreProperties>
</file>