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1" r:id="rId3"/>
    <p:sldId id="257" r:id="rId4"/>
    <p:sldId id="258" r:id="rId5"/>
    <p:sldId id="260" r:id="rId6"/>
    <p:sldId id="259" r:id="rId7"/>
    <p:sldId id="262" r:id="rId8"/>
    <p:sldId id="263" r:id="rId9"/>
    <p:sldId id="264" r:id="rId10"/>
    <p:sldId id="265" r:id="rId11"/>
    <p:sldId id="266" r:id="rId12"/>
    <p:sldId id="267" r:id="rId13"/>
    <p:sldId id="268" r:id="rId14"/>
    <p:sldId id="269" r:id="rId15"/>
    <p:sldId id="270" r:id="rId16"/>
    <p:sldId id="271" r:id="rId17"/>
    <p:sldId id="272"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52426" y="2895600"/>
            <a:ext cx="4572000" cy="13687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5" name="Rectangle 14"/>
          <p:cNvSpPr/>
          <p:nvPr/>
        </p:nvSpPr>
        <p:spPr>
          <a:xfrm>
            <a:off x="0" y="4743451"/>
            <a:ext cx="9144000" cy="21145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0" y="4714875"/>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Date Placeholder 21"/>
          <p:cNvSpPr>
            <a:spLocks noGrp="1"/>
          </p:cNvSpPr>
          <p:nvPr>
            <p:ph type="dt" sz="half" idx="10"/>
          </p:nvPr>
        </p:nvSpPr>
        <p:spPr/>
        <p:txBody>
          <a:bodyPr/>
          <a:lstStyle/>
          <a:p>
            <a:fld id="{321722B7-A965-4C72-AF87-C38959873384}" type="datetimeFigureOut">
              <a:rPr lang="en-US" smtClean="0"/>
              <a:t>10/14/2014</a:t>
            </a:fld>
            <a:endParaRPr lang="en-US"/>
          </a:p>
        </p:txBody>
      </p:sp>
      <p:sp>
        <p:nvSpPr>
          <p:cNvPr id="23" name="Slide Number Placeholder 22"/>
          <p:cNvSpPr>
            <a:spLocks noGrp="1"/>
          </p:cNvSpPr>
          <p:nvPr>
            <p:ph type="sldNum" sz="quarter" idx="11"/>
          </p:nvPr>
        </p:nvSpPr>
        <p:spPr/>
        <p:txBody>
          <a:bodyPr/>
          <a:lstStyle/>
          <a:p>
            <a:fld id="{4CBD6DA8-AC00-4883-A107-94FA22961085}" type="slidenum">
              <a:rPr lang="en-US" smtClean="0"/>
              <a:t>‹#›</a:t>
            </a:fld>
            <a:endParaRPr lang="en-US"/>
          </a:p>
        </p:txBody>
      </p:sp>
      <p:sp>
        <p:nvSpPr>
          <p:cNvPr id="24" name="Footer Placeholder 23"/>
          <p:cNvSpPr>
            <a:spLocks noGrp="1"/>
          </p:cNvSpPr>
          <p:nvPr>
            <p:ph type="ftr" sz="quarter" idx="12"/>
          </p:nvPr>
        </p:nvSpPr>
        <p:spPr/>
        <p:txBody>
          <a:bodyPr/>
          <a:lstStyle/>
          <a:p>
            <a:endParaRPr lang="en-US"/>
          </a:p>
        </p:txBody>
      </p:sp>
      <p:sp>
        <p:nvSpPr>
          <p:cNvPr id="12" name="Title 11"/>
          <p:cNvSpPr>
            <a:spLocks noGrp="1"/>
          </p:cNvSpPr>
          <p:nvPr>
            <p:ph type="title"/>
          </p:nvPr>
        </p:nvSpPr>
        <p:spPr>
          <a:xfrm>
            <a:off x="352426" y="457200"/>
            <a:ext cx="7680960" cy="2438399"/>
          </a:xfrm>
        </p:spPr>
        <p:txBody>
          <a:bodyPr>
            <a:normAutofit/>
          </a:bodyPr>
          <a:lstStyle>
            <a:lvl1pPr>
              <a:spcBef>
                <a:spcPts val="0"/>
              </a:spcBef>
              <a:defRPr kumimoji="0" lang="en-US" sz="6000" b="1" i="0" u="none" strike="noStrike" kern="1200" cap="none" spc="0" normalizeH="0" baseline="0" noProof="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1722B7-A965-4C72-AF87-C38959873384}" type="datetimeFigureOut">
              <a:rPr lang="en-US" smtClean="0"/>
              <a:t>10/14/2014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D6DA8-AC00-4883-A107-94FA2296108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1722B7-A965-4C72-AF87-C38959873384}" type="datetimeFigureOut">
              <a:rPr lang="en-US" smtClean="0"/>
              <a:t>10/14/2014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CBD6DA8-AC00-4883-A107-94FA2296108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0"/>
          <p:cNvSpPr>
            <a:spLocks noGrp="1"/>
          </p:cNvSpPr>
          <p:nvPr>
            <p:ph sz="quarter" idx="13"/>
          </p:nvPr>
        </p:nvSpPr>
        <p:spPr>
          <a:xfrm>
            <a:off x="352426" y="1463040"/>
            <a:ext cx="7680960" cy="4724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Date Placeholder 11"/>
          <p:cNvSpPr>
            <a:spLocks noGrp="1"/>
          </p:cNvSpPr>
          <p:nvPr>
            <p:ph type="dt" sz="half" idx="14"/>
          </p:nvPr>
        </p:nvSpPr>
        <p:spPr/>
        <p:txBody>
          <a:bodyPr/>
          <a:lstStyle/>
          <a:p>
            <a:fld id="{321722B7-A965-4C72-AF87-C38959873384}" type="datetimeFigureOut">
              <a:rPr lang="en-US" smtClean="0"/>
              <a:t>10/14/2014</a:t>
            </a:fld>
            <a:endParaRPr lang="en-US"/>
          </a:p>
        </p:txBody>
      </p:sp>
      <p:sp>
        <p:nvSpPr>
          <p:cNvPr id="19" name="Slide Number Placeholder 18"/>
          <p:cNvSpPr>
            <a:spLocks noGrp="1"/>
          </p:cNvSpPr>
          <p:nvPr>
            <p:ph type="sldNum" sz="quarter" idx="15"/>
          </p:nvPr>
        </p:nvSpPr>
        <p:spPr/>
        <p:txBody>
          <a:bodyPr/>
          <a:lstStyle/>
          <a:p>
            <a:fld id="{4CBD6DA8-AC00-4883-A107-94FA22961085}"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
        <p:nvSpPr>
          <p:cNvPr id="8" name="Title 7"/>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ubtitle 2"/>
          <p:cNvSpPr>
            <a:spLocks noGrp="1"/>
          </p:cNvSpPr>
          <p:nvPr>
            <p:ph type="subTitle" idx="1"/>
          </p:nvPr>
        </p:nvSpPr>
        <p:spPr>
          <a:xfrm>
            <a:off x="352426" y="4003302"/>
            <a:ext cx="4572000" cy="1178298"/>
          </a:xfrm>
        </p:spPr>
        <p:txBody>
          <a:bodyPr>
            <a:normAutofit/>
          </a:bodyPr>
          <a:lstStyle>
            <a:lvl1pPr marL="0" indent="0" algn="l">
              <a:buNone/>
              <a:defRPr sz="2000" b="0" i="1" cap="none" spc="120"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16" name="Date Placeholder 15"/>
          <p:cNvSpPr>
            <a:spLocks noGrp="1"/>
          </p:cNvSpPr>
          <p:nvPr>
            <p:ph type="dt" sz="half" idx="10"/>
          </p:nvPr>
        </p:nvSpPr>
        <p:spPr/>
        <p:txBody>
          <a:bodyPr/>
          <a:lstStyle/>
          <a:p>
            <a:fld id="{321722B7-A965-4C72-AF87-C38959873384}" type="datetimeFigureOut">
              <a:rPr lang="en-US" smtClean="0"/>
              <a:t>10/14/2014</a:t>
            </a:fld>
            <a:endParaRPr lang="en-US"/>
          </a:p>
        </p:txBody>
      </p:sp>
      <p:sp>
        <p:nvSpPr>
          <p:cNvPr id="20" name="Slide Number Placeholder 19"/>
          <p:cNvSpPr>
            <a:spLocks noGrp="1"/>
          </p:cNvSpPr>
          <p:nvPr>
            <p:ph type="sldNum" sz="quarter" idx="11"/>
          </p:nvPr>
        </p:nvSpPr>
        <p:spPr/>
        <p:txBody>
          <a:bodyPr/>
          <a:lstStyle/>
          <a:p>
            <a:fld id="{4CBD6DA8-AC00-4883-A107-94FA22961085}" type="slidenum">
              <a:rPr lang="en-US" smtClean="0"/>
              <a:t>‹#›</a:t>
            </a:fld>
            <a:endParaRPr lang="en-US"/>
          </a:p>
        </p:txBody>
      </p:sp>
      <p:sp>
        <p:nvSpPr>
          <p:cNvPr id="21" name="Footer Placeholder 20"/>
          <p:cNvSpPr>
            <a:spLocks noGrp="1"/>
          </p:cNvSpPr>
          <p:nvPr>
            <p:ph type="ftr" sz="quarter" idx="12"/>
          </p:nvPr>
        </p:nvSpPr>
        <p:spPr/>
        <p:txBody>
          <a:bodyPr/>
          <a:lstStyle/>
          <a:p>
            <a:endParaRPr lang="en-US"/>
          </a:p>
        </p:txBody>
      </p:sp>
      <p:sp>
        <p:nvSpPr>
          <p:cNvPr id="13" name="Rectangle 12"/>
          <p:cNvSpPr/>
          <p:nvPr/>
        </p:nvSpPr>
        <p:spPr>
          <a:xfrm>
            <a:off x="0" y="0"/>
            <a:ext cx="9144000" cy="182880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4439" y="182880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itle 13"/>
          <p:cNvSpPr>
            <a:spLocks noGrp="1"/>
          </p:cNvSpPr>
          <p:nvPr>
            <p:ph type="title"/>
          </p:nvPr>
        </p:nvSpPr>
        <p:spPr>
          <a:xfrm>
            <a:off x="354366" y="1990078"/>
            <a:ext cx="8439912" cy="1984248"/>
          </a:xfrm>
        </p:spPr>
        <p:txBody>
          <a:bodyPr>
            <a:noAutofit/>
          </a:bodyPr>
          <a:lstStyle>
            <a:lvl1pPr>
              <a:defRPr kumimoji="0" lang="en-US" sz="6000" b="1" i="0" u="none" strike="noStrike" kern="1200" cap="none" spc="0" normalizeH="0" baseline="0" noProof="0" dirty="0" smtClean="0">
                <a:ln>
                  <a:noFill/>
                </a:ln>
                <a:gradFill>
                  <a:gsLst>
                    <a:gs pos="0">
                      <a:schemeClr val="tx1">
                        <a:alpha val="92000"/>
                      </a:schemeClr>
                    </a:gs>
                    <a:gs pos="45000">
                      <a:schemeClr val="tx1">
                        <a:alpha val="51000"/>
                      </a:schemeClr>
                    </a:gs>
                    <a:gs pos="100000">
                      <a:schemeClr val="tx1"/>
                    </a:gs>
                  </a:gsLst>
                  <a:lin ang="3600000" scaled="0"/>
                </a:gradFill>
                <a:effectLst/>
                <a:uLnTx/>
                <a:uFillTx/>
                <a:latin typeface="+mj-lt"/>
                <a:ea typeface="+mj-ea"/>
                <a:cs typeface="Tunga" pitchFamily="2"/>
              </a:defRPr>
            </a:lvl1pPr>
          </a:lstStyle>
          <a:p>
            <a:pPr marL="0" marR="0" lvl="0" indent="0" algn="l" defTabSz="914400" rtl="0" eaLnBrk="1" fontAlgn="auto" latinLnBrk="0" hangingPunct="1">
              <a:lnSpc>
                <a:spcPct val="100000"/>
              </a:lnSpc>
              <a:spcBef>
                <a:spcPts val="400"/>
              </a:spcBef>
              <a:spcAft>
                <a:spcPts val="0"/>
              </a:spcAft>
              <a:buClrTx/>
              <a:buSzTx/>
              <a:buFontTx/>
              <a:buNone/>
              <a:tabLst/>
              <a:defRPr/>
            </a:pPr>
            <a:r>
              <a:rPr lang="en-US" smtClean="0"/>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1"/>
          <p:cNvSpPr>
            <a:spLocks noGrp="1"/>
          </p:cNvSpPr>
          <p:nvPr>
            <p:ph sz="quarter" idx="14"/>
          </p:nvPr>
        </p:nvSpPr>
        <p:spPr>
          <a:xfrm>
            <a:off x="4901184"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8" name="Content Placeholder 30"/>
          <p:cNvSpPr>
            <a:spLocks noGrp="1"/>
          </p:cNvSpPr>
          <p:nvPr>
            <p:ph sz="quarter" idx="13"/>
          </p:nvPr>
        </p:nvSpPr>
        <p:spPr>
          <a:xfrm>
            <a:off x="352426" y="1463040"/>
            <a:ext cx="3886200" cy="428853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7" name="Title 26"/>
          <p:cNvSpPr>
            <a:spLocks noGrp="1"/>
          </p:cNvSpPr>
          <p:nvPr>
            <p:ph type="title"/>
          </p:nvPr>
        </p:nvSpPr>
        <p:spPr/>
        <p:txBody>
          <a:bodyPr/>
          <a:lstStyle/>
          <a:p>
            <a:r>
              <a:rPr lang="en-US" smtClean="0"/>
              <a:t>Click to edit Master title style</a:t>
            </a:r>
            <a:endParaRPr lang="en-US" dirty="0"/>
          </a:p>
        </p:txBody>
      </p:sp>
      <p:sp>
        <p:nvSpPr>
          <p:cNvPr id="20" name="Date Placeholder 19"/>
          <p:cNvSpPr>
            <a:spLocks noGrp="1"/>
          </p:cNvSpPr>
          <p:nvPr>
            <p:ph type="dt" sz="half" idx="15"/>
          </p:nvPr>
        </p:nvSpPr>
        <p:spPr/>
        <p:txBody>
          <a:bodyPr/>
          <a:lstStyle/>
          <a:p>
            <a:fld id="{321722B7-A965-4C72-AF87-C38959873384}" type="datetimeFigureOut">
              <a:rPr lang="en-US" smtClean="0"/>
              <a:t>10/14/2014</a:t>
            </a:fld>
            <a:endParaRPr lang="en-US"/>
          </a:p>
        </p:txBody>
      </p:sp>
      <p:sp>
        <p:nvSpPr>
          <p:cNvPr id="25" name="Slide Number Placeholder 24"/>
          <p:cNvSpPr>
            <a:spLocks noGrp="1"/>
          </p:cNvSpPr>
          <p:nvPr>
            <p:ph type="sldNum" sz="quarter" idx="16"/>
          </p:nvPr>
        </p:nvSpPr>
        <p:spPr/>
        <p:txBody>
          <a:bodyPr/>
          <a:lstStyle/>
          <a:p>
            <a:fld id="{4CBD6DA8-AC00-4883-A107-94FA22961085}" type="slidenum">
              <a:rPr lang="en-US" smtClean="0"/>
              <a:t>‹#›</a:t>
            </a:fld>
            <a:endParaRPr lang="en-US"/>
          </a:p>
        </p:txBody>
      </p:sp>
      <p:sp>
        <p:nvSpPr>
          <p:cNvPr id="26" name="Footer Placeholder 25"/>
          <p:cNvSpPr>
            <a:spLocks noGrp="1"/>
          </p:cNvSpPr>
          <p:nvPr>
            <p:ph type="ftr" sz="quarter" idx="17"/>
          </p:nvPr>
        </p:nvSpPr>
        <p:spPr/>
        <p:txBody>
          <a:body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Rectangle 12"/>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3"/>
          <p:cNvSpPr>
            <a:spLocks noGrp="1"/>
          </p:cNvSpPr>
          <p:nvPr>
            <p:ph type="body" sz="half" idx="2"/>
          </p:nvPr>
        </p:nvSpPr>
        <p:spPr>
          <a:xfrm>
            <a:off x="352426"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9" name="Text Placeholder 3"/>
          <p:cNvSpPr>
            <a:spLocks noGrp="1"/>
          </p:cNvSpPr>
          <p:nvPr>
            <p:ph type="body" sz="half" idx="15"/>
          </p:nvPr>
        </p:nvSpPr>
        <p:spPr>
          <a:xfrm>
            <a:off x="4900613" y="1463040"/>
            <a:ext cx="3886200" cy="509587"/>
          </a:xfrm>
        </p:spPr>
        <p:txBody>
          <a:bodyPr>
            <a:normAutofit/>
          </a:bodyPr>
          <a:lstStyle>
            <a:lvl1pPr marL="0" indent="0">
              <a:buNone/>
              <a:defRPr sz="2000" b="0" i="1" spc="0" baseline="0">
                <a:solidFill>
                  <a:schemeClr val="tx1"/>
                </a:solidFill>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Content Placeholder 11"/>
          <p:cNvSpPr>
            <a:spLocks noGrp="1"/>
          </p:cNvSpPr>
          <p:nvPr>
            <p:ph sz="quarter" idx="14"/>
          </p:nvPr>
        </p:nvSpPr>
        <p:spPr>
          <a:xfrm>
            <a:off x="4900613"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8" name="Content Placeholder 30"/>
          <p:cNvSpPr>
            <a:spLocks noGrp="1"/>
          </p:cNvSpPr>
          <p:nvPr>
            <p:ph sz="quarter" idx="13"/>
          </p:nvPr>
        </p:nvSpPr>
        <p:spPr>
          <a:xfrm>
            <a:off x="352426" y="2011680"/>
            <a:ext cx="3886200" cy="3736848"/>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30" name="Title 29"/>
          <p:cNvSpPr>
            <a:spLocks noGrp="1"/>
          </p:cNvSpPr>
          <p:nvPr>
            <p:ph type="title"/>
          </p:nvPr>
        </p:nvSpPr>
        <p:spPr/>
        <p:txBody>
          <a:bodyPr/>
          <a:lstStyle/>
          <a:p>
            <a:r>
              <a:rPr lang="en-US" smtClean="0"/>
              <a:t>Click to edit Master title style</a:t>
            </a:r>
            <a:endParaRPr lang="en-US"/>
          </a:p>
        </p:txBody>
      </p:sp>
      <p:sp>
        <p:nvSpPr>
          <p:cNvPr id="20" name="Date Placeholder 19"/>
          <p:cNvSpPr>
            <a:spLocks noGrp="1"/>
          </p:cNvSpPr>
          <p:nvPr>
            <p:ph type="dt" sz="half" idx="16"/>
          </p:nvPr>
        </p:nvSpPr>
        <p:spPr/>
        <p:txBody>
          <a:bodyPr/>
          <a:lstStyle/>
          <a:p>
            <a:fld id="{321722B7-A965-4C72-AF87-C38959873384}" type="datetimeFigureOut">
              <a:rPr lang="en-US" smtClean="0"/>
              <a:t>10/14/2014</a:t>
            </a:fld>
            <a:endParaRPr lang="en-US"/>
          </a:p>
        </p:txBody>
      </p:sp>
      <p:sp>
        <p:nvSpPr>
          <p:cNvPr id="24" name="Slide Number Placeholder 23"/>
          <p:cNvSpPr>
            <a:spLocks noGrp="1"/>
          </p:cNvSpPr>
          <p:nvPr>
            <p:ph type="sldNum" sz="quarter" idx="17"/>
          </p:nvPr>
        </p:nvSpPr>
        <p:spPr/>
        <p:txBody>
          <a:bodyPr/>
          <a:lstStyle/>
          <a:p>
            <a:fld id="{4CBD6DA8-AC00-4883-A107-94FA22961085}" type="slidenum">
              <a:rPr lang="en-US" smtClean="0"/>
              <a:t>‹#›</a:t>
            </a:fld>
            <a:endParaRPr lang="en-US"/>
          </a:p>
        </p:txBody>
      </p:sp>
      <p:sp>
        <p:nvSpPr>
          <p:cNvPr id="29" name="Footer Placeholder 28"/>
          <p:cNvSpPr>
            <a:spLocks noGrp="1"/>
          </p:cNvSpPr>
          <p:nvPr>
            <p:ph type="ftr" sz="quarter" idx="18"/>
          </p:nvPr>
        </p:nvSpPr>
        <p:spPr/>
        <p:txBody>
          <a:body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ate Placeholder 10"/>
          <p:cNvSpPr>
            <a:spLocks noGrp="1"/>
          </p:cNvSpPr>
          <p:nvPr>
            <p:ph type="dt" sz="half" idx="10"/>
          </p:nvPr>
        </p:nvSpPr>
        <p:spPr/>
        <p:txBody>
          <a:bodyPr/>
          <a:lstStyle/>
          <a:p>
            <a:fld id="{321722B7-A965-4C72-AF87-C38959873384}" type="datetimeFigureOut">
              <a:rPr lang="en-US" smtClean="0"/>
              <a:t>10/14/2014</a:t>
            </a:fld>
            <a:endParaRPr lang="en-US"/>
          </a:p>
        </p:txBody>
      </p:sp>
      <p:sp>
        <p:nvSpPr>
          <p:cNvPr id="14" name="Slide Number Placeholder 13"/>
          <p:cNvSpPr>
            <a:spLocks noGrp="1"/>
          </p:cNvSpPr>
          <p:nvPr>
            <p:ph type="sldNum" sz="quarter" idx="11"/>
          </p:nvPr>
        </p:nvSpPr>
        <p:spPr/>
        <p:txBody>
          <a:bodyPr/>
          <a:lstStyle/>
          <a:p>
            <a:fld id="{4CBD6DA8-AC00-4883-A107-94FA22961085}" type="slidenum">
              <a:rPr lang="en-US" smtClean="0"/>
              <a:t>‹#›</a:t>
            </a:fld>
            <a:endParaRPr lang="en-US"/>
          </a:p>
        </p:txBody>
      </p:sp>
      <p:sp>
        <p:nvSpPr>
          <p:cNvPr id="18" name="Footer Placeholder 17"/>
          <p:cNvSpPr>
            <a:spLocks noGrp="1"/>
          </p:cNvSpPr>
          <p:nvPr>
            <p:ph type="ftr" sz="quarter" idx="12"/>
          </p:nvPr>
        </p:nvSpPr>
        <p:spPr/>
        <p:txBody>
          <a:bodyPr/>
          <a:lstStyle/>
          <a:p>
            <a:endParaRPr lang="en-US"/>
          </a:p>
        </p:txBody>
      </p:sp>
      <p:sp>
        <p:nvSpPr>
          <p:cNvPr id="15" name="Title 14"/>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ate Placeholder 6"/>
          <p:cNvSpPr>
            <a:spLocks noGrp="1"/>
          </p:cNvSpPr>
          <p:nvPr>
            <p:ph type="dt" sz="half" idx="10"/>
          </p:nvPr>
        </p:nvSpPr>
        <p:spPr/>
        <p:txBody>
          <a:bodyPr/>
          <a:lstStyle/>
          <a:p>
            <a:fld id="{321722B7-A965-4C72-AF87-C38959873384}" type="datetimeFigureOut">
              <a:rPr lang="en-US" smtClean="0"/>
              <a:t>10/14/2014</a:t>
            </a:fld>
            <a:endParaRPr lang="en-US"/>
          </a:p>
        </p:txBody>
      </p:sp>
      <p:sp>
        <p:nvSpPr>
          <p:cNvPr id="12" name="Slide Number Placeholder 11"/>
          <p:cNvSpPr>
            <a:spLocks noGrp="1"/>
          </p:cNvSpPr>
          <p:nvPr>
            <p:ph type="sldNum" sz="quarter" idx="11"/>
          </p:nvPr>
        </p:nvSpPr>
        <p:spPr/>
        <p:txBody>
          <a:bodyPr/>
          <a:lstStyle/>
          <a:p>
            <a:fld id="{4CBD6DA8-AC00-4883-A107-94FA22961085}" type="slidenum">
              <a:rPr lang="en-US" smtClean="0"/>
              <a:t>‹#›</a:t>
            </a:fld>
            <a:endParaRPr lang="en-US"/>
          </a:p>
        </p:txBody>
      </p:sp>
      <p:sp>
        <p:nvSpPr>
          <p:cNvPr id="13" name="Footer Placeholder 12"/>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itle 23"/>
          <p:cNvSpPr>
            <a:spLocks noGrp="1"/>
          </p:cNvSpPr>
          <p:nvPr>
            <p:ph type="title"/>
          </p:nvPr>
        </p:nvSpPr>
        <p:spPr/>
        <p:txBody>
          <a:bodyPr/>
          <a:lstStyle/>
          <a:p>
            <a:r>
              <a:rPr lang="en-US" smtClean="0"/>
              <a:t>Click to edit Master title style</a:t>
            </a:r>
            <a:endParaRPr lang="en-US"/>
          </a:p>
        </p:txBody>
      </p:sp>
      <p:sp>
        <p:nvSpPr>
          <p:cNvPr id="11" name="Text Placeholder 3"/>
          <p:cNvSpPr>
            <a:spLocks noGrp="1"/>
          </p:cNvSpPr>
          <p:nvPr>
            <p:ph type="body" sz="half" idx="2"/>
          </p:nvPr>
        </p:nvSpPr>
        <p:spPr>
          <a:xfrm>
            <a:off x="352426" y="1463040"/>
            <a:ext cx="3381375" cy="3967162"/>
          </a:xfrm>
        </p:spPr>
        <p:txBody>
          <a:bodyPr>
            <a:normAutofit/>
          </a:bodyPr>
          <a:lstStyle>
            <a:lvl1pPr marL="0" indent="0">
              <a:lnSpc>
                <a:spcPct val="150000"/>
              </a:lnSpc>
              <a:buNone/>
              <a:defRPr sz="1600" b="0" i="1" spc="0" baseline="0">
                <a:solidFill>
                  <a:schemeClr val="tx2"/>
                </a:solidFill>
                <a:latin typeface="+mn-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6" name="Content Placeholder 11"/>
          <p:cNvSpPr>
            <a:spLocks noGrp="1"/>
          </p:cNvSpPr>
          <p:nvPr>
            <p:ph sz="quarter" idx="14"/>
          </p:nvPr>
        </p:nvSpPr>
        <p:spPr>
          <a:xfrm>
            <a:off x="4105275" y="1463040"/>
            <a:ext cx="4681538" cy="3968496"/>
          </a:xfrm>
        </p:spPr>
        <p:txBody>
          <a:bodyPr>
            <a:normAutofit/>
          </a:bodyPr>
          <a:lstStyle>
            <a:lvl1pPr>
              <a:defRPr sz="1600"/>
            </a:lvl1pPr>
            <a:lvl2pPr>
              <a:defRPr sz="1600"/>
            </a:lvl2pPr>
            <a:lvl3pPr>
              <a:defRPr sz="1600"/>
            </a:lvl3pPr>
            <a:lvl4pPr>
              <a:defRPr sz="1600"/>
            </a:lvl4pPr>
            <a:lvl5pPr>
              <a:defRPr sz="16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3" name="Date Placeholder 12"/>
          <p:cNvSpPr>
            <a:spLocks noGrp="1"/>
          </p:cNvSpPr>
          <p:nvPr>
            <p:ph type="dt" sz="half" idx="15"/>
          </p:nvPr>
        </p:nvSpPr>
        <p:spPr/>
        <p:txBody>
          <a:bodyPr/>
          <a:lstStyle/>
          <a:p>
            <a:fld id="{321722B7-A965-4C72-AF87-C38959873384}" type="datetimeFigureOut">
              <a:rPr lang="en-US" smtClean="0"/>
              <a:t>10/14/2014</a:t>
            </a:fld>
            <a:endParaRPr lang="en-US"/>
          </a:p>
        </p:txBody>
      </p:sp>
      <p:sp>
        <p:nvSpPr>
          <p:cNvPr id="18" name="Slide Number Placeholder 17"/>
          <p:cNvSpPr>
            <a:spLocks noGrp="1"/>
          </p:cNvSpPr>
          <p:nvPr>
            <p:ph type="sldNum" sz="quarter" idx="16"/>
          </p:nvPr>
        </p:nvSpPr>
        <p:spPr/>
        <p:txBody>
          <a:bodyPr/>
          <a:lstStyle/>
          <a:p>
            <a:fld id="{4CBD6DA8-AC00-4883-A107-94FA22961085}" type="slidenum">
              <a:rPr lang="en-US" smtClean="0"/>
              <a:t>‹#›</a:t>
            </a:fld>
            <a:endParaRPr lang="en-US"/>
          </a:p>
        </p:txBody>
      </p:sp>
      <p:sp>
        <p:nvSpPr>
          <p:cNvPr id="20" name="Footer Placeholder 19"/>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p:cNvSpPr/>
          <p:nvPr/>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229224" y="0"/>
            <a:ext cx="3914775" cy="5657850"/>
          </a:xfrm>
        </p:spPr>
        <p:txBody>
          <a:bodyPr anchor="ctr" anchorCtr="0"/>
          <a:lstStyle>
            <a:lvl1pPr marL="0" indent="0" algn="ctr">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5" name="Text Placeholder 24"/>
          <p:cNvSpPr>
            <a:spLocks noGrp="1"/>
          </p:cNvSpPr>
          <p:nvPr>
            <p:ph type="body" sz="quarter" idx="13"/>
          </p:nvPr>
        </p:nvSpPr>
        <p:spPr>
          <a:xfrm>
            <a:off x="352426" y="1600199"/>
            <a:ext cx="4572000" cy="3593237"/>
          </a:xfrm>
        </p:spPr>
        <p:txBody>
          <a:bodyPr>
            <a:normAutofit/>
          </a:bodyPr>
          <a:lstStyle>
            <a:lvl1pPr marL="0" indent="0">
              <a:lnSpc>
                <a:spcPct val="150000"/>
              </a:lnSpc>
              <a:spcBef>
                <a:spcPts val="0"/>
              </a:spcBef>
              <a:buNone/>
              <a:defRPr sz="1600" i="1">
                <a:solidFill>
                  <a:schemeClr val="tx1"/>
                </a:solidFill>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lvl="0"/>
            <a:r>
              <a:rPr lang="en-US" smtClean="0"/>
              <a:t>Click to edit Master text styles</a:t>
            </a:r>
          </a:p>
        </p:txBody>
      </p:sp>
      <p:sp>
        <p:nvSpPr>
          <p:cNvPr id="11" name="Rectangle 10"/>
          <p:cNvSpPr/>
          <p:nvPr/>
        </p:nvSpPr>
        <p:spPr>
          <a:xfrm>
            <a:off x="0" y="5734050"/>
            <a:ext cx="9144000" cy="1123950"/>
          </a:xfrm>
          <a:prstGeom prst="rect">
            <a:avLst/>
          </a:prstGeom>
          <a:solidFill>
            <a:schemeClr val="accent5">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0" y="5695950"/>
            <a:ext cx="9144000" cy="1588"/>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itle Placeholder 1"/>
          <p:cNvSpPr>
            <a:spLocks noGrp="1"/>
          </p:cNvSpPr>
          <p:nvPr>
            <p:ph type="title"/>
          </p:nvPr>
        </p:nvSpPr>
        <p:spPr>
          <a:xfrm>
            <a:off x="352425" y="275208"/>
            <a:ext cx="4572000" cy="1324992"/>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13" name="Date Placeholder 12"/>
          <p:cNvSpPr>
            <a:spLocks noGrp="1"/>
          </p:cNvSpPr>
          <p:nvPr>
            <p:ph type="dt" sz="half" idx="14"/>
          </p:nvPr>
        </p:nvSpPr>
        <p:spPr/>
        <p:txBody>
          <a:bodyPr/>
          <a:lstStyle/>
          <a:p>
            <a:fld id="{321722B7-A965-4C72-AF87-C38959873384}" type="datetimeFigureOut">
              <a:rPr lang="en-US" smtClean="0"/>
              <a:t>10/14/2014</a:t>
            </a:fld>
            <a:endParaRPr lang="en-US"/>
          </a:p>
        </p:txBody>
      </p:sp>
      <p:sp>
        <p:nvSpPr>
          <p:cNvPr id="20" name="Slide Number Placeholder 19"/>
          <p:cNvSpPr>
            <a:spLocks noGrp="1"/>
          </p:cNvSpPr>
          <p:nvPr>
            <p:ph type="sldNum" sz="quarter" idx="15"/>
          </p:nvPr>
        </p:nvSpPr>
        <p:spPr/>
        <p:txBody>
          <a:bodyPr/>
          <a:lstStyle/>
          <a:p>
            <a:fld id="{4CBD6DA8-AC00-4883-A107-94FA22961085}" type="slidenum">
              <a:rPr lang="en-US" smtClean="0"/>
              <a:t>‹#›</a:t>
            </a:fld>
            <a:endParaRPr lang="en-US"/>
          </a:p>
        </p:txBody>
      </p:sp>
      <p:sp>
        <p:nvSpPr>
          <p:cNvPr id="21" name="Footer Placeholder 20"/>
          <p:cNvSpPr>
            <a:spLocks noGrp="1"/>
          </p:cNvSpPr>
          <p:nvPr>
            <p:ph type="ftr" sz="quarter" idx="16"/>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426" y="228600"/>
            <a:ext cx="7680960" cy="106680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352426" y="1463040"/>
            <a:ext cx="7680960"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52426" y="6543676"/>
            <a:ext cx="1466850" cy="247650"/>
          </a:xfrm>
          <a:prstGeom prst="rect">
            <a:avLst/>
          </a:prstGeom>
        </p:spPr>
        <p:txBody>
          <a:bodyPr vert="horz" lIns="91440" tIns="45720" rIns="91440" bIns="45720" rtlCol="0" anchor="ctr">
            <a:normAutofit/>
          </a:bodyPr>
          <a:lstStyle>
            <a:lvl1pPr algn="l">
              <a:defRPr sz="1000" b="1">
                <a:solidFill>
                  <a:schemeClr val="tx1">
                    <a:alpha val="65000"/>
                  </a:schemeClr>
                </a:solidFill>
              </a:defRPr>
            </a:lvl1pPr>
          </a:lstStyle>
          <a:p>
            <a:fld id="{321722B7-A965-4C72-AF87-C38959873384}" type="datetimeFigureOut">
              <a:rPr lang="en-US" smtClean="0"/>
              <a:t>10/14/2014</a:t>
            </a:fld>
            <a:endParaRPr lang="en-US"/>
          </a:p>
        </p:txBody>
      </p:sp>
      <p:sp>
        <p:nvSpPr>
          <p:cNvPr id="5" name="Footer Placeholder 4"/>
          <p:cNvSpPr>
            <a:spLocks noGrp="1"/>
          </p:cNvSpPr>
          <p:nvPr>
            <p:ph type="ftr" sz="quarter" idx="3"/>
          </p:nvPr>
        </p:nvSpPr>
        <p:spPr>
          <a:xfrm>
            <a:off x="1809749" y="6543676"/>
            <a:ext cx="4086225" cy="247650"/>
          </a:xfrm>
          <a:prstGeom prst="rect">
            <a:avLst/>
          </a:prstGeom>
        </p:spPr>
        <p:txBody>
          <a:bodyPr vert="horz" lIns="91440" tIns="45720" rIns="91440" bIns="45720" rtlCol="0" anchor="ctr">
            <a:normAutofit/>
          </a:bodyPr>
          <a:lstStyle>
            <a:lvl1pPr algn="l">
              <a:defRPr sz="1000" b="1" i="1">
                <a:solidFill>
                  <a:schemeClr val="tx1">
                    <a:alpha val="65000"/>
                  </a:schemeClr>
                </a:solidFill>
              </a:defRPr>
            </a:lvl1pPr>
          </a:lstStyle>
          <a:p>
            <a:endParaRPr lang="en-US"/>
          </a:p>
        </p:txBody>
      </p:sp>
      <p:sp>
        <p:nvSpPr>
          <p:cNvPr id="6" name="Slide Number Placeholder 5"/>
          <p:cNvSpPr>
            <a:spLocks noGrp="1"/>
          </p:cNvSpPr>
          <p:nvPr>
            <p:ph type="sldNum" sz="quarter" idx="4"/>
          </p:nvPr>
        </p:nvSpPr>
        <p:spPr>
          <a:xfrm>
            <a:off x="7886700" y="6543676"/>
            <a:ext cx="876300" cy="247650"/>
          </a:xfrm>
          <a:prstGeom prst="rect">
            <a:avLst/>
          </a:prstGeom>
        </p:spPr>
        <p:txBody>
          <a:bodyPr vert="horz" lIns="91440" tIns="45720" rIns="91440" bIns="45720" rtlCol="0" anchor="ctr">
            <a:normAutofit/>
          </a:bodyPr>
          <a:lstStyle>
            <a:lvl1pPr algn="r">
              <a:defRPr sz="1000" b="1">
                <a:solidFill>
                  <a:schemeClr val="tx1">
                    <a:alpha val="65000"/>
                  </a:schemeClr>
                </a:solidFill>
              </a:defRPr>
            </a:lvl1pPr>
          </a:lstStyle>
          <a:p>
            <a:fld id="{4CBD6DA8-AC00-4883-A107-94FA2296108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ts val="400"/>
        </a:spcBef>
        <a:buNone/>
        <a:defRPr sz="4000" b="0" kern="1200" cap="none" spc="0" baseline="0">
          <a:solidFill>
            <a:schemeClr val="tx1"/>
          </a:solidFill>
          <a:latin typeface="+mj-lt"/>
          <a:ea typeface="+mj-ea"/>
          <a:cs typeface="Tunga" pitchFamily="2"/>
        </a:defRPr>
      </a:lvl1pPr>
    </p:titleStyle>
    <p:bodyStyle>
      <a:lvl1pPr marL="0" indent="0" algn="l" defTabSz="914400" rtl="0" eaLnBrk="1" latinLnBrk="0" hangingPunct="1">
        <a:spcBef>
          <a:spcPts val="1200"/>
        </a:spcBef>
        <a:spcAft>
          <a:spcPts val="0"/>
        </a:spcAft>
        <a:buClr>
          <a:schemeClr val="accent5"/>
        </a:buClr>
        <a:buFont typeface="Arial" pitchFamily="34" charset="0"/>
        <a:buNone/>
        <a:defRPr sz="1800" b="0" i="0" kern="1200" cap="none" spc="30" baseline="0">
          <a:solidFill>
            <a:schemeClr val="tx1"/>
          </a:solidFill>
          <a:latin typeface="+mn-lt"/>
          <a:ea typeface="+mn-ea"/>
          <a:cs typeface="Tahoma" pitchFamily="34" charset="0"/>
        </a:defRPr>
      </a:lvl1pPr>
      <a:lvl2pPr marL="171450" indent="-17145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2pPr>
      <a:lvl3pPr marL="344488" indent="-165100"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3pPr>
      <a:lvl4pPr marL="517525" indent="-169863"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4pPr>
      <a:lvl5pPr marL="688975" indent="-173038"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Tahoma" pitchFamily="34" charset="0"/>
        </a:defRPr>
      </a:lvl5pPr>
      <a:lvl6pPr marL="8686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06984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24358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40817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28600" y="3733800"/>
            <a:ext cx="2667000" cy="609600"/>
          </a:xfrm>
        </p:spPr>
        <p:txBody>
          <a:bodyPr>
            <a:normAutofit/>
          </a:bodyPr>
          <a:lstStyle/>
          <a:p>
            <a:pPr algn="ctr"/>
            <a:r>
              <a:rPr lang="en-US" sz="2400" dirty="0" smtClean="0"/>
              <a:t>Brandon Shapiro</a:t>
            </a:r>
            <a:endParaRPr lang="en-US" sz="2400" dirty="0"/>
          </a:p>
        </p:txBody>
      </p:sp>
      <p:sp>
        <p:nvSpPr>
          <p:cNvPr id="2" name="Title 1"/>
          <p:cNvSpPr>
            <a:spLocks noGrp="1"/>
          </p:cNvSpPr>
          <p:nvPr>
            <p:ph type="title"/>
          </p:nvPr>
        </p:nvSpPr>
        <p:spPr>
          <a:xfrm>
            <a:off x="228600" y="381000"/>
            <a:ext cx="7315200" cy="3200400"/>
          </a:xfrm>
        </p:spPr>
        <p:txBody>
          <a:bodyPr>
            <a:noAutofit/>
          </a:bodyPr>
          <a:lstStyle/>
          <a:p>
            <a:r>
              <a:rPr lang="en-US" sz="4800" dirty="0" smtClean="0"/>
              <a:t>Non-Standard Interactions and Neutrino Oscillations in Core-Collapse Supernovae</a:t>
            </a:r>
            <a:endParaRPr lang="en-US" sz="4800" dirty="0"/>
          </a:p>
        </p:txBody>
      </p:sp>
    </p:spTree>
    <p:extLst>
      <p:ext uri="{BB962C8B-B14F-4D97-AF65-F5344CB8AC3E}">
        <p14:creationId xmlns:p14="http://schemas.microsoft.com/office/powerpoint/2010/main" val="3812227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3"/>
              </p:nvPr>
            </p:nvSpPr>
            <p:spPr>
              <a:xfrm>
                <a:off x="352426" y="1463040"/>
                <a:ext cx="8028432" cy="5090160"/>
              </a:xfrm>
            </p:spPr>
            <p:txBody>
              <a:bodyPr/>
              <a:lstStyle/>
              <a:p>
                <a:pPr marL="285750" indent="-285750">
                  <a:buFont typeface="Arial" panose="020B0604020202020204" pitchFamily="34" charset="0"/>
                  <a:buChar char="•"/>
                </a:pPr>
                <a14:m>
                  <m:oMath xmlns:m="http://schemas.openxmlformats.org/officeDocument/2006/math">
                    <m:sSub>
                      <m:sSubPr>
                        <m:ctrlPr>
                          <a:rPr lang="en-US" sz="2400" i="1" smtClean="0">
                            <a:latin typeface="Cambria Math"/>
                            <a:ea typeface="Cambria Math"/>
                          </a:rPr>
                        </m:ctrlPr>
                      </m:sSubPr>
                      <m:e>
                        <m:r>
                          <a:rPr lang="en-US" sz="2400" i="1">
                            <a:latin typeface="Cambria Math"/>
                            <a:ea typeface="Cambria Math"/>
                          </a:rPr>
                          <m:t>𝑉</m:t>
                        </m:r>
                      </m:e>
                      <m:sub>
                        <m:r>
                          <a:rPr lang="en-US" sz="2400" i="1">
                            <a:latin typeface="Cambria Math"/>
                            <a:ea typeface="Cambria Math"/>
                          </a:rPr>
                          <m:t>𝑚𝑎𝑡𝑡𝑒𝑟</m:t>
                        </m:r>
                      </m:sub>
                    </m:sSub>
                  </m:oMath>
                </a14:m>
                <a:r>
                  <a:rPr lang="en-US" sz="2400" dirty="0" smtClean="0"/>
                  <a:t> is the matter potential (or MSW potential)</a:t>
                </a:r>
              </a:p>
              <a:p>
                <a:pPr marL="285750" indent="-285750">
                  <a:buFont typeface="Arial" panose="020B0604020202020204" pitchFamily="34" charset="0"/>
                  <a:buChar char="•"/>
                </a:pPr>
                <a:r>
                  <a:rPr lang="en-US" sz="2400" dirty="0" smtClean="0"/>
                  <a:t>It accounts for the effect of matter on flavor evolution</a:t>
                </a:r>
              </a:p>
              <a:p>
                <a:pPr marL="285750" indent="-285750">
                  <a:buFont typeface="Arial" panose="020B0604020202020204" pitchFamily="34" charset="0"/>
                  <a:buChar char="•"/>
                </a:pPr>
                <a:r>
                  <a:rPr lang="en-US" sz="2400" dirty="0" smtClean="0"/>
                  <a:t>The potential for flavor depends only on the relative amounts of each lepton, so the terms for muon and tau particles cancel out</a:t>
                </a:r>
              </a:p>
              <a:p>
                <a:pPr algn="ctr"/>
                <a14:m>
                  <m:oMathPara xmlns:m="http://schemas.openxmlformats.org/officeDocument/2006/math">
                    <m:oMathParaPr>
                      <m:jc m:val="centerGroup"/>
                    </m:oMathParaPr>
                    <m:oMath xmlns:m="http://schemas.openxmlformats.org/officeDocument/2006/math">
                      <m:sSub>
                        <m:sSubPr>
                          <m:ctrlPr>
                            <a:rPr lang="en-US" sz="2400" i="1">
                              <a:latin typeface="Cambria Math"/>
                              <a:ea typeface="Cambria Math"/>
                            </a:rPr>
                          </m:ctrlPr>
                        </m:sSubPr>
                        <m:e>
                          <m:r>
                            <a:rPr lang="en-US" sz="2400" i="1">
                              <a:latin typeface="Cambria Math"/>
                              <a:ea typeface="Cambria Math"/>
                            </a:rPr>
                            <m:t>𝑉</m:t>
                          </m:r>
                        </m:e>
                        <m:sub>
                          <m:r>
                            <a:rPr lang="en-US" sz="2400" i="1">
                              <a:latin typeface="Cambria Math"/>
                              <a:ea typeface="Cambria Math"/>
                            </a:rPr>
                            <m:t>𝑚𝑎𝑡𝑡𝑒𝑟</m:t>
                          </m:r>
                        </m:sub>
                      </m:sSub>
                      <m:r>
                        <a:rPr lang="en-US" sz="2400" b="0" i="1" smtClean="0">
                          <a:latin typeface="Cambria Math"/>
                          <a:ea typeface="Cambria Math"/>
                        </a:rPr>
                        <m:t>=</m:t>
                      </m:r>
                      <m:d>
                        <m:dPr>
                          <m:begChr m:val="["/>
                          <m:endChr m:val="]"/>
                          <m:ctrlPr>
                            <a:rPr lang="en-US" sz="2400" b="0" i="1" smtClean="0">
                              <a:latin typeface="Cambria Math"/>
                              <a:ea typeface="Cambria Math"/>
                            </a:rPr>
                          </m:ctrlPr>
                        </m:dPr>
                        <m:e>
                          <m:m>
                            <m:mPr>
                              <m:mcs>
                                <m:mc>
                                  <m:mcPr>
                                    <m:count m:val="3"/>
                                    <m:mcJc m:val="center"/>
                                  </m:mcPr>
                                </m:mc>
                              </m:mcs>
                              <m:ctrlPr>
                                <a:rPr lang="en-US" sz="2400" b="0" i="1" smtClean="0">
                                  <a:latin typeface="Cambria Math"/>
                                  <a:ea typeface="Cambria Math"/>
                                </a:rPr>
                              </m:ctrlPr>
                            </m:mPr>
                            <m:mr>
                              <m:e>
                                <m:rad>
                                  <m:radPr>
                                    <m:degHide m:val="on"/>
                                    <m:ctrlPr>
                                      <a:rPr lang="en-US" sz="2400" b="0" i="1" smtClean="0">
                                        <a:latin typeface="Cambria Math"/>
                                        <a:ea typeface="Cambria Math"/>
                                      </a:rPr>
                                    </m:ctrlPr>
                                  </m:radPr>
                                  <m:deg/>
                                  <m:e>
                                    <m:r>
                                      <a:rPr lang="en-US" sz="2400" b="0" i="1" smtClean="0">
                                        <a:latin typeface="Cambria Math"/>
                                        <a:ea typeface="Cambria Math"/>
                                      </a:rPr>
                                      <m:t>2</m:t>
                                    </m:r>
                                  </m:e>
                                </m:rad>
                                <m:sSub>
                                  <m:sSubPr>
                                    <m:ctrlPr>
                                      <a:rPr lang="en-US" sz="2400" b="0" i="1" smtClean="0">
                                        <a:latin typeface="Cambria Math"/>
                                        <a:ea typeface="Cambria Math"/>
                                      </a:rPr>
                                    </m:ctrlPr>
                                  </m:sSubPr>
                                  <m:e>
                                    <m:r>
                                      <a:rPr lang="en-US" sz="2400" b="0" i="1" smtClean="0">
                                        <a:latin typeface="Cambria Math"/>
                                        <a:ea typeface="Cambria Math"/>
                                      </a:rPr>
                                      <m:t>𝐺</m:t>
                                    </m:r>
                                  </m:e>
                                  <m:sub>
                                    <m:r>
                                      <a:rPr lang="en-US" sz="2400" b="0" i="1" smtClean="0">
                                        <a:latin typeface="Cambria Math"/>
                                        <a:ea typeface="Cambria Math"/>
                                      </a:rPr>
                                      <m:t>𝐹</m:t>
                                    </m:r>
                                  </m:sub>
                                </m:sSub>
                                <m:sSub>
                                  <m:sSubPr>
                                    <m:ctrlPr>
                                      <a:rPr lang="en-US" sz="2400" b="0" i="1" smtClean="0">
                                        <a:latin typeface="Cambria Math"/>
                                        <a:ea typeface="Cambria Math"/>
                                      </a:rPr>
                                    </m:ctrlPr>
                                  </m:sSubPr>
                                  <m:e>
                                    <m:r>
                                      <a:rPr lang="en-US" sz="2400" b="0" i="1" smtClean="0">
                                        <a:latin typeface="Cambria Math"/>
                                        <a:ea typeface="Cambria Math"/>
                                      </a:rPr>
                                      <m:t>𝑛</m:t>
                                    </m:r>
                                  </m:e>
                                  <m:sub>
                                    <m:r>
                                      <a:rPr lang="en-US" sz="2400" b="0" i="1" smtClean="0">
                                        <a:latin typeface="Cambria Math"/>
                                        <a:ea typeface="Cambria Math"/>
                                      </a:rPr>
                                      <m:t>𝑒</m:t>
                                    </m:r>
                                  </m:sub>
                                </m:sSub>
                                <m:r>
                                  <m:rPr>
                                    <m:brk m:alnAt="7"/>
                                  </m:rPr>
                                  <a:rPr lang="en-US" sz="2400" b="0" i="1" smtClean="0">
                                    <a:latin typeface="Cambria Math"/>
                                    <a:ea typeface="Cambria Math"/>
                                  </a:rPr>
                                  <m:t>(</m:t>
                                </m:r>
                                <m:r>
                                  <a:rPr lang="en-US" sz="2400" b="0" i="1" smtClean="0">
                                    <a:latin typeface="Cambria Math"/>
                                    <a:ea typeface="Cambria Math"/>
                                  </a:rPr>
                                  <m:t>𝑟</m:t>
                                </m:r>
                                <m:r>
                                  <a:rPr lang="en-US" sz="2400" b="0" i="1" smtClean="0">
                                    <a:latin typeface="Cambria Math"/>
                                    <a:ea typeface="Cambria Math"/>
                                  </a:rPr>
                                  <m:t>)</m:t>
                                </m:r>
                              </m:e>
                              <m:e>
                                <m:r>
                                  <a:rPr lang="en-US" sz="2400" b="0" i="1" smtClean="0">
                                    <a:latin typeface="Cambria Math"/>
                                    <a:ea typeface="Cambria Math"/>
                                  </a:rPr>
                                  <m:t>0</m:t>
                                </m:r>
                              </m:e>
                              <m:e>
                                <m:r>
                                  <a:rPr lang="en-US" sz="2400" b="0" i="1" smtClean="0">
                                    <a:latin typeface="Cambria Math"/>
                                    <a:ea typeface="Cambria Math"/>
                                  </a:rPr>
                                  <m:t>0</m:t>
                                </m:r>
                              </m:e>
                            </m:mr>
                            <m:mr>
                              <m:e>
                                <m:r>
                                  <a:rPr lang="en-US" sz="2400" b="0" i="1" smtClean="0">
                                    <a:latin typeface="Cambria Math"/>
                                    <a:ea typeface="Cambria Math"/>
                                  </a:rPr>
                                  <m:t>0</m:t>
                                </m:r>
                              </m:e>
                              <m:e>
                                <m:r>
                                  <a:rPr lang="en-US" sz="2400" b="0" i="1" smtClean="0">
                                    <a:latin typeface="Cambria Math"/>
                                    <a:ea typeface="Cambria Math"/>
                                  </a:rPr>
                                  <m:t>0</m:t>
                                </m:r>
                              </m:e>
                              <m:e>
                                <m:r>
                                  <a:rPr lang="en-US" sz="2400" b="0" i="1" smtClean="0">
                                    <a:latin typeface="Cambria Math"/>
                                    <a:ea typeface="Cambria Math"/>
                                  </a:rPr>
                                  <m:t>0</m:t>
                                </m:r>
                              </m:e>
                            </m:mr>
                            <m:mr>
                              <m:e>
                                <m:r>
                                  <a:rPr lang="en-US" sz="2400" b="0" i="1" smtClean="0">
                                    <a:latin typeface="Cambria Math"/>
                                    <a:ea typeface="Cambria Math"/>
                                  </a:rPr>
                                  <m:t>0</m:t>
                                </m:r>
                              </m:e>
                              <m:e>
                                <m:r>
                                  <a:rPr lang="en-US" sz="2400" b="0" i="1" smtClean="0">
                                    <a:latin typeface="Cambria Math"/>
                                    <a:ea typeface="Cambria Math"/>
                                  </a:rPr>
                                  <m:t>0</m:t>
                                </m:r>
                              </m:e>
                              <m:e>
                                <m:r>
                                  <a:rPr lang="en-US" sz="2400" b="0" i="1" smtClean="0">
                                    <a:latin typeface="Cambria Math"/>
                                    <a:ea typeface="Cambria Math"/>
                                  </a:rPr>
                                  <m:t>0</m:t>
                                </m:r>
                              </m:e>
                            </m:mr>
                          </m:m>
                        </m:e>
                      </m:d>
                    </m:oMath>
                  </m:oMathPara>
                </a14:m>
                <a:endParaRPr lang="en-US" sz="2400" dirty="0" smtClean="0"/>
              </a:p>
              <a:p>
                <a:pPr marL="342900" indent="-342900">
                  <a:buFont typeface="Arial" panose="020B0604020202020204" pitchFamily="34" charset="0"/>
                  <a:buChar char="•"/>
                </a:pPr>
                <a14:m>
                  <m:oMath xmlns:m="http://schemas.openxmlformats.org/officeDocument/2006/math">
                    <m:sSub>
                      <m:sSubPr>
                        <m:ctrlPr>
                          <a:rPr lang="en-US" sz="2400" i="1">
                            <a:latin typeface="Cambria Math"/>
                            <a:ea typeface="Cambria Math"/>
                          </a:rPr>
                        </m:ctrlPr>
                      </m:sSubPr>
                      <m:e>
                        <m:r>
                          <a:rPr lang="en-US" sz="2400" i="1">
                            <a:latin typeface="Cambria Math"/>
                            <a:ea typeface="Cambria Math"/>
                          </a:rPr>
                          <m:t>𝑛</m:t>
                        </m:r>
                      </m:e>
                      <m:sub>
                        <m:r>
                          <a:rPr lang="en-US" sz="2400" i="1">
                            <a:latin typeface="Cambria Math"/>
                            <a:ea typeface="Cambria Math"/>
                          </a:rPr>
                          <m:t>𝑒</m:t>
                        </m:r>
                      </m:sub>
                    </m:sSub>
                  </m:oMath>
                </a14:m>
                <a:r>
                  <a:rPr lang="en-US" sz="2400" dirty="0" smtClean="0"/>
                  <a:t> is the number density of electrons, decreasing as the neutrino propagates further out from the core</a:t>
                </a:r>
              </a:p>
              <a:p>
                <a:pPr marL="342900" indent="-342900">
                  <a:buFont typeface="Arial" panose="020B0604020202020204" pitchFamily="34" charset="0"/>
                  <a:buChar char="•"/>
                </a:pPr>
                <a14:m>
                  <m:oMath xmlns:m="http://schemas.openxmlformats.org/officeDocument/2006/math">
                    <m:sSub>
                      <m:sSubPr>
                        <m:ctrlPr>
                          <a:rPr lang="en-US" sz="2400" i="1">
                            <a:latin typeface="Cambria Math"/>
                            <a:ea typeface="Cambria Math"/>
                          </a:rPr>
                        </m:ctrlPr>
                      </m:sSubPr>
                      <m:e>
                        <m:r>
                          <a:rPr lang="en-US" sz="2400" i="1">
                            <a:latin typeface="Cambria Math"/>
                            <a:ea typeface="Cambria Math"/>
                          </a:rPr>
                          <m:t>𝐺</m:t>
                        </m:r>
                      </m:e>
                      <m:sub>
                        <m:r>
                          <a:rPr lang="en-US" sz="2400" i="1">
                            <a:latin typeface="Cambria Math"/>
                            <a:ea typeface="Cambria Math"/>
                          </a:rPr>
                          <m:t>𝐹</m:t>
                        </m:r>
                      </m:sub>
                    </m:sSub>
                  </m:oMath>
                </a14:m>
                <a:r>
                  <a:rPr lang="en-US" sz="2400" dirty="0" smtClean="0"/>
                  <a:t> is the Fermi coupling constant</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sz="quarter" idx="13"/>
              </p:nvPr>
            </p:nvSpPr>
            <p:spPr>
              <a:xfrm>
                <a:off x="352426" y="1463040"/>
                <a:ext cx="8028432" cy="5090160"/>
              </a:xfrm>
              <a:blipFill rotWithShape="1">
                <a:blip r:embed="rId2"/>
                <a:stretch>
                  <a:fillRect l="-1063" t="-958"/>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The Matter Potential</a:t>
            </a:r>
            <a:endParaRPr lang="en-US" dirty="0"/>
          </a:p>
        </p:txBody>
      </p:sp>
    </p:spTree>
    <p:extLst>
      <p:ext uri="{BB962C8B-B14F-4D97-AF65-F5344CB8AC3E}">
        <p14:creationId xmlns:p14="http://schemas.microsoft.com/office/powerpoint/2010/main" val="23654492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3"/>
              </p:nvPr>
            </p:nvSpPr>
            <p:spPr>
              <a:xfrm>
                <a:off x="352426" y="1463040"/>
                <a:ext cx="8028432" cy="4724400"/>
              </a:xfrm>
            </p:spPr>
            <p:txBody>
              <a:bodyPr>
                <a:normAutofit/>
              </a:bodyPr>
              <a:lstStyle/>
              <a:p>
                <a:pPr marL="285750" indent="-285750">
                  <a:buFont typeface="Arial" panose="020B0604020202020204" pitchFamily="34" charset="0"/>
                  <a:buChar char="•"/>
                </a:pPr>
                <a14:m>
                  <m:oMath xmlns:m="http://schemas.openxmlformats.org/officeDocument/2006/math">
                    <m:sSub>
                      <m:sSubPr>
                        <m:ctrlPr>
                          <a:rPr lang="en-US" sz="2400" i="1" smtClean="0">
                            <a:latin typeface="Cambria Math"/>
                            <a:ea typeface="Cambria Math"/>
                          </a:rPr>
                        </m:ctrlPr>
                      </m:sSubPr>
                      <m:e>
                        <m:r>
                          <a:rPr lang="en-US" sz="2400" i="1">
                            <a:latin typeface="Cambria Math"/>
                            <a:ea typeface="Cambria Math"/>
                          </a:rPr>
                          <m:t>𝑉</m:t>
                        </m:r>
                      </m:e>
                      <m:sub>
                        <m:r>
                          <a:rPr lang="en-US" sz="2400" i="1">
                            <a:latin typeface="Cambria Math"/>
                            <a:ea typeface="Cambria Math"/>
                          </a:rPr>
                          <m:t>𝑠𝑒𝑙𝑓</m:t>
                        </m:r>
                        <m:r>
                          <a:rPr lang="en-US" sz="2400" i="1">
                            <a:latin typeface="Cambria Math"/>
                            <a:ea typeface="Cambria Math"/>
                          </a:rPr>
                          <m:t>−</m:t>
                        </m:r>
                        <m:r>
                          <a:rPr lang="en-US" sz="2400" i="1">
                            <a:latin typeface="Cambria Math"/>
                            <a:ea typeface="Cambria Math"/>
                          </a:rPr>
                          <m:t>𝑖𝑛𝑡𝑒𝑟𝑎𝑐𝑡𝑖𝑜𝑛</m:t>
                        </m:r>
                      </m:sub>
                    </m:sSub>
                  </m:oMath>
                </a14:m>
                <a:r>
                  <a:rPr lang="en-US" sz="2400" dirty="0" smtClean="0"/>
                  <a:t> represents the potential for flavor change from other neutrinos propagating through the supernova</a:t>
                </a:r>
              </a:p>
              <a:p>
                <a:pPr marL="285750" indent="-285750">
                  <a:buFont typeface="Arial" panose="020B0604020202020204" pitchFamily="34" charset="0"/>
                  <a:buChar char="•"/>
                </a:pPr>
                <a:r>
                  <a:rPr lang="en-US" sz="2400" dirty="0" smtClean="0"/>
                  <a:t>Using a simplifying single-angle approximation:</a:t>
                </a:r>
              </a:p>
              <a:p>
                <a:pPr algn="ctr"/>
                <a14:m>
                  <m:oMathPara xmlns:m="http://schemas.openxmlformats.org/officeDocument/2006/math">
                    <m:oMathParaPr>
                      <m:jc m:val="centerGroup"/>
                    </m:oMathParaPr>
                    <m:oMath xmlns:m="http://schemas.openxmlformats.org/officeDocument/2006/math">
                      <m:sSub>
                        <m:sSubPr>
                          <m:ctrlPr>
                            <a:rPr lang="en-US" sz="2400" i="1">
                              <a:latin typeface="Cambria Math"/>
                              <a:ea typeface="Cambria Math"/>
                            </a:rPr>
                          </m:ctrlPr>
                        </m:sSubPr>
                        <m:e>
                          <m:r>
                            <a:rPr lang="en-US" sz="2400" i="1">
                              <a:latin typeface="Cambria Math"/>
                              <a:ea typeface="Cambria Math"/>
                            </a:rPr>
                            <m:t>𝑉</m:t>
                          </m:r>
                        </m:e>
                        <m:sub>
                          <m:r>
                            <a:rPr lang="en-US" sz="2400" i="1">
                              <a:latin typeface="Cambria Math"/>
                              <a:ea typeface="Cambria Math"/>
                            </a:rPr>
                            <m:t>𝑠𝑒𝑙𝑓</m:t>
                          </m:r>
                          <m:r>
                            <a:rPr lang="en-US" sz="2400" i="1">
                              <a:latin typeface="Cambria Math"/>
                              <a:ea typeface="Cambria Math"/>
                            </a:rPr>
                            <m:t>−</m:t>
                          </m:r>
                          <m:r>
                            <a:rPr lang="en-US" sz="2400" i="1">
                              <a:latin typeface="Cambria Math"/>
                              <a:ea typeface="Cambria Math"/>
                            </a:rPr>
                            <m:t>𝑖𝑛𝑡𝑒𝑟𝑎𝑐𝑡𝑖𝑜𝑛</m:t>
                          </m:r>
                        </m:sub>
                      </m:sSub>
                      <m:r>
                        <a:rPr lang="en-US" sz="2400" i="1" smtClean="0">
                          <a:latin typeface="Cambria Math"/>
                          <a:ea typeface="Cambria Math"/>
                        </a:rPr>
                        <m:t>∝</m:t>
                      </m:r>
                      <m:nary>
                        <m:naryPr>
                          <m:limLoc m:val="undOvr"/>
                          <m:subHide m:val="on"/>
                          <m:supHide m:val="on"/>
                          <m:ctrlPr>
                            <a:rPr lang="en-US" sz="2400" i="1" smtClean="0">
                              <a:latin typeface="Cambria Math"/>
                              <a:ea typeface="Cambria Math"/>
                            </a:rPr>
                          </m:ctrlPr>
                        </m:naryPr>
                        <m:sub/>
                        <m:sup/>
                        <m:e>
                          <m:r>
                            <a:rPr lang="en-US" sz="2400" b="0" i="1" smtClean="0">
                              <a:latin typeface="Cambria Math"/>
                              <a:ea typeface="Cambria Math"/>
                            </a:rPr>
                            <m:t>𝑆</m:t>
                          </m:r>
                          <m:sSub>
                            <m:sSubPr>
                              <m:ctrlPr>
                                <a:rPr lang="en-US" sz="2400" b="0" i="1" smtClean="0">
                                  <a:latin typeface="Cambria Math"/>
                                  <a:ea typeface="Cambria Math"/>
                                </a:rPr>
                              </m:ctrlPr>
                            </m:sSubPr>
                            <m:e>
                              <m:r>
                                <a:rPr lang="en-US" sz="2400" i="1">
                                  <a:latin typeface="Cambria Math"/>
                                  <a:ea typeface="Cambria Math"/>
                                </a:rPr>
                                <m:t>𝜌</m:t>
                              </m:r>
                            </m:e>
                            <m:sub>
                              <m:r>
                                <a:rPr lang="en-US" sz="2400" b="0" i="1" smtClean="0">
                                  <a:latin typeface="Cambria Math"/>
                                  <a:ea typeface="Cambria Math"/>
                                </a:rPr>
                                <m:t>0</m:t>
                              </m:r>
                            </m:sub>
                          </m:sSub>
                          <m:sSup>
                            <m:sSupPr>
                              <m:ctrlPr>
                                <a:rPr lang="en-US" sz="2400" b="0" i="1" smtClean="0">
                                  <a:latin typeface="Cambria Math"/>
                                  <a:ea typeface="Cambria Math"/>
                                </a:rPr>
                              </m:ctrlPr>
                            </m:sSupPr>
                            <m:e>
                              <m:r>
                                <a:rPr lang="en-US" sz="2400" b="0" i="1" smtClean="0">
                                  <a:latin typeface="Cambria Math"/>
                                  <a:ea typeface="Cambria Math"/>
                                </a:rPr>
                                <m:t>𝑆</m:t>
                              </m:r>
                            </m:e>
                            <m:sup>
                              <m:r>
                                <a:rPr lang="en-US" sz="2400" i="1">
                                  <a:latin typeface="Cambria Math"/>
                                  <a:ea typeface="Cambria Math"/>
                                </a:rPr>
                                <m:t>†</m:t>
                              </m:r>
                            </m:sup>
                          </m:sSup>
                          <m:r>
                            <a:rPr lang="en-US" sz="2400" b="0" i="1" smtClean="0">
                              <a:latin typeface="Cambria Math"/>
                              <a:ea typeface="Cambria Math"/>
                            </a:rPr>
                            <m:t>𝑑𝐸</m:t>
                          </m:r>
                        </m:e>
                      </m:nary>
                      <m:r>
                        <a:rPr lang="en-US" sz="2400" b="0" i="1" smtClean="0">
                          <a:latin typeface="Cambria Math"/>
                          <a:ea typeface="Cambria Math"/>
                        </a:rPr>
                        <m:t>−</m:t>
                      </m:r>
                      <m:nary>
                        <m:naryPr>
                          <m:limLoc m:val="undOvr"/>
                          <m:subHide m:val="on"/>
                          <m:supHide m:val="on"/>
                          <m:ctrlPr>
                            <a:rPr lang="en-US" sz="2400" i="1" smtClean="0">
                              <a:latin typeface="Cambria Math"/>
                              <a:ea typeface="Cambria Math"/>
                            </a:rPr>
                          </m:ctrlPr>
                        </m:naryPr>
                        <m:sub/>
                        <m:sup/>
                        <m:e>
                          <m:sSup>
                            <m:sSupPr>
                              <m:ctrlPr>
                                <a:rPr lang="en-US" sz="2400" i="1" smtClean="0">
                                  <a:latin typeface="Cambria Math"/>
                                  <a:ea typeface="Cambria Math"/>
                                </a:rPr>
                              </m:ctrlPr>
                            </m:sSupPr>
                            <m:e>
                              <m:acc>
                                <m:accPr>
                                  <m:chr m:val="̅"/>
                                  <m:ctrlPr>
                                    <a:rPr lang="en-US" sz="2400" i="1">
                                      <a:latin typeface="Cambria Math"/>
                                      <a:ea typeface="Cambria Math"/>
                                    </a:rPr>
                                  </m:ctrlPr>
                                </m:accPr>
                                <m:e>
                                  <m:r>
                                    <a:rPr lang="en-US" sz="2400" i="1">
                                      <a:latin typeface="Cambria Math"/>
                                      <a:ea typeface="Cambria Math"/>
                                    </a:rPr>
                                    <m:t>𝑆</m:t>
                                  </m:r>
                                </m:e>
                              </m:acc>
                              <m:sSub>
                                <m:sSubPr>
                                  <m:ctrlPr>
                                    <a:rPr lang="en-US" sz="2400" i="1">
                                      <a:latin typeface="Cambria Math"/>
                                      <a:ea typeface="Cambria Math"/>
                                    </a:rPr>
                                  </m:ctrlPr>
                                </m:sSubPr>
                                <m:e>
                                  <m:acc>
                                    <m:accPr>
                                      <m:chr m:val="̅"/>
                                      <m:ctrlPr>
                                        <a:rPr lang="en-US" sz="2400" i="1">
                                          <a:latin typeface="Cambria Math"/>
                                          <a:ea typeface="Cambria Math"/>
                                        </a:rPr>
                                      </m:ctrlPr>
                                    </m:accPr>
                                    <m:e>
                                      <m:r>
                                        <a:rPr lang="en-US" sz="2400" i="1">
                                          <a:latin typeface="Cambria Math"/>
                                          <a:ea typeface="Cambria Math"/>
                                        </a:rPr>
                                        <m:t>𝜌</m:t>
                                      </m:r>
                                    </m:e>
                                  </m:acc>
                                </m:e>
                                <m:sub>
                                  <m:r>
                                    <a:rPr lang="en-US" sz="2400" i="1">
                                      <a:latin typeface="Cambria Math"/>
                                      <a:ea typeface="Cambria Math"/>
                                    </a:rPr>
                                    <m:t>0</m:t>
                                  </m:r>
                                </m:sub>
                              </m:sSub>
                              <m:sSup>
                                <m:sSupPr>
                                  <m:ctrlPr>
                                    <a:rPr lang="en-US" sz="2400" i="1">
                                      <a:latin typeface="Cambria Math"/>
                                      <a:ea typeface="Cambria Math"/>
                                    </a:rPr>
                                  </m:ctrlPr>
                                </m:sSupPr>
                                <m:e>
                                  <m:acc>
                                    <m:accPr>
                                      <m:chr m:val="̅"/>
                                      <m:ctrlPr>
                                        <a:rPr lang="en-US" sz="2400" i="1">
                                          <a:latin typeface="Cambria Math"/>
                                          <a:ea typeface="Cambria Math"/>
                                        </a:rPr>
                                      </m:ctrlPr>
                                    </m:accPr>
                                    <m:e>
                                      <m:r>
                                        <a:rPr lang="en-US" sz="2400" i="1">
                                          <a:latin typeface="Cambria Math"/>
                                          <a:ea typeface="Cambria Math"/>
                                        </a:rPr>
                                        <m:t>𝑆</m:t>
                                      </m:r>
                                    </m:e>
                                  </m:acc>
                                </m:e>
                                <m:sup>
                                  <m:r>
                                    <a:rPr lang="en-US" sz="2400" i="1">
                                      <a:latin typeface="Cambria Math"/>
                                      <a:ea typeface="Cambria Math"/>
                                    </a:rPr>
                                    <m:t>†</m:t>
                                  </m:r>
                                </m:sup>
                              </m:sSup>
                              <m:r>
                                <a:rPr lang="en-US" sz="2400" i="1">
                                  <a:latin typeface="Cambria Math"/>
                                  <a:ea typeface="Cambria Math"/>
                                </a:rPr>
                                <m:t>𝑑𝐸</m:t>
                              </m:r>
                            </m:e>
                            <m:sup>
                              <m:r>
                                <a:rPr lang="en-US" sz="2400" b="0" i="1" smtClean="0">
                                  <a:latin typeface="Cambria Math"/>
                                  <a:ea typeface="Cambria Math"/>
                                </a:rPr>
                                <m:t>∗</m:t>
                              </m:r>
                            </m:sup>
                          </m:sSup>
                        </m:e>
                      </m:nary>
                    </m:oMath>
                  </m:oMathPara>
                </a14:m>
                <a:endParaRPr lang="en-US" sz="2400" dirty="0" smtClean="0">
                  <a:ea typeface="Cambria Math"/>
                </a:endParaRPr>
              </a:p>
              <a:p>
                <a:pPr marL="342900" indent="-342900">
                  <a:buFont typeface="Arial" panose="020B0604020202020204" pitchFamily="34" charset="0"/>
                  <a:buChar char="•"/>
                </a:pPr>
                <a14:m>
                  <m:oMath xmlns:m="http://schemas.openxmlformats.org/officeDocument/2006/math">
                    <m:sSub>
                      <m:sSubPr>
                        <m:ctrlPr>
                          <a:rPr lang="en-US" sz="2400" i="1">
                            <a:latin typeface="Cambria Math"/>
                            <a:ea typeface="Cambria Math"/>
                          </a:rPr>
                        </m:ctrlPr>
                      </m:sSubPr>
                      <m:e>
                        <m:r>
                          <a:rPr lang="en-US" sz="2400" i="1">
                            <a:latin typeface="Cambria Math"/>
                            <a:ea typeface="Cambria Math"/>
                          </a:rPr>
                          <m:t>𝜌</m:t>
                        </m:r>
                      </m:e>
                      <m:sub>
                        <m:r>
                          <a:rPr lang="en-US" sz="2400" i="1">
                            <a:latin typeface="Cambria Math"/>
                            <a:ea typeface="Cambria Math"/>
                          </a:rPr>
                          <m:t>0</m:t>
                        </m:r>
                      </m:sub>
                    </m:sSub>
                  </m:oMath>
                </a14:m>
                <a:r>
                  <a:rPr lang="en-US" sz="2400" dirty="0" smtClean="0"/>
                  <a:t> is a matrix representing the initial neutrino densities, which are then modified by S to account for flavor change</a:t>
                </a:r>
              </a:p>
              <a:p>
                <a:pPr marL="342900" indent="-342900">
                  <a:buFont typeface="Arial" panose="020B0604020202020204" pitchFamily="34" charset="0"/>
                  <a:buChar char="•"/>
                </a:pPr>
                <a:r>
                  <a:rPr lang="en-US" sz="2400" dirty="0" smtClean="0"/>
                  <a:t>The integrals are with respect to different energy levels</a:t>
                </a:r>
              </a:p>
              <a:p>
                <a:pPr marL="342900" indent="-342900">
                  <a:buFont typeface="Arial" panose="020B0604020202020204" pitchFamily="34" charset="0"/>
                  <a:buChar char="•"/>
                </a:pPr>
                <a:r>
                  <a:rPr lang="en-US" sz="2400" dirty="0" smtClean="0"/>
                  <a:t>The dependence of </a:t>
                </a:r>
                <a14:m>
                  <m:oMath xmlns:m="http://schemas.openxmlformats.org/officeDocument/2006/math">
                    <m:sSub>
                      <m:sSubPr>
                        <m:ctrlPr>
                          <a:rPr lang="en-US" sz="2400" i="1">
                            <a:latin typeface="Cambria Math"/>
                            <a:ea typeface="Cambria Math"/>
                          </a:rPr>
                        </m:ctrlPr>
                      </m:sSubPr>
                      <m:e>
                        <m:r>
                          <a:rPr lang="en-US" sz="2400" i="1">
                            <a:latin typeface="Cambria Math"/>
                            <a:ea typeface="Cambria Math"/>
                          </a:rPr>
                          <m:t>𝑉</m:t>
                        </m:r>
                      </m:e>
                      <m:sub>
                        <m:r>
                          <a:rPr lang="en-US" sz="2400" i="1">
                            <a:latin typeface="Cambria Math"/>
                            <a:ea typeface="Cambria Math"/>
                          </a:rPr>
                          <m:t>𝑠𝑒𝑙𝑓</m:t>
                        </m:r>
                        <m:r>
                          <a:rPr lang="en-US" sz="2400" i="1">
                            <a:latin typeface="Cambria Math"/>
                            <a:ea typeface="Cambria Math"/>
                          </a:rPr>
                          <m:t>−</m:t>
                        </m:r>
                        <m:r>
                          <a:rPr lang="en-US" sz="2400" i="1">
                            <a:latin typeface="Cambria Math"/>
                            <a:ea typeface="Cambria Math"/>
                          </a:rPr>
                          <m:t>𝑖𝑛𝑡𝑒𝑟𝑎𝑐𝑡𝑖𝑜𝑛</m:t>
                        </m:r>
                      </m:sub>
                    </m:sSub>
                  </m:oMath>
                </a14:m>
                <a:r>
                  <a:rPr lang="en-US" sz="2400" dirty="0" smtClean="0"/>
                  <a:t> on </a:t>
                </a:r>
                <a14:m>
                  <m:oMath xmlns:m="http://schemas.openxmlformats.org/officeDocument/2006/math">
                    <m:r>
                      <a:rPr lang="en-US" sz="2400" i="1">
                        <a:latin typeface="Cambria Math"/>
                        <a:ea typeface="Cambria Math"/>
                      </a:rPr>
                      <m:t>𝑆</m:t>
                    </m:r>
                  </m:oMath>
                </a14:m>
                <a:r>
                  <a:rPr lang="en-US" sz="2400" dirty="0" smtClean="0"/>
                  <a:t> makes this a nonlinear problem (and a complicated one at that)</a:t>
                </a:r>
              </a:p>
            </p:txBody>
          </p:sp>
        </mc:Choice>
        <mc:Fallback xmlns="">
          <p:sp>
            <p:nvSpPr>
              <p:cNvPr id="2" name="Content Placeholder 1"/>
              <p:cNvSpPr>
                <a:spLocks noGrp="1" noRot="1" noChangeAspect="1" noMove="1" noResize="1" noEditPoints="1" noAdjustHandles="1" noChangeArrowheads="1" noChangeShapeType="1" noTextEdit="1"/>
              </p:cNvSpPr>
              <p:nvPr>
                <p:ph sz="quarter" idx="13"/>
              </p:nvPr>
            </p:nvSpPr>
            <p:spPr>
              <a:xfrm>
                <a:off x="352426" y="1463040"/>
                <a:ext cx="8028432" cy="4724400"/>
              </a:xfrm>
              <a:blipFill rotWithShape="1">
                <a:blip r:embed="rId2"/>
                <a:stretch>
                  <a:fillRect l="-1063" t="-903" r="-1367" b="-1290"/>
                </a:stretch>
              </a:blipFill>
            </p:spPr>
            <p:txBody>
              <a:bodyPr/>
              <a:lstStyle/>
              <a:p>
                <a:r>
                  <a:rPr lang="en-US">
                    <a:noFill/>
                  </a:rPr>
                  <a:t> </a:t>
                </a:r>
              </a:p>
            </p:txBody>
          </p:sp>
        </mc:Fallback>
      </mc:AlternateContent>
      <p:sp>
        <p:nvSpPr>
          <p:cNvPr id="3" name="Title 2"/>
          <p:cNvSpPr>
            <a:spLocks noGrp="1"/>
          </p:cNvSpPr>
          <p:nvPr>
            <p:ph type="title"/>
          </p:nvPr>
        </p:nvSpPr>
        <p:spPr/>
        <p:txBody>
          <a:bodyPr>
            <a:normAutofit/>
          </a:bodyPr>
          <a:lstStyle/>
          <a:p>
            <a:r>
              <a:rPr lang="en-US" dirty="0"/>
              <a:t>The </a:t>
            </a:r>
            <a:r>
              <a:rPr lang="en-US" dirty="0" smtClean="0"/>
              <a:t>Self-Interaction </a:t>
            </a:r>
            <a:r>
              <a:rPr lang="en-US" dirty="0"/>
              <a:t>Potential</a:t>
            </a:r>
          </a:p>
        </p:txBody>
      </p:sp>
    </p:spTree>
    <p:extLst>
      <p:ext uri="{BB962C8B-B14F-4D97-AF65-F5344CB8AC3E}">
        <p14:creationId xmlns:p14="http://schemas.microsoft.com/office/powerpoint/2010/main" val="2946933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pPr marL="285750" indent="-285750">
              <a:buFont typeface="Arial" panose="020B0604020202020204" pitchFamily="34" charset="0"/>
              <a:buChar char="•"/>
            </a:pPr>
            <a:r>
              <a:rPr lang="en-US" sz="2400" dirty="0" smtClean="0"/>
              <a:t>There is significant evidence that the Standard Model of particle physics is incomplete</a:t>
            </a:r>
          </a:p>
          <a:p>
            <a:pPr marL="285750" indent="-285750">
              <a:buFont typeface="Arial" panose="020B0604020202020204" pitchFamily="34" charset="0"/>
              <a:buChar char="•"/>
            </a:pPr>
            <a:r>
              <a:rPr lang="en-US" sz="2400" dirty="0" smtClean="0"/>
              <a:t>For example, phenomena such as dark matter and dark energy have yet to be explained</a:t>
            </a:r>
          </a:p>
          <a:p>
            <a:pPr marL="285750" indent="-285750">
              <a:buFont typeface="Arial" panose="020B0604020202020204" pitchFamily="34" charset="0"/>
              <a:buChar char="•"/>
            </a:pPr>
            <a:r>
              <a:rPr lang="en-US" sz="2400" dirty="0" smtClean="0"/>
              <a:t>There could possibly be particle interactions outside the Standard Model that affect neutrino oscillations</a:t>
            </a:r>
          </a:p>
          <a:p>
            <a:pPr marL="285750" indent="-285750">
              <a:buFont typeface="Arial" panose="020B0604020202020204" pitchFamily="34" charset="0"/>
              <a:buChar char="•"/>
            </a:pPr>
            <a:r>
              <a:rPr lang="en-US" sz="2400" dirty="0" smtClean="0"/>
              <a:t>If a relationship between the strength of NSI and flavor probabilities of supernova neutrinos were determined, data from modern neutrino detectors could be used to measure the strength of NSI from the next galactic supernova</a:t>
            </a:r>
            <a:endParaRPr lang="en-US" sz="2400" dirty="0"/>
          </a:p>
        </p:txBody>
      </p:sp>
      <p:sp>
        <p:nvSpPr>
          <p:cNvPr id="3" name="Title 2"/>
          <p:cNvSpPr>
            <a:spLocks noGrp="1"/>
          </p:cNvSpPr>
          <p:nvPr>
            <p:ph type="title"/>
          </p:nvPr>
        </p:nvSpPr>
        <p:spPr/>
        <p:txBody>
          <a:bodyPr/>
          <a:lstStyle/>
          <a:p>
            <a:r>
              <a:rPr lang="en-US" dirty="0" smtClean="0"/>
              <a:t>Non-Standard Interactions (NSI)</a:t>
            </a:r>
            <a:endParaRPr lang="en-US" dirty="0"/>
          </a:p>
        </p:txBody>
      </p:sp>
    </p:spTree>
    <p:extLst>
      <p:ext uri="{BB962C8B-B14F-4D97-AF65-F5344CB8AC3E}">
        <p14:creationId xmlns:p14="http://schemas.microsoft.com/office/powerpoint/2010/main" val="979073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3"/>
              </p:nvPr>
            </p:nvSpPr>
            <p:spPr>
              <a:xfrm>
                <a:off x="352426" y="1463040"/>
                <a:ext cx="8028432" cy="4724400"/>
              </a:xfrm>
            </p:spPr>
            <p:txBody>
              <a:bodyPr>
                <a:normAutofit/>
              </a:bodyPr>
              <a:lstStyle/>
              <a:p>
                <a:pPr marL="342900" indent="-342900">
                  <a:buFont typeface="Arial" panose="020B0604020202020204" pitchFamily="34" charset="0"/>
                  <a:buChar char="•"/>
                </a:pPr>
                <a:r>
                  <a:rPr lang="en-US" sz="2400" dirty="0" smtClean="0"/>
                  <a:t>NSI with matter is incorporated into the equation as a </a:t>
                </a:r>
                <a14:m>
                  <m:oMath xmlns:m="http://schemas.openxmlformats.org/officeDocument/2006/math">
                    <m:r>
                      <a:rPr lang="en-US" sz="2400" i="1">
                        <a:latin typeface="Cambria Math"/>
                      </a:rPr>
                      <m:t>3</m:t>
                    </m:r>
                    <m:r>
                      <a:rPr lang="en-US" sz="2400" i="1">
                        <a:latin typeface="Cambria Math"/>
                        <a:ea typeface="Cambria Math"/>
                      </a:rPr>
                      <m:t>×3</m:t>
                    </m:r>
                  </m:oMath>
                </a14:m>
                <a:r>
                  <a:rPr lang="en-US" sz="2400" dirty="0"/>
                  <a:t> </a:t>
                </a:r>
                <a:r>
                  <a:rPr lang="en-US" sz="2400" dirty="0" smtClean="0"/>
                  <a:t>complex matrix called </a:t>
                </a:r>
                <a14:m>
                  <m:oMath xmlns:m="http://schemas.openxmlformats.org/officeDocument/2006/math">
                    <m:r>
                      <a:rPr lang="en-US" sz="2400" i="1" smtClean="0">
                        <a:latin typeface="Cambria Math"/>
                        <a:ea typeface="Cambria Math"/>
                      </a:rPr>
                      <m:t>𝜀</m:t>
                    </m:r>
                  </m:oMath>
                </a14:m>
                <a:r>
                  <a:rPr lang="en-US" sz="2400" dirty="0" smtClean="0"/>
                  <a:t> added to the Hamiltonian</a:t>
                </a:r>
              </a:p>
              <a:p>
                <a:pPr algn="ctr"/>
                <a14:m>
                  <m:oMath xmlns:m="http://schemas.openxmlformats.org/officeDocument/2006/math">
                    <m:r>
                      <a:rPr lang="en-US" sz="2400" b="0" i="1" smtClean="0">
                        <a:latin typeface="Cambria Math"/>
                        <a:ea typeface="Cambria Math"/>
                      </a:rPr>
                      <m:t>𝐻</m:t>
                    </m:r>
                    <m:r>
                      <a:rPr lang="en-US" sz="2400" i="1">
                        <a:latin typeface="Cambria Math"/>
                        <a:ea typeface="Cambria Math"/>
                      </a:rPr>
                      <m:t>=</m:t>
                    </m:r>
                    <m:sSub>
                      <m:sSubPr>
                        <m:ctrlPr>
                          <a:rPr lang="en-US" sz="2400" i="1">
                            <a:latin typeface="Cambria Math"/>
                            <a:ea typeface="Cambria Math"/>
                          </a:rPr>
                        </m:ctrlPr>
                      </m:sSubPr>
                      <m:e>
                        <m:r>
                          <a:rPr lang="en-US" sz="2400" i="1">
                            <a:latin typeface="Cambria Math"/>
                            <a:ea typeface="Cambria Math"/>
                          </a:rPr>
                          <m:t>𝐻</m:t>
                        </m:r>
                      </m:e>
                      <m:sub>
                        <m:r>
                          <a:rPr lang="en-US" sz="2400" i="1">
                            <a:latin typeface="Cambria Math"/>
                            <a:ea typeface="Cambria Math"/>
                          </a:rPr>
                          <m:t>𝑣𝑎𝑐𝑢𝑢𝑚</m:t>
                        </m:r>
                      </m:sub>
                    </m:sSub>
                    <m:r>
                      <a:rPr lang="en-US" sz="2400" i="1">
                        <a:latin typeface="Cambria Math"/>
                        <a:ea typeface="Cambria Math"/>
                      </a:rPr>
                      <m:t>+</m:t>
                    </m:r>
                    <m:sSub>
                      <m:sSubPr>
                        <m:ctrlPr>
                          <a:rPr lang="en-US" sz="2400" i="1">
                            <a:latin typeface="Cambria Math"/>
                            <a:ea typeface="Cambria Math"/>
                          </a:rPr>
                        </m:ctrlPr>
                      </m:sSubPr>
                      <m:e>
                        <m:r>
                          <a:rPr lang="en-US" sz="2400" i="1">
                            <a:latin typeface="Cambria Math"/>
                            <a:ea typeface="Cambria Math"/>
                          </a:rPr>
                          <m:t>𝑉</m:t>
                        </m:r>
                      </m:e>
                      <m:sub>
                        <m:r>
                          <a:rPr lang="en-US" sz="2400" i="1">
                            <a:latin typeface="Cambria Math"/>
                            <a:ea typeface="Cambria Math"/>
                          </a:rPr>
                          <m:t>𝑚𝑎𝑡𝑡𝑒𝑟</m:t>
                        </m:r>
                      </m:sub>
                    </m:sSub>
                    <m:r>
                      <a:rPr lang="en-US" sz="2400" i="1">
                        <a:latin typeface="Cambria Math"/>
                        <a:ea typeface="Cambria Math"/>
                      </a:rPr>
                      <m:t>+</m:t>
                    </m:r>
                    <m:rad>
                      <m:radPr>
                        <m:degHide m:val="on"/>
                        <m:ctrlPr>
                          <a:rPr lang="en-US" sz="2400" i="1">
                            <a:latin typeface="Cambria Math"/>
                            <a:ea typeface="Cambria Math"/>
                          </a:rPr>
                        </m:ctrlPr>
                      </m:radPr>
                      <m:deg/>
                      <m:e>
                        <m:r>
                          <a:rPr lang="en-US" sz="2400" i="1">
                            <a:latin typeface="Cambria Math"/>
                            <a:ea typeface="Cambria Math"/>
                          </a:rPr>
                          <m:t>2</m:t>
                        </m:r>
                      </m:e>
                    </m:rad>
                    <m:sSub>
                      <m:sSubPr>
                        <m:ctrlPr>
                          <a:rPr lang="en-US" sz="2400" i="1">
                            <a:latin typeface="Cambria Math"/>
                            <a:ea typeface="Cambria Math"/>
                          </a:rPr>
                        </m:ctrlPr>
                      </m:sSubPr>
                      <m:e>
                        <m:r>
                          <a:rPr lang="en-US" sz="2400" i="1">
                            <a:latin typeface="Cambria Math"/>
                            <a:ea typeface="Cambria Math"/>
                          </a:rPr>
                          <m:t>𝐺</m:t>
                        </m:r>
                      </m:e>
                      <m:sub>
                        <m:r>
                          <a:rPr lang="en-US" sz="2400" i="1">
                            <a:latin typeface="Cambria Math"/>
                            <a:ea typeface="Cambria Math"/>
                          </a:rPr>
                          <m:t>𝐹</m:t>
                        </m:r>
                      </m:sub>
                    </m:sSub>
                    <m:sSub>
                      <m:sSubPr>
                        <m:ctrlPr>
                          <a:rPr lang="en-US" sz="2400" i="1">
                            <a:latin typeface="Cambria Math"/>
                            <a:ea typeface="Cambria Math"/>
                          </a:rPr>
                        </m:ctrlPr>
                      </m:sSubPr>
                      <m:e>
                        <m:r>
                          <a:rPr lang="en-US" sz="2400" i="1">
                            <a:latin typeface="Cambria Math"/>
                            <a:ea typeface="Cambria Math"/>
                          </a:rPr>
                          <m:t>𝑛</m:t>
                        </m:r>
                      </m:e>
                      <m:sub>
                        <m:r>
                          <a:rPr lang="en-US" sz="2400" i="1">
                            <a:latin typeface="Cambria Math"/>
                            <a:ea typeface="Cambria Math"/>
                          </a:rPr>
                          <m:t>𝑒</m:t>
                        </m:r>
                      </m:sub>
                    </m:sSub>
                    <m:d>
                      <m:dPr>
                        <m:ctrlPr>
                          <a:rPr lang="en-US" sz="2400" i="1">
                            <a:latin typeface="Cambria Math"/>
                            <a:ea typeface="Cambria Math"/>
                          </a:rPr>
                        </m:ctrlPr>
                      </m:dPr>
                      <m:e>
                        <m:r>
                          <a:rPr lang="en-US" sz="2400" i="1">
                            <a:latin typeface="Cambria Math"/>
                            <a:ea typeface="Cambria Math"/>
                          </a:rPr>
                          <m:t>𝑟</m:t>
                        </m:r>
                      </m:e>
                    </m:d>
                    <m:r>
                      <a:rPr lang="en-US" sz="2400" i="1">
                        <a:latin typeface="Cambria Math"/>
                        <a:ea typeface="Cambria Math"/>
                      </a:rPr>
                      <m:t>𝜀</m:t>
                    </m:r>
                    <m:r>
                      <a:rPr lang="en-US" sz="2400" b="0" i="1" smtClean="0">
                        <a:latin typeface="Cambria Math"/>
                        <a:ea typeface="Cambria Math"/>
                      </a:rPr>
                      <m:t>+</m:t>
                    </m:r>
                    <m:sSub>
                      <m:sSubPr>
                        <m:ctrlPr>
                          <a:rPr lang="en-US" sz="2400" i="1">
                            <a:latin typeface="Cambria Math"/>
                            <a:ea typeface="Cambria Math"/>
                          </a:rPr>
                        </m:ctrlPr>
                      </m:sSubPr>
                      <m:e>
                        <m:r>
                          <a:rPr lang="en-US" sz="2400" i="1">
                            <a:latin typeface="Cambria Math"/>
                            <a:ea typeface="Cambria Math"/>
                          </a:rPr>
                          <m:t>𝑉</m:t>
                        </m:r>
                      </m:e>
                      <m:sub>
                        <m:r>
                          <a:rPr lang="en-US" sz="2400" i="1">
                            <a:latin typeface="Cambria Math"/>
                            <a:ea typeface="Cambria Math"/>
                          </a:rPr>
                          <m:t>𝑠𝑒𝑙𝑓</m:t>
                        </m:r>
                        <m:r>
                          <a:rPr lang="en-US" sz="2400" i="1">
                            <a:latin typeface="Cambria Math"/>
                            <a:ea typeface="Cambria Math"/>
                          </a:rPr>
                          <m:t>−</m:t>
                        </m:r>
                        <m:r>
                          <a:rPr lang="en-US" sz="2400" i="1">
                            <a:latin typeface="Cambria Math"/>
                            <a:ea typeface="Cambria Math"/>
                          </a:rPr>
                          <m:t>𝑖𝑛𝑡𝑒𝑟𝑎𝑐𝑡𝑖𝑜𝑛</m:t>
                        </m:r>
                      </m:sub>
                    </m:sSub>
                  </m:oMath>
                </a14:m>
                <a:r>
                  <a:rPr lang="en-US" sz="2400" dirty="0" smtClean="0"/>
                  <a:t> </a:t>
                </a:r>
              </a:p>
              <a:p>
                <a:pPr marL="342900" indent="-342900">
                  <a:buFont typeface="Arial" panose="020B0604020202020204" pitchFamily="34" charset="0"/>
                  <a:buChar char="•"/>
                </a:pPr>
                <a:r>
                  <a:rPr lang="en-US" sz="2400" dirty="0" smtClean="0"/>
                  <a:t>The goal is to find how the solution for </a:t>
                </a:r>
                <a14:m>
                  <m:oMath xmlns:m="http://schemas.openxmlformats.org/officeDocument/2006/math">
                    <m:r>
                      <a:rPr lang="en-US" sz="2400" i="1">
                        <a:latin typeface="Cambria Math"/>
                        <a:ea typeface="Cambria Math"/>
                      </a:rPr>
                      <m:t>𝑆</m:t>
                    </m:r>
                  </m:oMath>
                </a14:m>
                <a:r>
                  <a:rPr lang="en-US" sz="2400" dirty="0" smtClean="0"/>
                  <a:t> relates to </a:t>
                </a:r>
                <a14:m>
                  <m:oMath xmlns:m="http://schemas.openxmlformats.org/officeDocument/2006/math">
                    <m:r>
                      <a:rPr lang="en-US" sz="2400" i="1">
                        <a:latin typeface="Cambria Math"/>
                        <a:ea typeface="Cambria Math"/>
                      </a:rPr>
                      <m:t>𝜀</m:t>
                    </m:r>
                  </m:oMath>
                </a14:m>
                <a:endParaRPr lang="en-US" sz="2400" dirty="0" smtClean="0"/>
              </a:p>
              <a:p>
                <a:pPr marL="342900" indent="-342900">
                  <a:buFont typeface="Arial" panose="020B0604020202020204" pitchFamily="34" charset="0"/>
                  <a:buChar char="•"/>
                </a:pPr>
                <a:r>
                  <a:rPr lang="en-US" sz="2400" dirty="0" smtClean="0"/>
                  <a:t>Such a relationship could normally be found easily using perturbation analysis, perturbing the solution to the equation without NSI with </a:t>
                </a:r>
                <a14:m>
                  <m:oMath xmlns:m="http://schemas.openxmlformats.org/officeDocument/2006/math">
                    <m:rad>
                      <m:radPr>
                        <m:degHide m:val="on"/>
                        <m:ctrlPr>
                          <a:rPr lang="en-US" sz="2400" i="1" smtClean="0">
                            <a:latin typeface="Cambria Math"/>
                            <a:ea typeface="Cambria Math"/>
                          </a:rPr>
                        </m:ctrlPr>
                      </m:radPr>
                      <m:deg/>
                      <m:e>
                        <m:r>
                          <a:rPr lang="en-US" sz="2400" i="1">
                            <a:latin typeface="Cambria Math"/>
                            <a:ea typeface="Cambria Math"/>
                          </a:rPr>
                          <m:t>2</m:t>
                        </m:r>
                      </m:e>
                    </m:rad>
                    <m:sSub>
                      <m:sSubPr>
                        <m:ctrlPr>
                          <a:rPr lang="en-US" sz="2400" i="1" smtClean="0">
                            <a:latin typeface="Cambria Math"/>
                            <a:ea typeface="Cambria Math"/>
                          </a:rPr>
                        </m:ctrlPr>
                      </m:sSubPr>
                      <m:e>
                        <m:r>
                          <a:rPr lang="en-US" sz="2400" i="1">
                            <a:latin typeface="Cambria Math"/>
                            <a:ea typeface="Cambria Math"/>
                          </a:rPr>
                          <m:t>𝐺</m:t>
                        </m:r>
                      </m:e>
                      <m:sub>
                        <m:r>
                          <a:rPr lang="en-US" sz="2400" i="1">
                            <a:latin typeface="Cambria Math"/>
                            <a:ea typeface="Cambria Math"/>
                          </a:rPr>
                          <m:t>𝐹</m:t>
                        </m:r>
                      </m:sub>
                    </m:sSub>
                    <m:sSub>
                      <m:sSubPr>
                        <m:ctrlPr>
                          <a:rPr lang="en-US" sz="2400" i="1" smtClean="0">
                            <a:latin typeface="Cambria Math"/>
                            <a:ea typeface="Cambria Math"/>
                          </a:rPr>
                        </m:ctrlPr>
                      </m:sSubPr>
                      <m:e>
                        <m:r>
                          <a:rPr lang="en-US" sz="2400" i="1">
                            <a:latin typeface="Cambria Math"/>
                            <a:ea typeface="Cambria Math"/>
                          </a:rPr>
                          <m:t>𝑛</m:t>
                        </m:r>
                      </m:e>
                      <m:sub>
                        <m:r>
                          <a:rPr lang="en-US" sz="2400" i="1">
                            <a:latin typeface="Cambria Math"/>
                            <a:ea typeface="Cambria Math"/>
                          </a:rPr>
                          <m:t>𝑒</m:t>
                        </m:r>
                      </m:sub>
                    </m:sSub>
                    <m:d>
                      <m:dPr>
                        <m:ctrlPr>
                          <a:rPr lang="en-US" sz="2400" i="1" smtClean="0">
                            <a:latin typeface="Cambria Math"/>
                            <a:ea typeface="Cambria Math"/>
                          </a:rPr>
                        </m:ctrlPr>
                      </m:dPr>
                      <m:e>
                        <m:r>
                          <a:rPr lang="en-US" sz="2400" i="1">
                            <a:latin typeface="Cambria Math"/>
                            <a:ea typeface="Cambria Math"/>
                          </a:rPr>
                          <m:t>𝑟</m:t>
                        </m:r>
                      </m:e>
                    </m:d>
                    <m:r>
                      <a:rPr lang="en-US" sz="2400" i="1">
                        <a:latin typeface="Cambria Math"/>
                        <a:ea typeface="Cambria Math"/>
                      </a:rPr>
                      <m:t>𝜀</m:t>
                    </m:r>
                  </m:oMath>
                </a14:m>
                <a:endParaRPr lang="en-US" sz="2400" dirty="0" smtClean="0"/>
              </a:p>
              <a:p>
                <a:pPr marL="342900" indent="-342900">
                  <a:buFont typeface="Arial" panose="020B0604020202020204" pitchFamily="34" charset="0"/>
                  <a:buChar char="•"/>
                </a:pPr>
                <a:r>
                  <a:rPr lang="en-US" sz="2400" dirty="0" smtClean="0"/>
                  <a:t>However, </a:t>
                </a:r>
                <a14:m>
                  <m:oMath xmlns:m="http://schemas.openxmlformats.org/officeDocument/2006/math">
                    <m:sSub>
                      <m:sSubPr>
                        <m:ctrlPr>
                          <a:rPr lang="en-US" sz="2400" i="1">
                            <a:latin typeface="Cambria Math"/>
                            <a:ea typeface="Cambria Math"/>
                          </a:rPr>
                        </m:ctrlPr>
                      </m:sSubPr>
                      <m:e>
                        <m:r>
                          <a:rPr lang="en-US" sz="2400" i="1">
                            <a:latin typeface="Cambria Math"/>
                            <a:ea typeface="Cambria Math"/>
                          </a:rPr>
                          <m:t>𝑉</m:t>
                        </m:r>
                      </m:e>
                      <m:sub>
                        <m:r>
                          <a:rPr lang="en-US" sz="2400" i="1">
                            <a:latin typeface="Cambria Math"/>
                            <a:ea typeface="Cambria Math"/>
                          </a:rPr>
                          <m:t>𝑠𝑒𝑙𝑓</m:t>
                        </m:r>
                        <m:r>
                          <a:rPr lang="en-US" sz="2400" i="1">
                            <a:latin typeface="Cambria Math"/>
                            <a:ea typeface="Cambria Math"/>
                          </a:rPr>
                          <m:t>−</m:t>
                        </m:r>
                        <m:r>
                          <a:rPr lang="en-US" sz="2400" i="1">
                            <a:latin typeface="Cambria Math"/>
                            <a:ea typeface="Cambria Math"/>
                          </a:rPr>
                          <m:t>𝑖𝑛𝑡𝑒𝑟𝑎𝑐𝑡𝑖𝑜𝑛</m:t>
                        </m:r>
                      </m:sub>
                    </m:sSub>
                  </m:oMath>
                </a14:m>
                <a:r>
                  <a:rPr lang="en-US" sz="2400" dirty="0" smtClean="0"/>
                  <a:t> makes the problem nonlinear, so adding </a:t>
                </a:r>
                <a14:m>
                  <m:oMath xmlns:m="http://schemas.openxmlformats.org/officeDocument/2006/math">
                    <m:r>
                      <a:rPr lang="en-US" sz="2400" i="1">
                        <a:latin typeface="Cambria Math"/>
                        <a:ea typeface="Cambria Math"/>
                      </a:rPr>
                      <m:t>𝜀</m:t>
                    </m:r>
                  </m:oMath>
                </a14:m>
                <a:r>
                  <a:rPr lang="en-US" sz="2400" dirty="0" smtClean="0"/>
                  <a:t> affects </a:t>
                </a:r>
                <a14:m>
                  <m:oMath xmlns:m="http://schemas.openxmlformats.org/officeDocument/2006/math">
                    <m:r>
                      <a:rPr lang="en-US" sz="2400" i="1">
                        <a:latin typeface="Cambria Math"/>
                        <a:ea typeface="Cambria Math"/>
                      </a:rPr>
                      <m:t>𝑆</m:t>
                    </m:r>
                  </m:oMath>
                </a14:m>
                <a:r>
                  <a:rPr lang="en-US" sz="2400" dirty="0" smtClean="0"/>
                  <a:t> which then affects </a:t>
                </a:r>
                <a14:m>
                  <m:oMath xmlns:m="http://schemas.openxmlformats.org/officeDocument/2006/math">
                    <m:sSub>
                      <m:sSubPr>
                        <m:ctrlPr>
                          <a:rPr lang="en-US" sz="2400" i="1">
                            <a:latin typeface="Cambria Math"/>
                            <a:ea typeface="Cambria Math"/>
                          </a:rPr>
                        </m:ctrlPr>
                      </m:sSubPr>
                      <m:e>
                        <m:r>
                          <a:rPr lang="en-US" sz="2400" i="1">
                            <a:latin typeface="Cambria Math"/>
                            <a:ea typeface="Cambria Math"/>
                          </a:rPr>
                          <m:t>𝑉</m:t>
                        </m:r>
                      </m:e>
                      <m:sub>
                        <m:r>
                          <a:rPr lang="en-US" sz="2400" i="1">
                            <a:latin typeface="Cambria Math"/>
                            <a:ea typeface="Cambria Math"/>
                          </a:rPr>
                          <m:t>𝑠𝑒𝑙𝑓</m:t>
                        </m:r>
                        <m:r>
                          <a:rPr lang="en-US" sz="2400" i="1">
                            <a:latin typeface="Cambria Math"/>
                            <a:ea typeface="Cambria Math"/>
                          </a:rPr>
                          <m:t>−</m:t>
                        </m:r>
                        <m:r>
                          <a:rPr lang="en-US" sz="2400" i="1">
                            <a:latin typeface="Cambria Math"/>
                            <a:ea typeface="Cambria Math"/>
                          </a:rPr>
                          <m:t>𝑖𝑛𝑡𝑒𝑟𝑎𝑐𝑡𝑖𝑜𝑛</m:t>
                        </m:r>
                      </m:sub>
                    </m:sSub>
                  </m:oMath>
                </a14:m>
                <a:r>
                  <a:rPr lang="en-US" sz="2400" dirty="0" smtClean="0"/>
                  <a:t>, making perturbation analysis much more difficult</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sz="quarter" idx="13"/>
              </p:nvPr>
            </p:nvSpPr>
            <p:spPr>
              <a:xfrm>
                <a:off x="352426" y="1463040"/>
                <a:ext cx="8028432" cy="4724400"/>
              </a:xfrm>
              <a:blipFill rotWithShape="1">
                <a:blip r:embed="rId2"/>
                <a:stretch>
                  <a:fillRect l="-1063" t="-103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Neutrino Oscillations with NSI</a:t>
            </a:r>
            <a:endParaRPr lang="en-US" dirty="0"/>
          </a:p>
        </p:txBody>
      </p:sp>
    </p:spTree>
    <p:extLst>
      <p:ext uri="{BB962C8B-B14F-4D97-AF65-F5344CB8AC3E}">
        <p14:creationId xmlns:p14="http://schemas.microsoft.com/office/powerpoint/2010/main" val="8360556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3"/>
              </p:nvPr>
            </p:nvSpPr>
            <p:spPr>
              <a:xfrm>
                <a:off x="0" y="1463040"/>
                <a:ext cx="9144000" cy="4724400"/>
              </a:xfrm>
            </p:spPr>
            <p:txBody>
              <a:bodyPr>
                <a:normAutofit/>
              </a:bodyPr>
              <a:lstStyle/>
              <a:p>
                <a:pPr algn="ctr"/>
                <a14:m>
                  <m:oMath xmlns:m="http://schemas.openxmlformats.org/officeDocument/2006/math">
                    <m:r>
                      <a:rPr lang="en-US" sz="2400" i="1" smtClean="0">
                        <a:latin typeface="Cambria Math"/>
                      </a:rPr>
                      <m:t>𝑃</m:t>
                    </m:r>
                    <m:r>
                      <a:rPr lang="en-US" sz="2400" i="1" smtClean="0">
                        <a:latin typeface="Cambria Math"/>
                      </a:rPr>
                      <m:t>(</m:t>
                    </m:r>
                    <m:sSub>
                      <m:sSubPr>
                        <m:ctrlPr>
                          <a:rPr lang="el-GR" sz="2400" i="1" dirty="0">
                            <a:latin typeface="Cambria Math"/>
                          </a:rPr>
                        </m:ctrlPr>
                      </m:sSubPr>
                      <m:e>
                        <m:r>
                          <m:rPr>
                            <m:nor/>
                          </m:rPr>
                          <a:rPr lang="el-GR" sz="2400" dirty="0"/>
                          <m:t>ν</m:t>
                        </m:r>
                      </m:e>
                      <m:sub>
                        <m:r>
                          <a:rPr lang="en-US" sz="2400" i="1" dirty="0">
                            <a:latin typeface="Cambria Math"/>
                          </a:rPr>
                          <m:t>𝑒</m:t>
                        </m:r>
                      </m:sub>
                    </m:sSub>
                    <m:r>
                      <a:rPr lang="en-US" sz="2400" i="1">
                        <a:latin typeface="Cambria Math"/>
                        <a:ea typeface="Cambria Math"/>
                      </a:rPr>
                      <m:t>→</m:t>
                    </m:r>
                    <m:sSub>
                      <m:sSubPr>
                        <m:ctrlPr>
                          <a:rPr lang="el-GR" sz="2400" i="1" dirty="0">
                            <a:latin typeface="Cambria Math"/>
                          </a:rPr>
                        </m:ctrlPr>
                      </m:sSubPr>
                      <m:e>
                        <m:r>
                          <m:rPr>
                            <m:nor/>
                          </m:rPr>
                          <a:rPr lang="el-GR" sz="2400" dirty="0"/>
                          <m:t>ν</m:t>
                        </m:r>
                      </m:e>
                      <m:sub>
                        <m:r>
                          <a:rPr lang="en-US" sz="2400" b="0" i="1" dirty="0" smtClean="0">
                            <a:latin typeface="Cambria Math"/>
                            <a:ea typeface="Cambria Math"/>
                          </a:rPr>
                          <m:t>𝑒</m:t>
                        </m:r>
                      </m:sub>
                    </m:sSub>
                    <m:r>
                      <a:rPr lang="en-US" sz="2400" i="1">
                        <a:latin typeface="Cambria Math"/>
                        <a:ea typeface="Cambria Math"/>
                      </a:rPr>
                      <m:t>)</m:t>
                    </m:r>
                  </m:oMath>
                </a14:m>
                <a:r>
                  <a:rPr lang="en-US" sz="2400" dirty="0" smtClean="0"/>
                  <a:t> vs Distance at 20 MeV for multiple values of </a:t>
                </a:r>
                <a14:m>
                  <m:oMath xmlns:m="http://schemas.openxmlformats.org/officeDocument/2006/math">
                    <m:sSub>
                      <m:sSubPr>
                        <m:ctrlPr>
                          <a:rPr lang="en-US" sz="2400" i="1" smtClean="0">
                            <a:latin typeface="Cambria Math"/>
                            <a:ea typeface="Cambria Math"/>
                          </a:rPr>
                        </m:ctrlPr>
                      </m:sSubPr>
                      <m:e>
                        <m:r>
                          <a:rPr lang="en-US" sz="2400" i="1">
                            <a:latin typeface="Cambria Math"/>
                            <a:ea typeface="Cambria Math"/>
                          </a:rPr>
                          <m:t>𝜀</m:t>
                        </m:r>
                      </m:e>
                      <m:sub>
                        <m:r>
                          <a:rPr lang="en-US" sz="2400" b="0" i="1" smtClean="0">
                            <a:latin typeface="Cambria Math"/>
                            <a:ea typeface="Cambria Math"/>
                          </a:rPr>
                          <m:t>𝑒</m:t>
                        </m:r>
                        <m:r>
                          <a:rPr lang="en-US" sz="2400" b="0" i="1" smtClean="0">
                            <a:latin typeface="Cambria Math"/>
                            <a:ea typeface="Cambria Math"/>
                          </a:rPr>
                          <m:t>𝜇</m:t>
                        </m:r>
                      </m:sub>
                    </m:sSub>
                  </m:oMath>
                </a14:m>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sz="quarter" idx="13"/>
              </p:nvPr>
            </p:nvSpPr>
            <p:spPr>
              <a:xfrm>
                <a:off x="0" y="1463040"/>
                <a:ext cx="9144000" cy="4724400"/>
              </a:xfrm>
              <a:blipFill rotWithShape="1">
                <a:blip r:embed="rId2"/>
                <a:stretch>
                  <a:fillRect t="-903"/>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Simulated Results</a:t>
            </a:r>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4793" y="2057390"/>
            <a:ext cx="5994414" cy="4495810"/>
          </a:xfrm>
          <a:prstGeom prst="rect">
            <a:avLst/>
          </a:prstGeom>
        </p:spPr>
      </p:pic>
    </p:spTree>
    <p:extLst>
      <p:ext uri="{BB962C8B-B14F-4D97-AF65-F5344CB8AC3E}">
        <p14:creationId xmlns:p14="http://schemas.microsoft.com/office/powerpoint/2010/main" val="170861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3"/>
              </p:nvPr>
            </p:nvSpPr>
            <p:spPr>
              <a:xfrm>
                <a:off x="0" y="1463040"/>
                <a:ext cx="9144000" cy="4724400"/>
              </a:xfrm>
            </p:spPr>
            <p:txBody>
              <a:bodyPr>
                <a:normAutofit/>
              </a:bodyPr>
              <a:lstStyle/>
              <a:p>
                <a:pPr algn="ctr"/>
                <a:r>
                  <a:rPr lang="en-US" sz="2400" dirty="0" smtClean="0"/>
                  <a:t>Final </a:t>
                </a:r>
                <a14:m>
                  <m:oMath xmlns:m="http://schemas.openxmlformats.org/officeDocument/2006/math">
                    <m:r>
                      <a:rPr lang="en-US" sz="2400" i="1">
                        <a:latin typeface="Cambria Math"/>
                      </a:rPr>
                      <m:t>𝑃</m:t>
                    </m:r>
                    <m:r>
                      <a:rPr lang="en-US" sz="2400" i="1">
                        <a:latin typeface="Cambria Math"/>
                      </a:rPr>
                      <m:t>(</m:t>
                    </m:r>
                    <m:sSub>
                      <m:sSubPr>
                        <m:ctrlPr>
                          <a:rPr lang="el-GR" sz="2400" i="1" dirty="0">
                            <a:latin typeface="Cambria Math"/>
                          </a:rPr>
                        </m:ctrlPr>
                      </m:sSubPr>
                      <m:e>
                        <m:r>
                          <m:rPr>
                            <m:nor/>
                          </m:rPr>
                          <a:rPr lang="el-GR" sz="2400" dirty="0"/>
                          <m:t>ν</m:t>
                        </m:r>
                      </m:e>
                      <m:sub>
                        <m:r>
                          <a:rPr lang="en-US" sz="2400" i="1" dirty="0">
                            <a:latin typeface="Cambria Math"/>
                          </a:rPr>
                          <m:t>𝑒</m:t>
                        </m:r>
                      </m:sub>
                    </m:sSub>
                    <m:r>
                      <a:rPr lang="en-US" sz="2400" i="1">
                        <a:latin typeface="Cambria Math"/>
                        <a:ea typeface="Cambria Math"/>
                      </a:rPr>
                      <m:t>→</m:t>
                    </m:r>
                    <m:sSub>
                      <m:sSubPr>
                        <m:ctrlPr>
                          <a:rPr lang="el-GR" sz="2400" i="1" dirty="0">
                            <a:latin typeface="Cambria Math"/>
                          </a:rPr>
                        </m:ctrlPr>
                      </m:sSubPr>
                      <m:e>
                        <m:r>
                          <m:rPr>
                            <m:nor/>
                          </m:rPr>
                          <a:rPr lang="el-GR" sz="2400" dirty="0"/>
                          <m:t>ν</m:t>
                        </m:r>
                      </m:e>
                      <m:sub>
                        <m:r>
                          <a:rPr lang="en-US" sz="2400" i="1" dirty="0">
                            <a:latin typeface="Cambria Math"/>
                            <a:ea typeface="Cambria Math"/>
                          </a:rPr>
                          <m:t>𝑒</m:t>
                        </m:r>
                      </m:sub>
                    </m:sSub>
                    <m:r>
                      <a:rPr lang="en-US" sz="2400" i="1">
                        <a:latin typeface="Cambria Math"/>
                        <a:ea typeface="Cambria Math"/>
                      </a:rPr>
                      <m:t>)</m:t>
                    </m:r>
                  </m:oMath>
                </a14:m>
                <a:r>
                  <a:rPr lang="en-US" sz="2400" dirty="0" smtClean="0"/>
                  <a:t> vs </a:t>
                </a:r>
                <a14:m>
                  <m:oMath xmlns:m="http://schemas.openxmlformats.org/officeDocument/2006/math">
                    <m:sSub>
                      <m:sSubPr>
                        <m:ctrlPr>
                          <a:rPr lang="en-US" sz="2400" i="1">
                            <a:latin typeface="Cambria Math"/>
                            <a:ea typeface="Cambria Math"/>
                          </a:rPr>
                        </m:ctrlPr>
                      </m:sSubPr>
                      <m:e>
                        <m:r>
                          <a:rPr lang="en-US" sz="2400" i="1">
                            <a:latin typeface="Cambria Math"/>
                            <a:ea typeface="Cambria Math"/>
                          </a:rPr>
                          <m:t>𝜀</m:t>
                        </m:r>
                      </m:e>
                      <m:sub>
                        <m:r>
                          <a:rPr lang="en-US" sz="2400" i="1">
                            <a:latin typeface="Cambria Math"/>
                            <a:ea typeface="Cambria Math"/>
                          </a:rPr>
                          <m:t>𝑒</m:t>
                        </m:r>
                        <m:r>
                          <a:rPr lang="en-US" sz="2400" i="1">
                            <a:latin typeface="Cambria Math"/>
                            <a:ea typeface="Cambria Math"/>
                          </a:rPr>
                          <m:t>𝜇</m:t>
                        </m:r>
                      </m:sub>
                    </m:sSub>
                  </m:oMath>
                </a14:m>
                <a:r>
                  <a:rPr lang="en-US" sz="2400" dirty="0" smtClean="0"/>
                  <a:t> </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sz="quarter" idx="13"/>
              </p:nvPr>
            </p:nvSpPr>
            <p:spPr>
              <a:xfrm>
                <a:off x="0" y="1463040"/>
                <a:ext cx="9144000" cy="4724400"/>
              </a:xfrm>
              <a:blipFill rotWithShape="1">
                <a:blip r:embed="rId2"/>
                <a:stretch>
                  <a:fillRect t="-903"/>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Simulated Results</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2768" y="2057400"/>
            <a:ext cx="5998464" cy="4498848"/>
          </a:xfrm>
          <a:prstGeom prst="rect">
            <a:avLst/>
          </a:prstGeom>
        </p:spPr>
      </p:pic>
    </p:spTree>
    <p:extLst>
      <p:ext uri="{BB962C8B-B14F-4D97-AF65-F5344CB8AC3E}">
        <p14:creationId xmlns:p14="http://schemas.microsoft.com/office/powerpoint/2010/main" val="2449380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8028432" cy="4724400"/>
          </a:xfrm>
        </p:spPr>
        <p:txBody>
          <a:bodyPr>
            <a:normAutofit/>
          </a:bodyPr>
          <a:lstStyle/>
          <a:p>
            <a:pPr marL="342900" indent="-342900">
              <a:buFont typeface="Arial" panose="020B0604020202020204" pitchFamily="34" charset="0"/>
              <a:buChar char="•"/>
            </a:pPr>
            <a:r>
              <a:rPr lang="en-US" sz="2400" dirty="0" smtClean="0"/>
              <a:t>NSI showed a significant but difficult to measure effect</a:t>
            </a:r>
          </a:p>
          <a:p>
            <a:pPr marL="342900" indent="-342900">
              <a:buFont typeface="Arial" panose="020B0604020202020204" pitchFamily="34" charset="0"/>
              <a:buChar char="•"/>
            </a:pPr>
            <a:r>
              <a:rPr lang="en-US" sz="2400" dirty="0" smtClean="0"/>
              <a:t>A supernova density profile and vast energy spectrum is too complicated a problem to notice a pattern</a:t>
            </a:r>
          </a:p>
          <a:p>
            <a:pPr algn="ctr"/>
            <a:r>
              <a:rPr lang="en-US" sz="2400" dirty="0" smtClean="0"/>
              <a:t>      Constant Density, Single Energy Results </a:t>
            </a:r>
            <a:endParaRPr lang="en-US" sz="2400" dirty="0"/>
          </a:p>
        </p:txBody>
      </p:sp>
      <p:sp>
        <p:nvSpPr>
          <p:cNvPr id="3" name="Title 2"/>
          <p:cNvSpPr>
            <a:spLocks noGrp="1"/>
          </p:cNvSpPr>
          <p:nvPr>
            <p:ph type="title"/>
          </p:nvPr>
        </p:nvSpPr>
        <p:spPr/>
        <p:txBody>
          <a:bodyPr/>
          <a:lstStyle/>
          <a:p>
            <a:r>
              <a:rPr lang="en-US" dirty="0" smtClean="0"/>
              <a:t>Simplified Case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352800"/>
            <a:ext cx="4267200" cy="3200400"/>
          </a:xfrm>
          <a:prstGeom prst="rect">
            <a:avLst/>
          </a:prstGeom>
        </p:spPr>
      </p:pic>
    </p:spTree>
    <p:extLst>
      <p:ext uri="{BB962C8B-B14F-4D97-AF65-F5344CB8AC3E}">
        <p14:creationId xmlns:p14="http://schemas.microsoft.com/office/powerpoint/2010/main" val="12777478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3"/>
              </p:nvPr>
            </p:nvSpPr>
            <p:spPr>
              <a:xfrm>
                <a:off x="352426" y="1463040"/>
                <a:ext cx="8028432" cy="4724400"/>
              </a:xfrm>
            </p:spPr>
            <p:txBody>
              <a:bodyPr>
                <a:normAutofit/>
              </a:bodyPr>
              <a:lstStyle/>
              <a:p>
                <a:pPr marL="342900" indent="-342900">
                  <a:buFont typeface="Arial" panose="020B0604020202020204" pitchFamily="34" charset="0"/>
                  <a:buChar char="•"/>
                </a:pPr>
                <a:r>
                  <a:rPr lang="en-US" sz="2400" dirty="0" smtClean="0"/>
                  <a:t>Results for varied values of </a:t>
                </a:r>
                <a14:m>
                  <m:oMath xmlns:m="http://schemas.openxmlformats.org/officeDocument/2006/math">
                    <m:sSub>
                      <m:sSubPr>
                        <m:ctrlPr>
                          <a:rPr lang="en-US" sz="2400" i="1">
                            <a:latin typeface="Cambria Math"/>
                            <a:ea typeface="Cambria Math"/>
                          </a:rPr>
                        </m:ctrlPr>
                      </m:sSubPr>
                      <m:e>
                        <m:r>
                          <a:rPr lang="en-US" sz="2400" i="1">
                            <a:latin typeface="Cambria Math"/>
                            <a:ea typeface="Cambria Math"/>
                          </a:rPr>
                          <m:t>𝜀</m:t>
                        </m:r>
                      </m:e>
                      <m:sub>
                        <m:r>
                          <a:rPr lang="en-US" sz="2400" i="1">
                            <a:latin typeface="Cambria Math"/>
                            <a:ea typeface="Cambria Math"/>
                          </a:rPr>
                          <m:t>𝑒</m:t>
                        </m:r>
                        <m:r>
                          <a:rPr lang="en-US" sz="2400" i="1">
                            <a:latin typeface="Cambria Math"/>
                            <a:ea typeface="Cambria Math"/>
                          </a:rPr>
                          <m:t>𝜇</m:t>
                        </m:r>
                      </m:sub>
                    </m:sSub>
                  </m:oMath>
                </a14:m>
                <a:r>
                  <a:rPr lang="en-US" sz="2400" dirty="0" smtClean="0"/>
                  <a:t> all looked similar, but with different frequencies</a:t>
                </a:r>
              </a:p>
              <a:p>
                <a:pPr algn="ctr"/>
                <a:r>
                  <a:rPr lang="en-US" sz="2400" dirty="0" smtClean="0"/>
                  <a:t>     Frequency vs Distance </a:t>
                </a:r>
                <a:r>
                  <a:rPr lang="en-US" sz="2400" dirty="0"/>
                  <a:t>for multiple values of </a:t>
                </a:r>
                <a14:m>
                  <m:oMath xmlns:m="http://schemas.openxmlformats.org/officeDocument/2006/math">
                    <m:sSub>
                      <m:sSubPr>
                        <m:ctrlPr>
                          <a:rPr lang="en-US" sz="2400" i="1">
                            <a:latin typeface="Cambria Math"/>
                            <a:ea typeface="Cambria Math"/>
                          </a:rPr>
                        </m:ctrlPr>
                      </m:sSubPr>
                      <m:e>
                        <m:r>
                          <a:rPr lang="en-US" sz="2400" i="1">
                            <a:latin typeface="Cambria Math"/>
                            <a:ea typeface="Cambria Math"/>
                          </a:rPr>
                          <m:t>𝜀</m:t>
                        </m:r>
                      </m:e>
                      <m:sub>
                        <m:r>
                          <a:rPr lang="en-US" sz="2400" i="1">
                            <a:latin typeface="Cambria Math"/>
                            <a:ea typeface="Cambria Math"/>
                          </a:rPr>
                          <m:t>𝑒</m:t>
                        </m:r>
                        <m:r>
                          <a:rPr lang="en-US" sz="2400" i="1">
                            <a:latin typeface="Cambria Math"/>
                            <a:ea typeface="Cambria Math"/>
                          </a:rPr>
                          <m:t>𝜇</m:t>
                        </m:r>
                      </m:sub>
                    </m:sSub>
                  </m:oMath>
                </a14:m>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sz="quarter" idx="13"/>
              </p:nvPr>
            </p:nvSpPr>
            <p:spPr>
              <a:xfrm>
                <a:off x="352426" y="1463040"/>
                <a:ext cx="8028432" cy="4724400"/>
              </a:xfrm>
              <a:blipFill rotWithShape="1">
                <a:blip r:embed="rId2"/>
                <a:stretch>
                  <a:fillRect l="-1063" t="-903" r="-53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Simplified Case</a:t>
            </a: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296" y="2895600"/>
            <a:ext cx="4851409" cy="3638557"/>
          </a:xfrm>
          <a:prstGeom prst="rect">
            <a:avLst/>
          </a:prstGeom>
        </p:spPr>
      </p:pic>
    </p:spTree>
    <p:extLst>
      <p:ext uri="{BB962C8B-B14F-4D97-AF65-F5344CB8AC3E}">
        <p14:creationId xmlns:p14="http://schemas.microsoft.com/office/powerpoint/2010/main" val="2764008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52426" y="228600"/>
            <a:ext cx="8486774" cy="1066800"/>
          </a:xfrm>
        </p:spPr>
        <p:txBody>
          <a:bodyPr>
            <a:noAutofit/>
          </a:bodyPr>
          <a:lstStyle/>
          <a:p>
            <a:r>
              <a:rPr lang="en-US" dirty="0"/>
              <a:t>Background: Core-Collapse Supernovae</a:t>
            </a:r>
          </a:p>
        </p:txBody>
      </p:sp>
      <p:pic>
        <p:nvPicPr>
          <p:cNvPr id="2050" name="Picture 2" descr="http://scitechdaily.com/images/Grains-of-Silica-from-Ancient-Supernova-Found-in-Meteorite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2502" y="1447800"/>
            <a:ext cx="6758997" cy="4965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114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8029574" cy="4724400"/>
          </a:xfrm>
        </p:spPr>
        <p:txBody>
          <a:bodyPr>
            <a:noAutofit/>
          </a:bodyPr>
          <a:lstStyle/>
          <a:p>
            <a:pPr marL="285750" indent="-285750">
              <a:buFont typeface="Arial" panose="020B0604020202020204" pitchFamily="34" charset="0"/>
              <a:buChar char="•"/>
            </a:pPr>
            <a:r>
              <a:rPr lang="en-US" sz="2400" dirty="0" smtClean="0"/>
              <a:t>In the core or stars, hydrogen atoms are fused into helium</a:t>
            </a:r>
          </a:p>
          <a:p>
            <a:pPr marL="285750" indent="-285750">
              <a:buFont typeface="Arial" panose="020B0604020202020204" pitchFamily="34" charset="0"/>
              <a:buChar char="•"/>
            </a:pPr>
            <a:r>
              <a:rPr lang="en-US" sz="2400" dirty="0" smtClean="0"/>
              <a:t>When all of the hydrogen has been used up, the remaining helium contracts and begins fusing into heavier elements</a:t>
            </a:r>
          </a:p>
          <a:p>
            <a:pPr marL="285750" indent="-285750">
              <a:buFont typeface="Arial" panose="020B0604020202020204" pitchFamily="34" charset="0"/>
              <a:buChar char="•"/>
            </a:pPr>
            <a:r>
              <a:rPr lang="en-US" sz="2400" dirty="0" smtClean="0"/>
              <a:t>In stars of 8 to about 40 solar masses, this process eventually builds up a core of iron and nickel</a:t>
            </a:r>
          </a:p>
          <a:p>
            <a:pPr marL="285750" indent="-285750">
              <a:buFont typeface="Arial" panose="020B0604020202020204" pitchFamily="34" charset="0"/>
              <a:buChar char="•"/>
            </a:pPr>
            <a:r>
              <a:rPr lang="en-US" sz="2400" dirty="0" smtClean="0"/>
              <a:t>When this core exceeds the Chandrasekhar limit of 1.4 solar masses, gravity causes it to collapse inward</a:t>
            </a:r>
          </a:p>
          <a:p>
            <a:pPr marL="285750" indent="-285750">
              <a:buFont typeface="Arial" panose="020B0604020202020204" pitchFamily="34" charset="0"/>
              <a:buChar char="•"/>
            </a:pPr>
            <a:r>
              <a:rPr lang="en-US" sz="2400" dirty="0" smtClean="0"/>
              <a:t>When the core reaches the maximum nucleon density, it rebounds outward as a shock wave, forming the explosion</a:t>
            </a:r>
          </a:p>
          <a:p>
            <a:pPr marL="285750" indent="-285750">
              <a:buFont typeface="Arial" panose="020B0604020202020204" pitchFamily="34" charset="0"/>
              <a:buChar char="•"/>
            </a:pPr>
            <a:r>
              <a:rPr lang="en-US" sz="2400" dirty="0" smtClean="0"/>
              <a:t>As the core collapses, it emits large quantities of neutrinos</a:t>
            </a:r>
            <a:endParaRPr lang="en-US" sz="2400" dirty="0"/>
          </a:p>
        </p:txBody>
      </p:sp>
      <p:sp>
        <p:nvSpPr>
          <p:cNvPr id="3" name="Title 2"/>
          <p:cNvSpPr>
            <a:spLocks noGrp="1"/>
          </p:cNvSpPr>
          <p:nvPr>
            <p:ph type="title"/>
          </p:nvPr>
        </p:nvSpPr>
        <p:spPr>
          <a:xfrm>
            <a:off x="352426" y="228600"/>
            <a:ext cx="8562974" cy="1066800"/>
          </a:xfrm>
        </p:spPr>
        <p:txBody>
          <a:bodyPr>
            <a:noAutofit/>
          </a:bodyPr>
          <a:lstStyle/>
          <a:p>
            <a:r>
              <a:rPr lang="en-US" dirty="0"/>
              <a:t>Background: </a:t>
            </a:r>
            <a:r>
              <a:rPr lang="en-US" dirty="0" smtClean="0"/>
              <a:t>Core-Collapse Supernovae</a:t>
            </a:r>
            <a:endParaRPr lang="en-US" dirty="0"/>
          </a:p>
        </p:txBody>
      </p:sp>
    </p:spTree>
    <p:extLst>
      <p:ext uri="{BB962C8B-B14F-4D97-AF65-F5344CB8AC3E}">
        <p14:creationId xmlns:p14="http://schemas.microsoft.com/office/powerpoint/2010/main" val="2278410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8029574" cy="4724400"/>
          </a:xfrm>
        </p:spPr>
        <p:txBody>
          <a:bodyPr/>
          <a:lstStyle/>
          <a:p>
            <a:pPr marL="285750" indent="-285750">
              <a:buFont typeface="Arial" panose="020B0604020202020204" pitchFamily="34" charset="0"/>
              <a:buChar char="•"/>
            </a:pPr>
            <a:r>
              <a:rPr lang="en-US" sz="2400" dirty="0" smtClean="0"/>
              <a:t>Neutrinos (</a:t>
            </a:r>
            <a:r>
              <a:rPr lang="el-GR" sz="2400" dirty="0" smtClean="0"/>
              <a:t>ν</a:t>
            </a:r>
            <a:r>
              <a:rPr lang="en-US" sz="2400" dirty="0" smtClean="0"/>
              <a:t>) are electrically neutral fundamental particles, first imagined in 1930 to conserve energy and momentum in beta decay</a:t>
            </a:r>
          </a:p>
          <a:p>
            <a:pPr marL="285750" indent="-285750">
              <a:buFont typeface="Arial" panose="020B0604020202020204" pitchFamily="34" charset="0"/>
              <a:buChar char="•"/>
            </a:pPr>
            <a:r>
              <a:rPr lang="en-US" sz="2400" dirty="0" smtClean="0"/>
              <a:t>They interact with other particles only via the short ranged weak nuclear force, so neutrinos can pass right through most normal matter</a:t>
            </a:r>
          </a:p>
          <a:p>
            <a:pPr marL="285750" indent="-285750">
              <a:buFont typeface="Arial" panose="020B0604020202020204" pitchFamily="34" charset="0"/>
              <a:buChar char="•"/>
            </a:pPr>
            <a:r>
              <a:rPr lang="en-US" sz="2400" dirty="0" smtClean="0"/>
              <a:t>Therefore, they are very difficult to detect; neutrino detectors today are the size of large buildings</a:t>
            </a:r>
          </a:p>
          <a:p>
            <a:pPr marL="285750" indent="-285750">
              <a:buFont typeface="Arial" panose="020B0604020202020204" pitchFamily="34" charset="0"/>
              <a:buChar char="•"/>
            </a:pPr>
            <a:r>
              <a:rPr lang="en-US" sz="2400" dirty="0" smtClean="0"/>
              <a:t>There are (at least) 3 neutrino flavors, </a:t>
            </a:r>
            <a:r>
              <a:rPr lang="el-GR" sz="2400" dirty="0" smtClean="0"/>
              <a:t>ν</a:t>
            </a:r>
            <a:r>
              <a:rPr lang="en-US" sz="2400" baseline="-25000" dirty="0" smtClean="0"/>
              <a:t>e</a:t>
            </a:r>
            <a:r>
              <a:rPr lang="en-US" sz="2400" dirty="0" smtClean="0"/>
              <a:t>, </a:t>
            </a:r>
            <a:r>
              <a:rPr lang="el-GR" sz="2400" dirty="0" smtClean="0"/>
              <a:t>ν</a:t>
            </a:r>
            <a:r>
              <a:rPr lang="el-GR" sz="2400" baseline="-25000" dirty="0" smtClean="0"/>
              <a:t>μ</a:t>
            </a:r>
            <a:r>
              <a:rPr lang="en-US" sz="2400" dirty="0" smtClean="0"/>
              <a:t>, &amp; </a:t>
            </a:r>
            <a:r>
              <a:rPr lang="el-GR" sz="2400" dirty="0" smtClean="0"/>
              <a:t>ν</a:t>
            </a:r>
            <a:r>
              <a:rPr lang="el-GR" sz="2400" baseline="-25000" dirty="0" smtClean="0"/>
              <a:t>τ</a:t>
            </a:r>
            <a:r>
              <a:rPr lang="en-US" sz="2400" dirty="0" smtClean="0"/>
              <a:t>, each interacting slightly differently with its corresponding lepton (electron, muon, tau)</a:t>
            </a:r>
          </a:p>
          <a:p>
            <a:pPr marL="285750" indent="-285750">
              <a:buFont typeface="Arial" panose="020B0604020202020204" pitchFamily="34" charset="0"/>
              <a:buChar char="•"/>
            </a:pPr>
            <a:endParaRPr lang="en-US" dirty="0"/>
          </a:p>
        </p:txBody>
      </p:sp>
      <p:sp>
        <p:nvSpPr>
          <p:cNvPr id="3" name="Title 2"/>
          <p:cNvSpPr>
            <a:spLocks noGrp="1"/>
          </p:cNvSpPr>
          <p:nvPr>
            <p:ph type="title"/>
          </p:nvPr>
        </p:nvSpPr>
        <p:spPr/>
        <p:txBody>
          <a:bodyPr/>
          <a:lstStyle/>
          <a:p>
            <a:r>
              <a:rPr lang="en-US" dirty="0" smtClean="0"/>
              <a:t>Background: Neutrinos</a:t>
            </a:r>
            <a:endParaRPr lang="en-US" dirty="0"/>
          </a:p>
        </p:txBody>
      </p:sp>
    </p:spTree>
    <p:extLst>
      <p:ext uri="{BB962C8B-B14F-4D97-AF65-F5344CB8AC3E}">
        <p14:creationId xmlns:p14="http://schemas.microsoft.com/office/powerpoint/2010/main" val="2590961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Background: Neutrinos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16001" y="1447800"/>
            <a:ext cx="7111999" cy="4966546"/>
          </a:xfrm>
          <a:prstGeom prst="rect">
            <a:avLst/>
          </a:prstGeom>
        </p:spPr>
      </p:pic>
    </p:spTree>
    <p:extLst>
      <p:ext uri="{BB962C8B-B14F-4D97-AF65-F5344CB8AC3E}">
        <p14:creationId xmlns:p14="http://schemas.microsoft.com/office/powerpoint/2010/main" val="1472472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352426" y="1463040"/>
            <a:ext cx="8028432" cy="4724400"/>
          </a:xfrm>
        </p:spPr>
        <p:txBody>
          <a:bodyPr>
            <a:normAutofit/>
          </a:bodyPr>
          <a:lstStyle/>
          <a:p>
            <a:pPr marL="285750" indent="-285750">
              <a:buFont typeface="Arial" panose="020B0604020202020204" pitchFamily="34" charset="0"/>
              <a:buChar char="•"/>
            </a:pPr>
            <a:r>
              <a:rPr lang="en-US" sz="2400" dirty="0" smtClean="0"/>
              <a:t>In the late 1960s, an experiment to detect solar neutrinos found only a third of the expected e-flavor neutrinos coming from the sun</a:t>
            </a:r>
          </a:p>
          <a:p>
            <a:pPr marL="285750" indent="-285750">
              <a:buFont typeface="Arial" panose="020B0604020202020204" pitchFamily="34" charset="0"/>
              <a:buChar char="•"/>
            </a:pPr>
            <a:r>
              <a:rPr lang="en-US" sz="2400" dirty="0" smtClean="0"/>
              <a:t>This deficit was explained by the theory that a neutrino observed to have one flavor can later be observed to have a different flavor</a:t>
            </a:r>
          </a:p>
          <a:p>
            <a:pPr marL="285750" indent="-285750">
              <a:buFont typeface="Arial" panose="020B0604020202020204" pitchFamily="34" charset="0"/>
              <a:buChar char="•"/>
            </a:pPr>
            <a:r>
              <a:rPr lang="en-US" sz="2400" dirty="0" smtClean="0"/>
              <a:t>The probabilities of a neutrino having each of the three flavors oscillate over time (always totaling 1 of course)</a:t>
            </a:r>
          </a:p>
          <a:p>
            <a:pPr marL="285750" indent="-285750">
              <a:buFont typeface="Arial" panose="020B0604020202020204" pitchFamily="34" charset="0"/>
              <a:buChar char="•"/>
            </a:pPr>
            <a:r>
              <a:rPr lang="en-US" sz="2400" dirty="0" smtClean="0"/>
              <a:t>While neutrinos were originally thought to be massless, this implies that there are 3 different neutrino mass states, which are not equivalent to the 3 flavor states</a:t>
            </a:r>
            <a:endParaRPr lang="en-US" sz="2400" dirty="0"/>
          </a:p>
        </p:txBody>
      </p:sp>
      <p:sp>
        <p:nvSpPr>
          <p:cNvPr id="3" name="Title 2"/>
          <p:cNvSpPr>
            <a:spLocks noGrp="1"/>
          </p:cNvSpPr>
          <p:nvPr>
            <p:ph type="title"/>
          </p:nvPr>
        </p:nvSpPr>
        <p:spPr/>
        <p:txBody>
          <a:bodyPr/>
          <a:lstStyle/>
          <a:p>
            <a:r>
              <a:rPr lang="en-US" dirty="0" smtClean="0"/>
              <a:t>Background: Flavor Oscillation</a:t>
            </a:r>
            <a:endParaRPr lang="en-US" dirty="0"/>
          </a:p>
        </p:txBody>
      </p:sp>
    </p:spTree>
    <p:extLst>
      <p:ext uri="{BB962C8B-B14F-4D97-AF65-F5344CB8AC3E}">
        <p14:creationId xmlns:p14="http://schemas.microsoft.com/office/powerpoint/2010/main" val="2263920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3"/>
              </p:nvPr>
            </p:nvSpPr>
            <p:spPr>
              <a:xfrm>
                <a:off x="352426" y="1463040"/>
                <a:ext cx="8028432" cy="5090160"/>
              </a:xfrm>
            </p:spPr>
            <p:txBody>
              <a:bodyPr>
                <a:normAutofit lnSpcReduction="10000"/>
              </a:bodyPr>
              <a:lstStyle/>
              <a:p>
                <a:pPr marL="285750" indent="-285750">
                  <a:buFont typeface="Arial" panose="020B0604020202020204" pitchFamily="34" charset="0"/>
                  <a:buChar char="•"/>
                </a:pPr>
                <a:r>
                  <a:rPr lang="en-US" sz="2400" dirty="0" smtClean="0"/>
                  <a:t>The probability of a neutrino being observed to have a given flavor obeys the Schrödinger Equation:</a:t>
                </a:r>
              </a:p>
              <a:p>
                <a:pPr algn="ctr"/>
                <a14:m>
                  <m:oMathPara xmlns:m="http://schemas.openxmlformats.org/officeDocument/2006/math">
                    <m:oMathParaPr>
                      <m:jc m:val="centerGroup"/>
                    </m:oMathParaPr>
                    <m:oMath xmlns:m="http://schemas.openxmlformats.org/officeDocument/2006/math">
                      <m:r>
                        <a:rPr lang="en-US" sz="2400" b="0" i="1" smtClean="0">
                          <a:latin typeface="Cambria Math"/>
                        </a:rPr>
                        <m:t>𝑖</m:t>
                      </m:r>
                      <m:r>
                        <a:rPr lang="en-US" sz="2400" b="0" i="1" smtClean="0">
                          <a:latin typeface="Cambria Math"/>
                        </a:rPr>
                        <m:t>ħ</m:t>
                      </m:r>
                      <m:f>
                        <m:fPr>
                          <m:ctrlPr>
                            <a:rPr lang="en-US" sz="2400" b="0" i="1" smtClean="0">
                              <a:latin typeface="Cambria Math"/>
                            </a:rPr>
                          </m:ctrlPr>
                        </m:fPr>
                        <m:num>
                          <m:r>
                            <a:rPr lang="en-US" sz="2400" b="0" i="1" smtClean="0">
                              <a:latin typeface="Cambria Math"/>
                            </a:rPr>
                            <m:t>𝜕</m:t>
                          </m:r>
                        </m:num>
                        <m:den>
                          <m:r>
                            <a:rPr lang="en-US" sz="2400" b="0" i="1" smtClean="0">
                              <a:latin typeface="Cambria Math"/>
                            </a:rPr>
                            <m:t>𝜕</m:t>
                          </m:r>
                          <m:r>
                            <a:rPr lang="en-US" sz="2400" b="0" i="1" smtClean="0">
                              <a:latin typeface="Cambria Math"/>
                            </a:rPr>
                            <m:t>𝑡</m:t>
                          </m:r>
                        </m:den>
                      </m:f>
                      <m:d>
                        <m:dPr>
                          <m:begChr m:val="["/>
                          <m:endChr m:val="]"/>
                          <m:ctrlPr>
                            <a:rPr lang="en-US" sz="2400" i="1">
                              <a:latin typeface="Cambria Math"/>
                            </a:rPr>
                          </m:ctrlPr>
                        </m:dPr>
                        <m:e>
                          <m:eqArr>
                            <m:eqArrPr>
                              <m:ctrlPr>
                                <a:rPr lang="en-US" sz="2400" i="1">
                                  <a:latin typeface="Cambria Math"/>
                                </a:rPr>
                              </m:ctrlPr>
                            </m:eqArrPr>
                            <m:e>
                              <m:sSub>
                                <m:sSubPr>
                                  <m:ctrlPr>
                                    <a:rPr lang="en-US" sz="2400" i="1">
                                      <a:latin typeface="Cambria Math"/>
                                    </a:rPr>
                                  </m:ctrlPr>
                                </m:sSubPr>
                                <m:e>
                                  <m:r>
                                    <m:rPr>
                                      <m:sty m:val="p"/>
                                    </m:rPr>
                                    <a:rPr lang="el-GR" sz="2400" i="1">
                                      <a:latin typeface="Cambria Math"/>
                                    </a:rPr>
                                    <m:t>ψ</m:t>
                                  </m:r>
                                </m:e>
                                <m:sub>
                                  <m:r>
                                    <a:rPr lang="en-US" sz="2400" i="1">
                                      <a:latin typeface="Cambria Math"/>
                                    </a:rPr>
                                    <m:t>𝑒</m:t>
                                  </m:r>
                                </m:sub>
                              </m:sSub>
                              <m:r>
                                <a:rPr lang="en-US" sz="2400" b="0" i="1" smtClean="0">
                                  <a:latin typeface="Cambria Math"/>
                                </a:rPr>
                                <m:t>(</m:t>
                              </m:r>
                              <m:r>
                                <a:rPr lang="en-US" sz="2400" b="0" i="1" smtClean="0">
                                  <a:latin typeface="Cambria Math"/>
                                </a:rPr>
                                <m:t>𝑡</m:t>
                              </m:r>
                              <m:r>
                                <a:rPr lang="en-US" sz="2400" b="0" i="1" smtClean="0">
                                  <a:latin typeface="Cambria Math"/>
                                </a:rPr>
                                <m:t>)</m:t>
                              </m:r>
                            </m:e>
                            <m:e>
                              <m:sSub>
                                <m:sSubPr>
                                  <m:ctrlPr>
                                    <a:rPr lang="en-US" sz="2400" i="1">
                                      <a:latin typeface="Cambria Math"/>
                                    </a:rPr>
                                  </m:ctrlPr>
                                </m:sSubPr>
                                <m:e>
                                  <m:r>
                                    <m:rPr>
                                      <m:sty m:val="p"/>
                                    </m:rPr>
                                    <a:rPr lang="el-GR" sz="2400" i="1">
                                      <a:latin typeface="Cambria Math"/>
                                    </a:rPr>
                                    <m:t>ψ</m:t>
                                  </m:r>
                                </m:e>
                                <m:sub>
                                  <m:r>
                                    <a:rPr lang="el-GR" sz="2400" i="1">
                                      <a:latin typeface="Cambria Math"/>
                                      <a:ea typeface="Cambria Math"/>
                                    </a:rPr>
                                    <m:t>𝜇</m:t>
                                  </m:r>
                                </m:sub>
                              </m:sSub>
                              <m:r>
                                <a:rPr lang="en-US" sz="2400" i="1">
                                  <a:latin typeface="Cambria Math"/>
                                </a:rPr>
                                <m:t>(</m:t>
                              </m:r>
                              <m:r>
                                <a:rPr lang="en-US" sz="2400" i="1">
                                  <a:latin typeface="Cambria Math"/>
                                </a:rPr>
                                <m:t>𝑡</m:t>
                              </m:r>
                              <m:r>
                                <a:rPr lang="en-US" sz="2400" i="1">
                                  <a:latin typeface="Cambria Math"/>
                                </a:rPr>
                                <m:t>)</m:t>
                              </m:r>
                            </m:e>
                            <m:e>
                              <m:sSub>
                                <m:sSubPr>
                                  <m:ctrlPr>
                                    <a:rPr lang="en-US" sz="2400" i="1">
                                      <a:latin typeface="Cambria Math"/>
                                    </a:rPr>
                                  </m:ctrlPr>
                                </m:sSubPr>
                                <m:e>
                                  <m:r>
                                    <m:rPr>
                                      <m:sty m:val="p"/>
                                    </m:rPr>
                                    <a:rPr lang="el-GR" sz="2400" i="1">
                                      <a:latin typeface="Cambria Math"/>
                                    </a:rPr>
                                    <m:t>ψ</m:t>
                                  </m:r>
                                </m:e>
                                <m:sub>
                                  <m:r>
                                    <a:rPr lang="el-GR" sz="2400" i="1">
                                      <a:latin typeface="Cambria Math"/>
                                      <a:ea typeface="Cambria Math"/>
                                    </a:rPr>
                                    <m:t>𝜏</m:t>
                                  </m:r>
                                </m:sub>
                              </m:sSub>
                              <m:r>
                                <a:rPr lang="en-US" sz="2400" i="1">
                                  <a:latin typeface="Cambria Math"/>
                                </a:rPr>
                                <m:t>(</m:t>
                              </m:r>
                              <m:r>
                                <a:rPr lang="en-US" sz="2400" i="1">
                                  <a:latin typeface="Cambria Math"/>
                                </a:rPr>
                                <m:t>𝑡</m:t>
                              </m:r>
                              <m:r>
                                <a:rPr lang="en-US" sz="2400" i="1">
                                  <a:latin typeface="Cambria Math"/>
                                </a:rPr>
                                <m:t>)</m:t>
                              </m:r>
                            </m:e>
                          </m:eqArr>
                        </m:e>
                      </m:d>
                      <m:r>
                        <a:rPr lang="en-US" sz="2400" b="0" i="1" smtClean="0">
                          <a:latin typeface="Cambria Math"/>
                          <a:ea typeface="Cambria Math"/>
                        </a:rPr>
                        <m:t>=</m:t>
                      </m:r>
                      <m:r>
                        <a:rPr lang="en-US" sz="2400" b="0" i="1" smtClean="0">
                          <a:latin typeface="Cambria Math"/>
                          <a:ea typeface="Cambria Math"/>
                        </a:rPr>
                        <m:t>𝐻</m:t>
                      </m:r>
                      <m:d>
                        <m:dPr>
                          <m:begChr m:val="["/>
                          <m:endChr m:val="]"/>
                          <m:ctrlPr>
                            <a:rPr lang="en-US" sz="2400" i="1">
                              <a:latin typeface="Cambria Math"/>
                            </a:rPr>
                          </m:ctrlPr>
                        </m:dPr>
                        <m:e>
                          <m:eqArr>
                            <m:eqArrPr>
                              <m:ctrlPr>
                                <a:rPr lang="en-US" sz="2400" i="1">
                                  <a:latin typeface="Cambria Math"/>
                                </a:rPr>
                              </m:ctrlPr>
                            </m:eqArrPr>
                            <m:e>
                              <m:sSub>
                                <m:sSubPr>
                                  <m:ctrlPr>
                                    <a:rPr lang="en-US" sz="2400" i="1">
                                      <a:latin typeface="Cambria Math"/>
                                    </a:rPr>
                                  </m:ctrlPr>
                                </m:sSubPr>
                                <m:e>
                                  <m:r>
                                    <m:rPr>
                                      <m:sty m:val="p"/>
                                    </m:rPr>
                                    <a:rPr lang="el-GR" sz="2400" i="1">
                                      <a:latin typeface="Cambria Math"/>
                                    </a:rPr>
                                    <m:t>ψ</m:t>
                                  </m:r>
                                </m:e>
                                <m:sub>
                                  <m:r>
                                    <a:rPr lang="en-US" sz="2400" i="1">
                                      <a:latin typeface="Cambria Math"/>
                                    </a:rPr>
                                    <m:t>𝑒</m:t>
                                  </m:r>
                                </m:sub>
                              </m:sSub>
                              <m:r>
                                <a:rPr lang="en-US" sz="2400" i="1">
                                  <a:latin typeface="Cambria Math"/>
                                </a:rPr>
                                <m:t>(</m:t>
                              </m:r>
                              <m:r>
                                <a:rPr lang="en-US" sz="2400" i="1">
                                  <a:latin typeface="Cambria Math"/>
                                </a:rPr>
                                <m:t>𝑡</m:t>
                              </m:r>
                              <m:r>
                                <a:rPr lang="en-US" sz="2400" i="1">
                                  <a:latin typeface="Cambria Math"/>
                                </a:rPr>
                                <m:t>)</m:t>
                              </m:r>
                            </m:e>
                            <m:e>
                              <m:sSub>
                                <m:sSubPr>
                                  <m:ctrlPr>
                                    <a:rPr lang="en-US" sz="2400" i="1">
                                      <a:latin typeface="Cambria Math"/>
                                    </a:rPr>
                                  </m:ctrlPr>
                                </m:sSubPr>
                                <m:e>
                                  <m:r>
                                    <m:rPr>
                                      <m:sty m:val="p"/>
                                    </m:rPr>
                                    <a:rPr lang="el-GR" sz="2400" i="1">
                                      <a:latin typeface="Cambria Math"/>
                                    </a:rPr>
                                    <m:t>ψ</m:t>
                                  </m:r>
                                </m:e>
                                <m:sub>
                                  <m:r>
                                    <a:rPr lang="el-GR" sz="2400" i="1">
                                      <a:latin typeface="Cambria Math"/>
                                      <a:ea typeface="Cambria Math"/>
                                    </a:rPr>
                                    <m:t>𝜇</m:t>
                                  </m:r>
                                </m:sub>
                              </m:sSub>
                              <m:r>
                                <a:rPr lang="en-US" sz="2400" i="1">
                                  <a:latin typeface="Cambria Math"/>
                                </a:rPr>
                                <m:t>(</m:t>
                              </m:r>
                              <m:r>
                                <a:rPr lang="en-US" sz="2400" i="1">
                                  <a:latin typeface="Cambria Math"/>
                                </a:rPr>
                                <m:t>𝑡</m:t>
                              </m:r>
                              <m:r>
                                <a:rPr lang="en-US" sz="2400" i="1">
                                  <a:latin typeface="Cambria Math"/>
                                </a:rPr>
                                <m:t>)</m:t>
                              </m:r>
                            </m:e>
                            <m:e>
                              <m:sSub>
                                <m:sSubPr>
                                  <m:ctrlPr>
                                    <a:rPr lang="en-US" sz="2400" i="1">
                                      <a:latin typeface="Cambria Math"/>
                                    </a:rPr>
                                  </m:ctrlPr>
                                </m:sSubPr>
                                <m:e>
                                  <m:r>
                                    <m:rPr>
                                      <m:sty m:val="p"/>
                                    </m:rPr>
                                    <a:rPr lang="el-GR" sz="2400" i="1">
                                      <a:latin typeface="Cambria Math"/>
                                    </a:rPr>
                                    <m:t>ψ</m:t>
                                  </m:r>
                                </m:e>
                                <m:sub>
                                  <m:r>
                                    <a:rPr lang="el-GR" sz="2400" i="1">
                                      <a:latin typeface="Cambria Math"/>
                                      <a:ea typeface="Cambria Math"/>
                                    </a:rPr>
                                    <m:t>𝜏</m:t>
                                  </m:r>
                                </m:sub>
                              </m:sSub>
                              <m:r>
                                <a:rPr lang="en-US" sz="2400" i="1">
                                  <a:latin typeface="Cambria Math"/>
                                </a:rPr>
                                <m:t>(</m:t>
                              </m:r>
                              <m:r>
                                <a:rPr lang="en-US" sz="2400" i="1">
                                  <a:latin typeface="Cambria Math"/>
                                </a:rPr>
                                <m:t>𝑡</m:t>
                              </m:r>
                              <m:r>
                                <a:rPr lang="en-US" sz="2400" i="1">
                                  <a:latin typeface="Cambria Math"/>
                                </a:rPr>
                                <m:t>)</m:t>
                              </m:r>
                            </m:e>
                          </m:eqArr>
                        </m:e>
                      </m:d>
                    </m:oMath>
                  </m:oMathPara>
                </a14:m>
                <a:endParaRPr lang="en-US" sz="2400" dirty="0" smtClean="0">
                  <a:ea typeface="Cambria Math"/>
                </a:endParaRPr>
              </a:p>
              <a:p>
                <a:pPr algn="ctr"/>
                <a14:m>
                  <m:oMath xmlns:m="http://schemas.openxmlformats.org/officeDocument/2006/math">
                    <m:sSup>
                      <m:sSupPr>
                        <m:ctrlPr>
                          <a:rPr lang="en-US" sz="2400" i="1">
                            <a:latin typeface="Cambria Math"/>
                          </a:rPr>
                        </m:ctrlPr>
                      </m:sSupPr>
                      <m:e>
                        <m:d>
                          <m:dPr>
                            <m:begChr m:val="|"/>
                            <m:endChr m:val="|"/>
                            <m:ctrlPr>
                              <a:rPr lang="en-US" sz="2400" i="1">
                                <a:latin typeface="Cambria Math"/>
                              </a:rPr>
                            </m:ctrlPr>
                          </m:dPr>
                          <m:e>
                            <m:sSub>
                              <m:sSubPr>
                                <m:ctrlPr>
                                  <a:rPr lang="en-US" sz="2400" i="1">
                                    <a:latin typeface="Cambria Math"/>
                                  </a:rPr>
                                </m:ctrlPr>
                              </m:sSubPr>
                              <m:e>
                                <m:r>
                                  <m:rPr>
                                    <m:sty m:val="p"/>
                                  </m:rPr>
                                  <a:rPr lang="el-GR" sz="2400" i="1">
                                    <a:latin typeface="Cambria Math"/>
                                  </a:rPr>
                                  <m:t>ψ</m:t>
                                </m:r>
                              </m:e>
                              <m:sub>
                                <m:r>
                                  <a:rPr lang="en-US" sz="2400" i="1">
                                    <a:latin typeface="Cambria Math"/>
                                  </a:rPr>
                                  <m:t>𝑒</m:t>
                                </m:r>
                              </m:sub>
                            </m:sSub>
                          </m:e>
                        </m:d>
                      </m:e>
                      <m:sup>
                        <m:r>
                          <a:rPr lang="en-US" sz="2400" i="1">
                            <a:latin typeface="Cambria Math"/>
                          </a:rPr>
                          <m:t>2</m:t>
                        </m:r>
                      </m:sup>
                    </m:sSup>
                    <m:r>
                      <a:rPr lang="en-US" sz="2400" b="0" i="1" smtClean="0">
                        <a:latin typeface="Cambria Math"/>
                      </a:rPr>
                      <m:t>=</m:t>
                    </m:r>
                    <m:r>
                      <a:rPr lang="en-US" sz="2400" b="0" i="1" smtClean="0">
                        <a:latin typeface="Cambria Math"/>
                      </a:rPr>
                      <m:t>𝑃</m:t>
                    </m:r>
                    <m:r>
                      <a:rPr lang="en-US" sz="2400" b="0" i="1" smtClean="0">
                        <a:latin typeface="Cambria Math"/>
                      </a:rPr>
                      <m:t>(</m:t>
                    </m:r>
                    <m:sSub>
                      <m:sSubPr>
                        <m:ctrlPr>
                          <a:rPr lang="el-GR" sz="2400" i="1" dirty="0">
                            <a:latin typeface="Cambria Math"/>
                          </a:rPr>
                        </m:ctrlPr>
                      </m:sSubPr>
                      <m:e>
                        <m:r>
                          <m:rPr>
                            <m:nor/>
                          </m:rPr>
                          <a:rPr lang="el-GR" sz="2400" dirty="0"/>
                          <m:t>ν</m:t>
                        </m:r>
                      </m:e>
                      <m:sub>
                        <m:r>
                          <a:rPr lang="en-US" sz="2400" i="1" dirty="0">
                            <a:latin typeface="Cambria Math"/>
                          </a:rPr>
                          <m:t>𝑒</m:t>
                        </m:r>
                      </m:sub>
                    </m:sSub>
                    <m:r>
                      <a:rPr lang="en-US" sz="2400" b="0" i="0" dirty="0" smtClean="0">
                        <a:latin typeface="Cambria Math"/>
                      </a:rPr>
                      <m:t>)</m:t>
                    </m:r>
                  </m:oMath>
                </a14:m>
                <a:r>
                  <a:rPr lang="en-US" sz="2400" dirty="0" smtClean="0"/>
                  <a:t>             </a:t>
                </a:r>
                <a14:m>
                  <m:oMath xmlns:m="http://schemas.openxmlformats.org/officeDocument/2006/math">
                    <m:sSup>
                      <m:sSupPr>
                        <m:ctrlPr>
                          <a:rPr lang="en-US" sz="2400" i="1">
                            <a:latin typeface="Cambria Math"/>
                          </a:rPr>
                        </m:ctrlPr>
                      </m:sSupPr>
                      <m:e>
                        <m:d>
                          <m:dPr>
                            <m:begChr m:val="|"/>
                            <m:endChr m:val="|"/>
                            <m:ctrlPr>
                              <a:rPr lang="en-US" sz="2400" i="1">
                                <a:latin typeface="Cambria Math"/>
                              </a:rPr>
                            </m:ctrlPr>
                          </m:dPr>
                          <m:e>
                            <m:sSub>
                              <m:sSubPr>
                                <m:ctrlPr>
                                  <a:rPr lang="en-US" sz="2400" i="1">
                                    <a:latin typeface="Cambria Math"/>
                                  </a:rPr>
                                </m:ctrlPr>
                              </m:sSubPr>
                              <m:e>
                                <m:r>
                                  <m:rPr>
                                    <m:sty m:val="p"/>
                                  </m:rPr>
                                  <a:rPr lang="el-GR" sz="2400" i="1">
                                    <a:latin typeface="Cambria Math"/>
                                  </a:rPr>
                                  <m:t>ψ</m:t>
                                </m:r>
                              </m:e>
                              <m:sub>
                                <m:r>
                                  <a:rPr lang="en-US" sz="2400" i="1">
                                    <a:latin typeface="Cambria Math"/>
                                  </a:rPr>
                                  <m:t>𝑒</m:t>
                                </m:r>
                              </m:sub>
                            </m:sSub>
                          </m:e>
                        </m:d>
                      </m:e>
                      <m:sup>
                        <m:r>
                          <a:rPr lang="en-US" sz="2400" i="1">
                            <a:latin typeface="Cambria Math"/>
                          </a:rPr>
                          <m:t>2</m:t>
                        </m:r>
                      </m:sup>
                    </m:sSup>
                    <m:r>
                      <a:rPr lang="en-US" sz="2400" b="0" i="1" smtClean="0">
                        <a:latin typeface="Cambria Math"/>
                      </a:rPr>
                      <m:t>+</m:t>
                    </m:r>
                    <m:sSup>
                      <m:sSupPr>
                        <m:ctrlPr>
                          <a:rPr lang="en-US" sz="2400" i="1">
                            <a:latin typeface="Cambria Math"/>
                          </a:rPr>
                        </m:ctrlPr>
                      </m:sSupPr>
                      <m:e>
                        <m:d>
                          <m:dPr>
                            <m:begChr m:val="|"/>
                            <m:endChr m:val="|"/>
                            <m:ctrlPr>
                              <a:rPr lang="en-US" sz="2400" i="1">
                                <a:latin typeface="Cambria Math"/>
                              </a:rPr>
                            </m:ctrlPr>
                          </m:dPr>
                          <m:e>
                            <m:sSub>
                              <m:sSubPr>
                                <m:ctrlPr>
                                  <a:rPr lang="en-US" sz="2400" i="1">
                                    <a:latin typeface="Cambria Math"/>
                                  </a:rPr>
                                </m:ctrlPr>
                              </m:sSubPr>
                              <m:e>
                                <m:r>
                                  <m:rPr>
                                    <m:sty m:val="p"/>
                                  </m:rPr>
                                  <a:rPr lang="el-GR" sz="2400" i="1">
                                    <a:latin typeface="Cambria Math"/>
                                  </a:rPr>
                                  <m:t>ψ</m:t>
                                </m:r>
                              </m:e>
                              <m:sub>
                                <m:r>
                                  <a:rPr lang="en-US" sz="2400" i="1">
                                    <a:latin typeface="Cambria Math"/>
                                  </a:rPr>
                                  <m:t>𝑒</m:t>
                                </m:r>
                              </m:sub>
                            </m:sSub>
                          </m:e>
                        </m:d>
                      </m:e>
                      <m:sup>
                        <m:r>
                          <a:rPr lang="en-US" sz="2400" i="1">
                            <a:latin typeface="Cambria Math"/>
                          </a:rPr>
                          <m:t>2</m:t>
                        </m:r>
                      </m:sup>
                    </m:sSup>
                    <m:r>
                      <a:rPr lang="en-US" sz="2400" b="0" i="1" smtClean="0">
                        <a:latin typeface="Cambria Math"/>
                      </a:rPr>
                      <m:t>+</m:t>
                    </m:r>
                    <m:sSup>
                      <m:sSupPr>
                        <m:ctrlPr>
                          <a:rPr lang="en-US" sz="2400" i="1">
                            <a:latin typeface="Cambria Math"/>
                          </a:rPr>
                        </m:ctrlPr>
                      </m:sSupPr>
                      <m:e>
                        <m:d>
                          <m:dPr>
                            <m:begChr m:val="|"/>
                            <m:endChr m:val="|"/>
                            <m:ctrlPr>
                              <a:rPr lang="en-US" sz="2400" i="1">
                                <a:latin typeface="Cambria Math"/>
                              </a:rPr>
                            </m:ctrlPr>
                          </m:dPr>
                          <m:e>
                            <m:sSub>
                              <m:sSubPr>
                                <m:ctrlPr>
                                  <a:rPr lang="en-US" sz="2400" i="1">
                                    <a:latin typeface="Cambria Math"/>
                                  </a:rPr>
                                </m:ctrlPr>
                              </m:sSubPr>
                              <m:e>
                                <m:r>
                                  <m:rPr>
                                    <m:sty m:val="p"/>
                                  </m:rPr>
                                  <a:rPr lang="el-GR" sz="2400" i="1">
                                    <a:latin typeface="Cambria Math"/>
                                  </a:rPr>
                                  <m:t>ψ</m:t>
                                </m:r>
                              </m:e>
                              <m:sub>
                                <m:r>
                                  <a:rPr lang="en-US" sz="2400" i="1">
                                    <a:latin typeface="Cambria Math"/>
                                  </a:rPr>
                                  <m:t>𝑒</m:t>
                                </m:r>
                              </m:sub>
                            </m:sSub>
                          </m:e>
                        </m:d>
                      </m:e>
                      <m:sup>
                        <m:r>
                          <a:rPr lang="en-US" sz="2400" i="1">
                            <a:latin typeface="Cambria Math"/>
                          </a:rPr>
                          <m:t>2</m:t>
                        </m:r>
                      </m:sup>
                    </m:sSup>
                    <m:r>
                      <a:rPr lang="en-US" sz="2400" b="0" i="1" smtClean="0">
                        <a:latin typeface="Cambria Math"/>
                      </a:rPr>
                      <m:t>=1</m:t>
                    </m:r>
                  </m:oMath>
                </a14:m>
                <a:endParaRPr lang="en-US" sz="2400" dirty="0" smtClean="0"/>
              </a:p>
              <a:p>
                <a:pPr marL="342900" indent="-342900">
                  <a:buFont typeface="Arial" panose="020B0604020202020204" pitchFamily="34" charset="0"/>
                  <a:buChar char="•"/>
                </a:pPr>
                <a:r>
                  <a:rPr lang="en-US" sz="2400" dirty="0" smtClean="0"/>
                  <a:t>Here the vector </a:t>
                </a:r>
                <a14:m>
                  <m:oMath xmlns:m="http://schemas.openxmlformats.org/officeDocument/2006/math">
                    <m:acc>
                      <m:accPr>
                        <m:chr m:val="⃑"/>
                        <m:ctrlPr>
                          <a:rPr lang="el-GR" sz="2400" i="1" smtClean="0">
                            <a:latin typeface="Cambria Math"/>
                          </a:rPr>
                        </m:ctrlPr>
                      </m:accPr>
                      <m:e>
                        <m:r>
                          <m:rPr>
                            <m:sty m:val="p"/>
                          </m:rPr>
                          <a:rPr lang="el-GR" sz="2400" i="1">
                            <a:latin typeface="Cambria Math"/>
                          </a:rPr>
                          <m:t>ψ</m:t>
                        </m:r>
                      </m:e>
                    </m:acc>
                  </m:oMath>
                </a14:m>
                <a:r>
                  <a:rPr lang="en-US" sz="2400" dirty="0" smtClean="0"/>
                  <a:t> depends on the initial flavor conditions</a:t>
                </a:r>
              </a:p>
              <a:p>
                <a:pPr marL="342900" indent="-342900">
                  <a:buFont typeface="Arial" panose="020B0604020202020204" pitchFamily="34" charset="0"/>
                  <a:buChar char="•"/>
                </a:pPr>
                <a14:m>
                  <m:oMath xmlns:m="http://schemas.openxmlformats.org/officeDocument/2006/math">
                    <m:acc>
                      <m:accPr>
                        <m:chr m:val="⃑"/>
                        <m:ctrlPr>
                          <a:rPr lang="el-GR" sz="2400" i="1">
                            <a:latin typeface="Cambria Math"/>
                          </a:rPr>
                        </m:ctrlPr>
                      </m:accPr>
                      <m:e>
                        <m:r>
                          <m:rPr>
                            <m:sty m:val="p"/>
                          </m:rPr>
                          <a:rPr lang="el-GR" sz="2400" i="1">
                            <a:latin typeface="Cambria Math"/>
                          </a:rPr>
                          <m:t>ψ</m:t>
                        </m:r>
                      </m:e>
                    </m:acc>
                  </m:oMath>
                </a14:m>
                <a:r>
                  <a:rPr lang="en-US" sz="2400" dirty="0" smtClean="0"/>
                  <a:t> can alternatively be written as </a:t>
                </a:r>
                <a14:m>
                  <m:oMath xmlns:m="http://schemas.openxmlformats.org/officeDocument/2006/math">
                    <m:acc>
                      <m:accPr>
                        <m:chr m:val="⃑"/>
                        <m:ctrlPr>
                          <a:rPr lang="el-GR" sz="2400" i="1">
                            <a:latin typeface="Cambria Math"/>
                          </a:rPr>
                        </m:ctrlPr>
                      </m:accPr>
                      <m:e>
                        <m:r>
                          <m:rPr>
                            <m:sty m:val="p"/>
                          </m:rPr>
                          <a:rPr lang="el-GR" sz="2400" i="1">
                            <a:latin typeface="Cambria Math"/>
                          </a:rPr>
                          <m:t>ψ</m:t>
                        </m:r>
                      </m:e>
                    </m:acc>
                    <m:r>
                      <a:rPr lang="en-US" sz="2400" b="0" i="1" smtClean="0">
                        <a:latin typeface="Cambria Math"/>
                      </a:rPr>
                      <m:t>=</m:t>
                    </m:r>
                    <m:r>
                      <a:rPr lang="en-US" sz="2400" b="0" i="1" smtClean="0">
                        <a:latin typeface="Cambria Math"/>
                      </a:rPr>
                      <m:t>𝑆</m:t>
                    </m:r>
                    <m:sSub>
                      <m:sSubPr>
                        <m:ctrlPr>
                          <a:rPr lang="el-GR" sz="2400" i="1" smtClean="0">
                            <a:latin typeface="Cambria Math"/>
                          </a:rPr>
                        </m:ctrlPr>
                      </m:sSubPr>
                      <m:e>
                        <m:acc>
                          <m:accPr>
                            <m:chr m:val="⃑"/>
                            <m:ctrlPr>
                              <a:rPr lang="el-GR" sz="2400" i="1">
                                <a:latin typeface="Cambria Math"/>
                              </a:rPr>
                            </m:ctrlPr>
                          </m:accPr>
                          <m:e>
                            <m:r>
                              <m:rPr>
                                <m:sty m:val="p"/>
                              </m:rPr>
                              <a:rPr lang="el-GR" sz="2400" i="1">
                                <a:latin typeface="Cambria Math"/>
                              </a:rPr>
                              <m:t>ψ</m:t>
                            </m:r>
                          </m:e>
                        </m:acc>
                      </m:e>
                      <m:sub>
                        <m:r>
                          <a:rPr lang="en-US" sz="2400" b="0" i="1" smtClean="0">
                            <a:latin typeface="Cambria Math"/>
                          </a:rPr>
                          <m:t>0</m:t>
                        </m:r>
                      </m:sub>
                    </m:sSub>
                  </m:oMath>
                </a14:m>
                <a:endParaRPr lang="en-US" sz="2400" dirty="0" smtClean="0"/>
              </a:p>
              <a:p>
                <a:pPr algn="ctr"/>
                <a14:m>
                  <m:oMath xmlns:m="http://schemas.openxmlformats.org/officeDocument/2006/math">
                    <m:sSup>
                      <m:sSupPr>
                        <m:ctrlPr>
                          <a:rPr lang="en-US" sz="2400" i="1">
                            <a:latin typeface="Cambria Math"/>
                          </a:rPr>
                        </m:ctrlPr>
                      </m:sSupPr>
                      <m:e>
                        <m:d>
                          <m:dPr>
                            <m:begChr m:val="|"/>
                            <m:endChr m:val="|"/>
                            <m:ctrlPr>
                              <a:rPr lang="en-US" sz="2400" i="1">
                                <a:latin typeface="Cambria Math"/>
                              </a:rPr>
                            </m:ctrlPr>
                          </m:dPr>
                          <m:e>
                            <m:sSub>
                              <m:sSubPr>
                                <m:ctrlPr>
                                  <a:rPr lang="en-US" sz="2400" i="1" smtClean="0">
                                    <a:latin typeface="Cambria Math"/>
                                  </a:rPr>
                                </m:ctrlPr>
                              </m:sSubPr>
                              <m:e>
                                <m:r>
                                  <a:rPr lang="en-US" sz="2400" i="1">
                                    <a:latin typeface="Cambria Math"/>
                                  </a:rPr>
                                  <m:t>𝑆</m:t>
                                </m:r>
                              </m:e>
                              <m:sub>
                                <m:r>
                                  <a:rPr lang="en-US" sz="2400" b="0" i="1" smtClean="0">
                                    <a:latin typeface="Cambria Math"/>
                                  </a:rPr>
                                  <m:t>𝑒𝑢</m:t>
                                </m:r>
                              </m:sub>
                            </m:sSub>
                          </m:e>
                        </m:d>
                      </m:e>
                      <m:sup>
                        <m:r>
                          <a:rPr lang="en-US" sz="2400" i="1">
                            <a:latin typeface="Cambria Math"/>
                          </a:rPr>
                          <m:t>2</m:t>
                        </m:r>
                      </m:sup>
                    </m:sSup>
                    <m:r>
                      <a:rPr lang="en-US" sz="2400" b="0" i="1" smtClean="0">
                        <a:latin typeface="Cambria Math"/>
                      </a:rPr>
                      <m:t>=</m:t>
                    </m:r>
                    <m:r>
                      <a:rPr lang="en-US" sz="2400" b="0" i="1" smtClean="0">
                        <a:latin typeface="Cambria Math"/>
                      </a:rPr>
                      <m:t>𝑃</m:t>
                    </m:r>
                    <m:r>
                      <a:rPr lang="en-US" sz="2400" b="0" i="1" smtClean="0">
                        <a:latin typeface="Cambria Math"/>
                      </a:rPr>
                      <m:t>(</m:t>
                    </m:r>
                    <m:sSub>
                      <m:sSubPr>
                        <m:ctrlPr>
                          <a:rPr lang="el-GR" sz="2400" i="1" dirty="0" smtClean="0">
                            <a:latin typeface="Cambria Math"/>
                          </a:rPr>
                        </m:ctrlPr>
                      </m:sSubPr>
                      <m:e>
                        <m:r>
                          <m:rPr>
                            <m:nor/>
                          </m:rPr>
                          <a:rPr lang="el-GR" sz="2400" dirty="0"/>
                          <m:t>ν</m:t>
                        </m:r>
                      </m:e>
                      <m:sub>
                        <m:r>
                          <a:rPr lang="en-US" sz="2400" b="0" i="1" dirty="0" smtClean="0">
                            <a:latin typeface="Cambria Math"/>
                          </a:rPr>
                          <m:t>𝑒</m:t>
                        </m:r>
                      </m:sub>
                    </m:sSub>
                    <m:r>
                      <a:rPr lang="en-US" sz="2400" b="0" i="1" smtClean="0">
                        <a:latin typeface="Cambria Math"/>
                        <a:ea typeface="Cambria Math"/>
                      </a:rPr>
                      <m:t>→</m:t>
                    </m:r>
                    <m:sSub>
                      <m:sSubPr>
                        <m:ctrlPr>
                          <a:rPr lang="el-GR" sz="2400" i="1" dirty="0">
                            <a:latin typeface="Cambria Math"/>
                          </a:rPr>
                        </m:ctrlPr>
                      </m:sSubPr>
                      <m:e>
                        <m:r>
                          <m:rPr>
                            <m:nor/>
                          </m:rPr>
                          <a:rPr lang="el-GR" sz="2400" dirty="0"/>
                          <m:t>ν</m:t>
                        </m:r>
                      </m:e>
                      <m:sub>
                        <m:r>
                          <a:rPr lang="el-GR" sz="2400" i="1" dirty="0" smtClean="0">
                            <a:latin typeface="Cambria Math"/>
                            <a:ea typeface="Cambria Math"/>
                          </a:rPr>
                          <m:t>𝜇</m:t>
                        </m:r>
                      </m:sub>
                    </m:sSub>
                    <m:r>
                      <a:rPr lang="en-US" sz="2400" b="0" i="1" smtClean="0">
                        <a:latin typeface="Cambria Math"/>
                        <a:ea typeface="Cambria Math"/>
                      </a:rPr>
                      <m:t>)</m:t>
                    </m:r>
                  </m:oMath>
                </a14:m>
                <a:r>
                  <a:rPr lang="en-US" sz="2400" dirty="0" smtClean="0"/>
                  <a:t> </a:t>
                </a:r>
              </a:p>
              <a:p>
                <a:pPr algn="ctr"/>
                <a14:m>
                  <m:oMath xmlns:m="http://schemas.openxmlformats.org/officeDocument/2006/math">
                    <m:sSub>
                      <m:sSubPr>
                        <m:ctrlPr>
                          <a:rPr lang="el-GR" sz="2400" i="1">
                            <a:latin typeface="Cambria Math"/>
                          </a:rPr>
                        </m:ctrlPr>
                      </m:sSubPr>
                      <m:e>
                        <m:acc>
                          <m:accPr>
                            <m:chr m:val="⃑"/>
                            <m:ctrlPr>
                              <a:rPr lang="el-GR" sz="2400" i="1">
                                <a:latin typeface="Cambria Math"/>
                              </a:rPr>
                            </m:ctrlPr>
                          </m:accPr>
                          <m:e>
                            <m:r>
                              <m:rPr>
                                <m:sty m:val="p"/>
                              </m:rPr>
                              <a:rPr lang="el-GR" sz="2400" i="1">
                                <a:latin typeface="Cambria Math"/>
                              </a:rPr>
                              <m:t>ψ</m:t>
                            </m:r>
                          </m:e>
                        </m:acc>
                      </m:e>
                      <m:sub>
                        <m:r>
                          <a:rPr lang="en-US" sz="2400" i="1">
                            <a:latin typeface="Cambria Math"/>
                          </a:rPr>
                          <m:t>0</m:t>
                        </m:r>
                      </m:sub>
                    </m:sSub>
                    <m:r>
                      <a:rPr lang="en-US" sz="2400" b="0" i="1" smtClean="0">
                        <a:latin typeface="Cambria Math"/>
                      </a:rPr>
                      <m:t>=</m:t>
                    </m:r>
                    <m:d>
                      <m:dPr>
                        <m:begChr m:val="["/>
                        <m:endChr m:val="]"/>
                        <m:ctrlPr>
                          <a:rPr lang="en-US" sz="2400" i="1">
                            <a:latin typeface="Cambria Math"/>
                          </a:rPr>
                        </m:ctrlPr>
                      </m:dPr>
                      <m:e>
                        <m:eqArr>
                          <m:eqArrPr>
                            <m:ctrlPr>
                              <a:rPr lang="en-US" sz="2400" i="1">
                                <a:latin typeface="Cambria Math"/>
                              </a:rPr>
                            </m:ctrlPr>
                          </m:eqArrPr>
                          <m:e>
                            <m:r>
                              <a:rPr lang="en-US" sz="2400" b="0" i="1" smtClean="0">
                                <a:latin typeface="Cambria Math"/>
                              </a:rPr>
                              <m:t>1</m:t>
                            </m:r>
                          </m:e>
                          <m:e>
                            <m:r>
                              <a:rPr lang="en-US" sz="2400" b="0" i="1" smtClean="0">
                                <a:latin typeface="Cambria Math"/>
                              </a:rPr>
                              <m:t>0</m:t>
                            </m:r>
                          </m:e>
                          <m:e>
                            <m:r>
                              <a:rPr lang="en-US" sz="2400" b="0" i="1" smtClean="0">
                                <a:latin typeface="Cambria Math"/>
                                <a:ea typeface="Cambria Math"/>
                              </a:rPr>
                              <m:t>0</m:t>
                            </m:r>
                          </m:e>
                        </m:eqArr>
                      </m:e>
                    </m:d>
                  </m:oMath>
                </a14:m>
                <a:r>
                  <a:rPr lang="en-US" sz="2400" dirty="0" smtClean="0"/>
                  <a:t>,</a:t>
                </a:r>
                <a:r>
                  <a:rPr lang="en-US" sz="2400" dirty="0"/>
                  <a:t> </a:t>
                </a:r>
                <a14:m>
                  <m:oMath xmlns:m="http://schemas.openxmlformats.org/officeDocument/2006/math">
                    <m:d>
                      <m:dPr>
                        <m:begChr m:val="["/>
                        <m:endChr m:val="]"/>
                        <m:ctrlPr>
                          <a:rPr lang="en-US" sz="2400" i="1">
                            <a:latin typeface="Cambria Math"/>
                          </a:rPr>
                        </m:ctrlPr>
                      </m:dPr>
                      <m:e>
                        <m:eqArr>
                          <m:eqArrPr>
                            <m:ctrlPr>
                              <a:rPr lang="en-US" sz="2400" i="1">
                                <a:latin typeface="Cambria Math"/>
                              </a:rPr>
                            </m:ctrlPr>
                          </m:eqArrPr>
                          <m:e>
                            <m:r>
                              <a:rPr lang="en-US" sz="2400" i="1">
                                <a:latin typeface="Cambria Math"/>
                              </a:rPr>
                              <m:t>0</m:t>
                            </m:r>
                          </m:e>
                          <m:e>
                            <m:r>
                              <a:rPr lang="en-US" sz="2400" i="1">
                                <a:latin typeface="Cambria Math"/>
                              </a:rPr>
                              <m:t>1</m:t>
                            </m:r>
                          </m:e>
                          <m:e>
                            <m:r>
                              <a:rPr lang="en-US" sz="2400" i="1">
                                <a:latin typeface="Cambria Math"/>
                                <a:ea typeface="Cambria Math"/>
                              </a:rPr>
                              <m:t>0</m:t>
                            </m:r>
                          </m:e>
                        </m:eqArr>
                      </m:e>
                    </m:d>
                  </m:oMath>
                </a14:m>
                <a:r>
                  <a:rPr lang="en-US" sz="2400" dirty="0" smtClean="0"/>
                  <a:t>, </a:t>
                </a:r>
                <a14:m>
                  <m:oMath xmlns:m="http://schemas.openxmlformats.org/officeDocument/2006/math">
                    <m:d>
                      <m:dPr>
                        <m:begChr m:val="["/>
                        <m:endChr m:val="]"/>
                        <m:ctrlPr>
                          <a:rPr lang="en-US" sz="2400" i="1">
                            <a:latin typeface="Cambria Math"/>
                          </a:rPr>
                        </m:ctrlPr>
                      </m:dPr>
                      <m:e>
                        <m:eqArr>
                          <m:eqArrPr>
                            <m:ctrlPr>
                              <a:rPr lang="en-US" sz="2400" i="1">
                                <a:latin typeface="Cambria Math"/>
                              </a:rPr>
                            </m:ctrlPr>
                          </m:eqArrPr>
                          <m:e>
                            <m:r>
                              <a:rPr lang="en-US" sz="2400" b="0" i="1" smtClean="0">
                                <a:latin typeface="Cambria Math"/>
                              </a:rPr>
                              <m:t>0</m:t>
                            </m:r>
                          </m:e>
                          <m:e>
                            <m:r>
                              <a:rPr lang="en-US" sz="2400" i="1">
                                <a:latin typeface="Cambria Math"/>
                              </a:rPr>
                              <m:t>0</m:t>
                            </m:r>
                          </m:e>
                          <m:e>
                            <m:r>
                              <a:rPr lang="en-US" sz="2400" b="0" i="1" smtClean="0">
                                <a:latin typeface="Cambria Math"/>
                              </a:rPr>
                              <m:t>1</m:t>
                            </m:r>
                          </m:e>
                        </m:eqArr>
                      </m:e>
                    </m:d>
                  </m:oMath>
                </a14:m>
                <a:endParaRPr lang="en-US" sz="2400" dirty="0" smtClean="0"/>
              </a:p>
            </p:txBody>
          </p:sp>
        </mc:Choice>
        <mc:Fallback xmlns="">
          <p:sp>
            <p:nvSpPr>
              <p:cNvPr id="2" name="Content Placeholder 1"/>
              <p:cNvSpPr>
                <a:spLocks noGrp="1" noRot="1" noChangeAspect="1" noMove="1" noResize="1" noEditPoints="1" noAdjustHandles="1" noChangeArrowheads="1" noChangeShapeType="1" noTextEdit="1"/>
              </p:cNvSpPr>
              <p:nvPr>
                <p:ph sz="quarter" idx="13"/>
              </p:nvPr>
            </p:nvSpPr>
            <p:spPr>
              <a:xfrm>
                <a:off x="352426" y="1463040"/>
                <a:ext cx="8028432" cy="5090160"/>
              </a:xfrm>
              <a:blipFill rotWithShape="1">
                <a:blip r:embed="rId2"/>
                <a:stretch>
                  <a:fillRect l="-1063" t="-1677"/>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t>Background: Flavor Oscillation</a:t>
            </a:r>
          </a:p>
        </p:txBody>
      </p:sp>
    </p:spTree>
    <p:extLst>
      <p:ext uri="{BB962C8B-B14F-4D97-AF65-F5344CB8AC3E}">
        <p14:creationId xmlns:p14="http://schemas.microsoft.com/office/powerpoint/2010/main" val="557916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3"/>
              </p:nvPr>
            </p:nvSpPr>
            <p:spPr>
              <a:xfrm>
                <a:off x="352426" y="1463040"/>
                <a:ext cx="8028432" cy="4724400"/>
              </a:xfrm>
            </p:spPr>
            <p:txBody>
              <a:bodyPr>
                <a:normAutofit/>
              </a:bodyPr>
              <a:lstStyle/>
              <a:p>
                <a:pPr marL="285750" indent="-285750">
                  <a:buFont typeface="Arial" panose="020B0604020202020204" pitchFamily="34" charset="0"/>
                  <a:buChar char="•"/>
                </a:pPr>
                <a:r>
                  <a:rPr lang="en-US" sz="2400" dirty="0" smtClean="0"/>
                  <a:t>In a supernova, it is more relevant to keep track of a neutrino’s radial position than the time</a:t>
                </a:r>
              </a:p>
              <a:p>
                <a:pPr algn="ctr"/>
                <a14:m>
                  <m:oMathPara xmlns:m="http://schemas.openxmlformats.org/officeDocument/2006/math">
                    <m:oMathParaPr>
                      <m:jc m:val="centerGroup"/>
                    </m:oMathParaPr>
                    <m:oMath xmlns:m="http://schemas.openxmlformats.org/officeDocument/2006/math">
                      <m:r>
                        <a:rPr lang="en-US" sz="2400" b="0" i="1" smtClean="0">
                          <a:latin typeface="Cambria Math"/>
                        </a:rPr>
                        <m:t>𝑟</m:t>
                      </m:r>
                      <m:r>
                        <a:rPr lang="en-US" sz="2400" b="0" i="1" smtClean="0">
                          <a:latin typeface="Cambria Math"/>
                          <a:ea typeface="Cambria Math"/>
                        </a:rPr>
                        <m:t>≈</m:t>
                      </m:r>
                      <m:r>
                        <a:rPr lang="en-US" sz="2400" b="0" i="1" smtClean="0">
                          <a:latin typeface="Cambria Math"/>
                          <a:ea typeface="Cambria Math"/>
                        </a:rPr>
                        <m:t>𝑐𝑡</m:t>
                      </m:r>
                    </m:oMath>
                  </m:oMathPara>
                </a14:m>
                <a:endParaRPr lang="en-US" sz="2400" dirty="0" smtClean="0"/>
              </a:p>
              <a:p>
                <a:pPr marL="342900" indent="-342900">
                  <a:buFont typeface="Arial" panose="020B0604020202020204" pitchFamily="34" charset="0"/>
                  <a:buChar char="•"/>
                </a:pPr>
                <a:r>
                  <a:rPr lang="en-US" sz="2400" dirty="0" smtClean="0"/>
                  <a:t>Using natural units removes </a:t>
                </a:r>
                <a14:m>
                  <m:oMath xmlns:m="http://schemas.openxmlformats.org/officeDocument/2006/math">
                    <m:r>
                      <a:rPr lang="en-US" sz="2400" i="1">
                        <a:latin typeface="Cambria Math"/>
                        <a:ea typeface="Cambria Math"/>
                      </a:rPr>
                      <m:t>𝑐</m:t>
                    </m:r>
                  </m:oMath>
                </a14:m>
                <a:r>
                  <a:rPr lang="en-US" sz="2400" dirty="0" smtClean="0"/>
                  <a:t> and </a:t>
                </a:r>
                <a14:m>
                  <m:oMath xmlns:m="http://schemas.openxmlformats.org/officeDocument/2006/math">
                    <m:r>
                      <a:rPr lang="en-US" sz="2400" i="1">
                        <a:latin typeface="Cambria Math"/>
                      </a:rPr>
                      <m:t>ħ</m:t>
                    </m:r>
                  </m:oMath>
                </a14:m>
                <a:r>
                  <a:rPr lang="en-US" sz="2400" dirty="0" smtClean="0"/>
                  <a:t> from the equation</a:t>
                </a:r>
              </a:p>
              <a:p>
                <a:pPr marL="342900" indent="-342900">
                  <a:buFont typeface="Arial" panose="020B0604020202020204" pitchFamily="34" charset="0"/>
                  <a:buChar char="•"/>
                </a:pPr>
                <a:r>
                  <a:rPr lang="en-US" sz="2400" dirty="0" smtClean="0"/>
                  <a:t>When the </a:t>
                </a:r>
                <a14:m>
                  <m:oMath xmlns:m="http://schemas.openxmlformats.org/officeDocument/2006/math">
                    <m:r>
                      <a:rPr lang="en-US" sz="2400" i="1">
                        <a:latin typeface="Cambria Math"/>
                      </a:rPr>
                      <m:t>𝑆</m:t>
                    </m:r>
                  </m:oMath>
                </a14:m>
                <a:r>
                  <a:rPr lang="en-US" sz="2400" dirty="0" smtClean="0"/>
                  <a:t> matrix representation of </a:t>
                </a:r>
                <a14:m>
                  <m:oMath xmlns:m="http://schemas.openxmlformats.org/officeDocument/2006/math">
                    <m:acc>
                      <m:accPr>
                        <m:chr m:val="⃑"/>
                        <m:ctrlPr>
                          <a:rPr lang="el-GR" sz="2400" i="1">
                            <a:latin typeface="Cambria Math"/>
                          </a:rPr>
                        </m:ctrlPr>
                      </m:accPr>
                      <m:e>
                        <m:r>
                          <m:rPr>
                            <m:sty m:val="p"/>
                          </m:rPr>
                          <a:rPr lang="el-GR" sz="2400" i="1">
                            <a:latin typeface="Cambria Math"/>
                          </a:rPr>
                          <m:t>ψ</m:t>
                        </m:r>
                      </m:e>
                    </m:acc>
                  </m:oMath>
                </a14:m>
                <a:r>
                  <a:rPr lang="en-US" sz="2400" dirty="0"/>
                  <a:t> </a:t>
                </a:r>
                <a:r>
                  <a:rPr lang="en-US" sz="2400" dirty="0" smtClean="0"/>
                  <a:t>is used in the </a:t>
                </a:r>
                <a:r>
                  <a:rPr lang="en-US" sz="2400" dirty="0"/>
                  <a:t>Schrödinger </a:t>
                </a:r>
                <a:r>
                  <a:rPr lang="en-US" sz="2400" dirty="0" smtClean="0"/>
                  <a:t>Equation, </a:t>
                </a:r>
                <a14:m>
                  <m:oMath xmlns:m="http://schemas.openxmlformats.org/officeDocument/2006/math">
                    <m:sSub>
                      <m:sSubPr>
                        <m:ctrlPr>
                          <a:rPr lang="el-GR" sz="2400" i="1">
                            <a:latin typeface="Cambria Math"/>
                          </a:rPr>
                        </m:ctrlPr>
                      </m:sSubPr>
                      <m:e>
                        <m:acc>
                          <m:accPr>
                            <m:chr m:val="⃑"/>
                            <m:ctrlPr>
                              <a:rPr lang="el-GR" sz="2400" i="1">
                                <a:latin typeface="Cambria Math"/>
                              </a:rPr>
                            </m:ctrlPr>
                          </m:accPr>
                          <m:e>
                            <m:r>
                              <m:rPr>
                                <m:sty m:val="p"/>
                              </m:rPr>
                              <a:rPr lang="el-GR" sz="2400" i="1">
                                <a:latin typeface="Cambria Math"/>
                              </a:rPr>
                              <m:t>ψ</m:t>
                            </m:r>
                          </m:e>
                        </m:acc>
                      </m:e>
                      <m:sub>
                        <m:r>
                          <a:rPr lang="en-US" sz="2400" i="1">
                            <a:latin typeface="Cambria Math"/>
                          </a:rPr>
                          <m:t>0</m:t>
                        </m:r>
                      </m:sub>
                    </m:sSub>
                  </m:oMath>
                </a14:m>
                <a:r>
                  <a:rPr lang="en-US" sz="2400" dirty="0" smtClean="0"/>
                  <a:t> cancels out as a constant, giving the equation as:</a:t>
                </a:r>
              </a:p>
              <a:p>
                <a:pPr algn="ctr"/>
                <a:endParaRPr lang="en-US" sz="2400" i="1" dirty="0" smtClean="0">
                  <a:latin typeface="Cambria Math"/>
                </a:endParaRPr>
              </a:p>
              <a:p>
                <a:pPr algn="ctr"/>
                <a14:m>
                  <m:oMathPara xmlns:m="http://schemas.openxmlformats.org/officeDocument/2006/math">
                    <m:oMathParaPr>
                      <m:jc m:val="centerGroup"/>
                    </m:oMathParaPr>
                    <m:oMath xmlns:m="http://schemas.openxmlformats.org/officeDocument/2006/math">
                      <m:r>
                        <a:rPr lang="en-US" sz="3200" i="1">
                          <a:latin typeface="Cambria Math"/>
                        </a:rPr>
                        <m:t>𝑖</m:t>
                      </m:r>
                      <m:f>
                        <m:fPr>
                          <m:ctrlPr>
                            <a:rPr lang="en-US" sz="3200" i="1">
                              <a:latin typeface="Cambria Math"/>
                            </a:rPr>
                          </m:ctrlPr>
                        </m:fPr>
                        <m:num>
                          <m:r>
                            <a:rPr lang="en-US" sz="3200" i="1">
                              <a:latin typeface="Cambria Math"/>
                            </a:rPr>
                            <m:t>𝜕</m:t>
                          </m:r>
                          <m:r>
                            <a:rPr lang="en-US" sz="3200" b="0" i="1" smtClean="0">
                              <a:latin typeface="Cambria Math"/>
                            </a:rPr>
                            <m:t>𝑆</m:t>
                          </m:r>
                        </m:num>
                        <m:den>
                          <m:r>
                            <a:rPr lang="en-US" sz="3200" i="1">
                              <a:latin typeface="Cambria Math"/>
                            </a:rPr>
                            <m:t>𝜕</m:t>
                          </m:r>
                          <m:r>
                            <a:rPr lang="en-US" sz="3200" b="0" i="1" smtClean="0">
                              <a:latin typeface="Cambria Math"/>
                            </a:rPr>
                            <m:t>𝑟</m:t>
                          </m:r>
                        </m:den>
                      </m:f>
                      <m:r>
                        <a:rPr lang="en-US" sz="3200" i="1">
                          <a:latin typeface="Cambria Math"/>
                          <a:ea typeface="Cambria Math"/>
                        </a:rPr>
                        <m:t>=</m:t>
                      </m:r>
                      <m:r>
                        <a:rPr lang="en-US" sz="3200" i="1">
                          <a:latin typeface="Cambria Math"/>
                          <a:ea typeface="Cambria Math"/>
                        </a:rPr>
                        <m:t>𝐻𝑆</m:t>
                      </m:r>
                    </m:oMath>
                  </m:oMathPara>
                </a14:m>
                <a:endParaRPr lang="en-US" sz="3200" dirty="0">
                  <a:ea typeface="Cambria Math"/>
                </a:endParaRPr>
              </a:p>
              <a:p>
                <a:pPr algn="ctr"/>
                <a:endParaRPr lang="en-US" sz="2400" dirty="0" smtClean="0"/>
              </a:p>
            </p:txBody>
          </p:sp>
        </mc:Choice>
        <mc:Fallback xmlns="">
          <p:sp>
            <p:nvSpPr>
              <p:cNvPr id="2" name="Content Placeholder 1"/>
              <p:cNvSpPr>
                <a:spLocks noGrp="1" noRot="1" noChangeAspect="1" noMove="1" noResize="1" noEditPoints="1" noAdjustHandles="1" noChangeArrowheads="1" noChangeShapeType="1" noTextEdit="1"/>
              </p:cNvSpPr>
              <p:nvPr>
                <p:ph sz="quarter" idx="13"/>
              </p:nvPr>
            </p:nvSpPr>
            <p:spPr>
              <a:xfrm>
                <a:off x="352426" y="1463040"/>
                <a:ext cx="8028432" cy="4724400"/>
              </a:xfrm>
              <a:blipFill rotWithShape="1">
                <a:blip r:embed="rId2"/>
                <a:stretch>
                  <a:fillRect l="-1063" t="-103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Supernova Neutrino Oscillation</a:t>
            </a:r>
            <a:endParaRPr lang="en-US" dirty="0"/>
          </a:p>
        </p:txBody>
      </p:sp>
    </p:spTree>
    <p:extLst>
      <p:ext uri="{BB962C8B-B14F-4D97-AF65-F5344CB8AC3E}">
        <p14:creationId xmlns:p14="http://schemas.microsoft.com/office/powerpoint/2010/main" val="4236621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sz="quarter" idx="13"/>
              </p:nvPr>
            </p:nvSpPr>
            <p:spPr>
              <a:xfrm>
                <a:off x="352426" y="1463040"/>
                <a:ext cx="8028432" cy="5090160"/>
              </a:xfrm>
            </p:spPr>
            <p:txBody>
              <a:bodyPr>
                <a:normAutofit/>
              </a:bodyPr>
              <a:lstStyle/>
              <a:p>
                <a:pPr marL="285750" indent="-285750">
                  <a:buFont typeface="Arial" panose="020B0604020202020204" pitchFamily="34" charset="0"/>
                  <a:buChar char="•"/>
                </a:pPr>
                <a14:m>
                  <m:oMath xmlns:m="http://schemas.openxmlformats.org/officeDocument/2006/math">
                    <m:r>
                      <a:rPr lang="en-US" sz="2400" i="1" smtClean="0">
                        <a:latin typeface="Cambria Math"/>
                        <a:ea typeface="Cambria Math"/>
                      </a:rPr>
                      <m:t>𝐻</m:t>
                    </m:r>
                  </m:oMath>
                </a14:m>
                <a:r>
                  <a:rPr lang="en-US" sz="2400" dirty="0" smtClean="0"/>
                  <a:t> is called the Hamiltonian, in this case a </a:t>
                </a:r>
                <a14:m>
                  <m:oMath xmlns:m="http://schemas.openxmlformats.org/officeDocument/2006/math">
                    <m:r>
                      <a:rPr lang="en-US" sz="2400" b="0" i="1" smtClean="0">
                        <a:latin typeface="Cambria Math"/>
                      </a:rPr>
                      <m:t>3</m:t>
                    </m:r>
                    <m:r>
                      <a:rPr lang="en-US" sz="2400" b="0" i="1" smtClean="0">
                        <a:latin typeface="Cambria Math"/>
                        <a:ea typeface="Cambria Math"/>
                      </a:rPr>
                      <m:t>×3</m:t>
                    </m:r>
                  </m:oMath>
                </a14:m>
                <a:r>
                  <a:rPr lang="en-US" sz="2400" dirty="0" smtClean="0"/>
                  <a:t> matrix</a:t>
                </a:r>
              </a:p>
              <a:p>
                <a:pPr marL="285750" indent="-285750">
                  <a:buFont typeface="Arial" panose="020B0604020202020204" pitchFamily="34" charset="0"/>
                  <a:buChar char="•"/>
                </a:pPr>
                <a14:m>
                  <m:oMath xmlns:m="http://schemas.openxmlformats.org/officeDocument/2006/math">
                    <m:r>
                      <a:rPr lang="en-US" sz="2400" i="1">
                        <a:latin typeface="Cambria Math"/>
                        <a:ea typeface="Cambria Math"/>
                      </a:rPr>
                      <m:t>𝐻</m:t>
                    </m:r>
                    <m:r>
                      <a:rPr lang="en-US" sz="2400" b="0" i="1" smtClean="0">
                        <a:latin typeface="Cambria Math"/>
                        <a:ea typeface="Cambria Math"/>
                      </a:rPr>
                      <m:t>=</m:t>
                    </m:r>
                    <m:sSub>
                      <m:sSubPr>
                        <m:ctrlPr>
                          <a:rPr lang="en-US" sz="2400" b="0" i="1" smtClean="0">
                            <a:latin typeface="Cambria Math"/>
                            <a:ea typeface="Cambria Math"/>
                          </a:rPr>
                        </m:ctrlPr>
                      </m:sSubPr>
                      <m:e>
                        <m:r>
                          <a:rPr lang="en-US" sz="2400" b="0" i="1" smtClean="0">
                            <a:latin typeface="Cambria Math"/>
                            <a:ea typeface="Cambria Math"/>
                          </a:rPr>
                          <m:t>𝐻</m:t>
                        </m:r>
                      </m:e>
                      <m:sub>
                        <m:r>
                          <a:rPr lang="en-US" sz="2400" b="0" i="1" smtClean="0">
                            <a:latin typeface="Cambria Math"/>
                            <a:ea typeface="Cambria Math"/>
                          </a:rPr>
                          <m:t>𝑣𝑎𝑐𝑢𝑢𝑚</m:t>
                        </m:r>
                      </m:sub>
                    </m:sSub>
                    <m:r>
                      <a:rPr lang="en-US" sz="2400" b="0" i="1" smtClean="0">
                        <a:latin typeface="Cambria Math"/>
                        <a:ea typeface="Cambria Math"/>
                      </a:rPr>
                      <m:t>+</m:t>
                    </m:r>
                    <m:sSub>
                      <m:sSubPr>
                        <m:ctrlPr>
                          <a:rPr lang="en-US" sz="2400" b="0" i="1" smtClean="0">
                            <a:latin typeface="Cambria Math"/>
                            <a:ea typeface="Cambria Math"/>
                          </a:rPr>
                        </m:ctrlPr>
                      </m:sSubPr>
                      <m:e>
                        <m:r>
                          <a:rPr lang="en-US" sz="2400" b="0" i="1" smtClean="0">
                            <a:latin typeface="Cambria Math"/>
                            <a:ea typeface="Cambria Math"/>
                          </a:rPr>
                          <m:t>𝑉</m:t>
                        </m:r>
                      </m:e>
                      <m:sub>
                        <m:r>
                          <a:rPr lang="en-US" sz="2400" b="0" i="1" smtClean="0">
                            <a:latin typeface="Cambria Math"/>
                            <a:ea typeface="Cambria Math"/>
                          </a:rPr>
                          <m:t>𝑚𝑎𝑡𝑡𝑒𝑟</m:t>
                        </m:r>
                      </m:sub>
                    </m:sSub>
                    <m:r>
                      <a:rPr lang="en-US" sz="2400" b="0" i="1" smtClean="0">
                        <a:latin typeface="Cambria Math"/>
                        <a:ea typeface="Cambria Math"/>
                      </a:rPr>
                      <m:t>+</m:t>
                    </m:r>
                    <m:sSub>
                      <m:sSubPr>
                        <m:ctrlPr>
                          <a:rPr lang="en-US" sz="2400" b="0" i="1" smtClean="0">
                            <a:latin typeface="Cambria Math"/>
                            <a:ea typeface="Cambria Math"/>
                          </a:rPr>
                        </m:ctrlPr>
                      </m:sSubPr>
                      <m:e>
                        <m:r>
                          <a:rPr lang="en-US" sz="2400" b="0" i="1" smtClean="0">
                            <a:latin typeface="Cambria Math"/>
                            <a:ea typeface="Cambria Math"/>
                          </a:rPr>
                          <m:t>𝑉</m:t>
                        </m:r>
                      </m:e>
                      <m:sub>
                        <m:r>
                          <a:rPr lang="en-US" sz="2400" b="0" i="1" smtClean="0">
                            <a:latin typeface="Cambria Math"/>
                            <a:ea typeface="Cambria Math"/>
                          </a:rPr>
                          <m:t>𝑠𝑒𝑙𝑓</m:t>
                        </m:r>
                        <m:r>
                          <a:rPr lang="en-US" sz="2400" b="0" i="1" smtClean="0">
                            <a:latin typeface="Cambria Math"/>
                            <a:ea typeface="Cambria Math"/>
                          </a:rPr>
                          <m:t>−</m:t>
                        </m:r>
                        <m:r>
                          <a:rPr lang="en-US" sz="2400" b="0" i="1" smtClean="0">
                            <a:latin typeface="Cambria Math"/>
                            <a:ea typeface="Cambria Math"/>
                          </a:rPr>
                          <m:t>𝑖𝑛𝑡𝑒𝑟𝑎𝑐𝑡𝑖𝑜𝑛</m:t>
                        </m:r>
                      </m:sub>
                    </m:sSub>
                  </m:oMath>
                </a14:m>
                <a:endParaRPr lang="en-US" sz="2400" dirty="0" smtClean="0"/>
              </a:p>
              <a:p>
                <a:pPr marL="285750" indent="-285750">
                  <a:buFont typeface="Arial" panose="020B0604020202020204" pitchFamily="34" charset="0"/>
                  <a:buChar char="•"/>
                </a:pPr>
                <a14:m>
                  <m:oMath xmlns:m="http://schemas.openxmlformats.org/officeDocument/2006/math">
                    <m:sSub>
                      <m:sSubPr>
                        <m:ctrlPr>
                          <a:rPr lang="en-US" sz="2400" i="1">
                            <a:latin typeface="Cambria Math"/>
                            <a:ea typeface="Cambria Math"/>
                          </a:rPr>
                        </m:ctrlPr>
                      </m:sSubPr>
                      <m:e>
                        <m:r>
                          <a:rPr lang="en-US" sz="2400" i="1">
                            <a:latin typeface="Cambria Math"/>
                            <a:ea typeface="Cambria Math"/>
                          </a:rPr>
                          <m:t>𝐻</m:t>
                        </m:r>
                      </m:e>
                      <m:sub>
                        <m:r>
                          <a:rPr lang="en-US" sz="2400" i="1">
                            <a:latin typeface="Cambria Math"/>
                            <a:ea typeface="Cambria Math"/>
                          </a:rPr>
                          <m:t>𝑣𝑎𝑐𝑢𝑢𝑚</m:t>
                        </m:r>
                      </m:sub>
                    </m:sSub>
                  </m:oMath>
                </a14:m>
                <a:r>
                  <a:rPr lang="en-US" sz="2400" dirty="0" smtClean="0"/>
                  <a:t> is the vacuum Hamiltonian, given by</a:t>
                </a:r>
              </a:p>
              <a:p>
                <a:pPr algn="ctr"/>
                <a14:m>
                  <m:oMath xmlns:m="http://schemas.openxmlformats.org/officeDocument/2006/math">
                    <m:sSub>
                      <m:sSubPr>
                        <m:ctrlPr>
                          <a:rPr lang="en-US" sz="2400" i="1">
                            <a:latin typeface="Cambria Math"/>
                            <a:ea typeface="Cambria Math"/>
                          </a:rPr>
                        </m:ctrlPr>
                      </m:sSubPr>
                      <m:e>
                        <m:r>
                          <a:rPr lang="en-US" sz="2400" i="1">
                            <a:latin typeface="Cambria Math"/>
                            <a:ea typeface="Cambria Math"/>
                          </a:rPr>
                          <m:t>𝐻</m:t>
                        </m:r>
                      </m:e>
                      <m:sub>
                        <m:r>
                          <a:rPr lang="en-US" sz="2400" i="1">
                            <a:latin typeface="Cambria Math"/>
                            <a:ea typeface="Cambria Math"/>
                          </a:rPr>
                          <m:t>𝑣𝑎𝑐𝑢𝑢𝑚</m:t>
                        </m:r>
                      </m:sub>
                    </m:sSub>
                    <m:r>
                      <a:rPr lang="en-US" sz="2400" b="0" i="1" smtClean="0">
                        <a:latin typeface="Cambria Math"/>
                        <a:ea typeface="Cambria Math"/>
                      </a:rPr>
                      <m:t>=</m:t>
                    </m:r>
                    <m:r>
                      <a:rPr lang="en-US" sz="2400" b="0" i="1" smtClean="0">
                        <a:latin typeface="Cambria Math"/>
                        <a:ea typeface="Cambria Math"/>
                      </a:rPr>
                      <m:t>𝑈𝐾</m:t>
                    </m:r>
                    <m:sSup>
                      <m:sSupPr>
                        <m:ctrlPr>
                          <a:rPr lang="en-US" sz="2400" b="0" i="1" smtClean="0">
                            <a:latin typeface="Cambria Math"/>
                            <a:ea typeface="Cambria Math"/>
                          </a:rPr>
                        </m:ctrlPr>
                      </m:sSupPr>
                      <m:e>
                        <m:r>
                          <a:rPr lang="en-US" sz="2400" i="1">
                            <a:latin typeface="Cambria Math"/>
                            <a:ea typeface="Cambria Math"/>
                          </a:rPr>
                          <m:t>𝑈</m:t>
                        </m:r>
                      </m:e>
                      <m:sup>
                        <m:r>
                          <a:rPr lang="en-US" sz="2400" b="0" i="1" smtClean="0">
                            <a:latin typeface="Cambria Math"/>
                            <a:ea typeface="Cambria Math"/>
                          </a:rPr>
                          <m:t>†</m:t>
                        </m:r>
                      </m:sup>
                    </m:sSup>
                  </m:oMath>
                </a14:m>
                <a:r>
                  <a:rPr lang="en-US" sz="2400" dirty="0" smtClean="0"/>
                  <a:t> </a:t>
                </a:r>
              </a:p>
              <a:p>
                <a:pPr marL="342900" indent="-342900">
                  <a:buFont typeface="Arial" panose="020B0604020202020204" pitchFamily="34" charset="0"/>
                  <a:buChar char="•"/>
                </a:pPr>
                <a14:m>
                  <m:oMath xmlns:m="http://schemas.openxmlformats.org/officeDocument/2006/math">
                    <m:r>
                      <a:rPr lang="en-US" sz="2400" i="1">
                        <a:latin typeface="Cambria Math"/>
                        <a:ea typeface="Cambria Math"/>
                      </a:rPr>
                      <m:t>𝐾</m:t>
                    </m:r>
                  </m:oMath>
                </a14:m>
                <a:r>
                  <a:rPr lang="en-US" sz="2400" dirty="0" smtClean="0"/>
                  <a:t> is a diagonal matrix of the energies of each mass state</a:t>
                </a:r>
              </a:p>
              <a:p>
                <a:pPr marL="342900" indent="-342900">
                  <a:buFont typeface="Arial" panose="020B0604020202020204" pitchFamily="34" charset="0"/>
                  <a:buChar char="•"/>
                </a:pPr>
                <a:r>
                  <a:rPr lang="en-US" sz="2400" dirty="0" smtClean="0"/>
                  <a:t>The mass states are rotated by </a:t>
                </a:r>
                <a14:m>
                  <m:oMath xmlns:m="http://schemas.openxmlformats.org/officeDocument/2006/math">
                    <m:r>
                      <a:rPr lang="en-US" sz="2400" i="1">
                        <a:latin typeface="Cambria Math"/>
                        <a:ea typeface="Cambria Math"/>
                      </a:rPr>
                      <m:t>𝑈</m:t>
                    </m:r>
                  </m:oMath>
                </a14:m>
                <a:r>
                  <a:rPr lang="en-US" sz="2400" dirty="0" smtClean="0"/>
                  <a:t>, the 3-flavor mixing matrix, into the basis of flavor probabilities</a:t>
                </a:r>
              </a:p>
              <a:p>
                <a:pPr marL="342900" indent="-342900">
                  <a:buFont typeface="Arial" panose="020B0604020202020204" pitchFamily="34" charset="0"/>
                  <a:buChar char="•"/>
                </a:pPr>
                <a14:m>
                  <m:oMath xmlns:m="http://schemas.openxmlformats.org/officeDocument/2006/math">
                    <m:sSub>
                      <m:sSubPr>
                        <m:ctrlPr>
                          <a:rPr lang="en-US" sz="2400" i="1">
                            <a:latin typeface="Cambria Math"/>
                            <a:ea typeface="Cambria Math"/>
                          </a:rPr>
                        </m:ctrlPr>
                      </m:sSubPr>
                      <m:e>
                        <m:r>
                          <a:rPr lang="en-US" sz="2400" i="1">
                            <a:latin typeface="Cambria Math"/>
                            <a:ea typeface="Cambria Math"/>
                          </a:rPr>
                          <m:t>𝐻</m:t>
                        </m:r>
                      </m:e>
                      <m:sub>
                        <m:r>
                          <a:rPr lang="en-US" sz="2400" i="1">
                            <a:latin typeface="Cambria Math"/>
                            <a:ea typeface="Cambria Math"/>
                          </a:rPr>
                          <m:t>𝑣𝑎𝑐𝑢𝑢𝑚</m:t>
                        </m:r>
                      </m:sub>
                    </m:sSub>
                  </m:oMath>
                </a14:m>
                <a:r>
                  <a:rPr lang="en-US" sz="2400" dirty="0" smtClean="0"/>
                  <a:t> represents the instability of the observable flavor and mass states</a:t>
                </a:r>
              </a:p>
              <a:p>
                <a:pPr marL="342900" indent="-342900">
                  <a:buFont typeface="Arial" panose="020B0604020202020204" pitchFamily="34" charset="0"/>
                  <a:buChar char="•"/>
                </a:pPr>
                <a:r>
                  <a:rPr lang="en-US" sz="2400" dirty="0" smtClean="0"/>
                  <a:t>With no other matter or neutrinos present, </a:t>
                </a:r>
                <a14:m>
                  <m:oMath xmlns:m="http://schemas.openxmlformats.org/officeDocument/2006/math">
                    <m:r>
                      <a:rPr lang="en-US" sz="2400" i="1">
                        <a:latin typeface="Cambria Math"/>
                        <a:ea typeface="Cambria Math"/>
                      </a:rPr>
                      <m:t>𝐻</m:t>
                    </m:r>
                    <m:r>
                      <a:rPr lang="en-US" sz="2400" i="1">
                        <a:latin typeface="Cambria Math"/>
                        <a:ea typeface="Cambria Math"/>
                      </a:rPr>
                      <m:t>=</m:t>
                    </m:r>
                    <m:sSub>
                      <m:sSubPr>
                        <m:ctrlPr>
                          <a:rPr lang="en-US" sz="2400" i="1">
                            <a:latin typeface="Cambria Math"/>
                            <a:ea typeface="Cambria Math"/>
                          </a:rPr>
                        </m:ctrlPr>
                      </m:sSubPr>
                      <m:e>
                        <m:r>
                          <a:rPr lang="en-US" sz="2400" i="1">
                            <a:latin typeface="Cambria Math"/>
                            <a:ea typeface="Cambria Math"/>
                          </a:rPr>
                          <m:t>𝐻</m:t>
                        </m:r>
                      </m:e>
                      <m:sub>
                        <m:r>
                          <a:rPr lang="en-US" sz="2400" i="1">
                            <a:latin typeface="Cambria Math"/>
                            <a:ea typeface="Cambria Math"/>
                          </a:rPr>
                          <m:t>𝑣𝑎𝑐𝑢𝑢𝑚</m:t>
                        </m:r>
                      </m:sub>
                    </m:sSub>
                  </m:oMath>
                </a14:m>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sz="quarter" idx="13"/>
              </p:nvPr>
            </p:nvSpPr>
            <p:spPr>
              <a:xfrm>
                <a:off x="352426" y="1463040"/>
                <a:ext cx="8028432" cy="5090160"/>
              </a:xfrm>
              <a:blipFill rotWithShape="1">
                <a:blip r:embed="rId2"/>
                <a:stretch>
                  <a:fillRect l="-1063" t="-958"/>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smtClean="0"/>
              <a:t>Vacuum Oscillation</a:t>
            </a:r>
            <a:endParaRPr lang="en-US" dirty="0"/>
          </a:p>
        </p:txBody>
      </p:sp>
    </p:spTree>
    <p:extLst>
      <p:ext uri="{BB962C8B-B14F-4D97-AF65-F5344CB8AC3E}">
        <p14:creationId xmlns:p14="http://schemas.microsoft.com/office/powerpoint/2010/main" val="13008354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ylar">
  <a:themeElements>
    <a:clrScheme name="Mylar">
      <a:dk1>
        <a:srgbClr val="000000"/>
      </a:dk1>
      <a:lt1>
        <a:srgbClr val="FFFFFF"/>
      </a:lt1>
      <a:dk2>
        <a:srgbClr val="656162"/>
      </a:dk2>
      <a:lt2>
        <a:srgbClr val="E0DACC"/>
      </a:lt2>
      <a:accent1>
        <a:srgbClr val="4A5A7A"/>
      </a:accent1>
      <a:accent2>
        <a:srgbClr val="F7BD40"/>
      </a:accent2>
      <a:accent3>
        <a:srgbClr val="975C00"/>
      </a:accent3>
      <a:accent4>
        <a:srgbClr val="754D41"/>
      </a:accent4>
      <a:accent5>
        <a:srgbClr val="838995"/>
      </a:accent5>
      <a:accent6>
        <a:srgbClr val="687B66"/>
      </a:accent6>
      <a:hlink>
        <a:srgbClr val="B5740B"/>
      </a:hlink>
      <a:folHlink>
        <a:srgbClr val="7483A0"/>
      </a:folHlink>
    </a:clrScheme>
    <a:fontScheme name="Mylar">
      <a:maj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맑은 고딕"/>
        <a:font script="Hans" typeface="华文楷体"/>
        <a:font script="Hant" typeface="微軟正黑體"/>
        <a:font script="Arab" typeface="Arial"/>
        <a:font script="Hebr" typeface="Arial"/>
        <a:font script="Thai" typeface="Cord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ylar">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effectStyle>
        <a:effectStyle>
          <a:effectLst>
            <a:innerShdw blurRad="50800" dist="25400" dir="13500000">
              <a:srgbClr val="000000">
                <a:alpha val="75000"/>
              </a:srgbClr>
            </a:innerShdw>
            <a:outerShdw blurRad="50800" dist="25400" dir="5400000" rotWithShape="0">
              <a:srgbClr val="000000">
                <a:alpha val="50000"/>
              </a:srgbClr>
            </a:outerShdw>
          </a:effectLst>
          <a:scene3d>
            <a:camera prst="orthographicFront">
              <a:rot lat="0" lon="0" rev="0"/>
            </a:camera>
            <a:lightRig rig="threePt" dir="tl"/>
          </a:scene3d>
          <a:sp3d prstMaterial="dkEdge">
            <a:bevelT w="25400" h="508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tint val="100000"/>
                <a:shade val="30000"/>
                <a:alpha val="100000"/>
                <a:satMod val="255000"/>
                <a:lumMod val="100000"/>
              </a:schemeClr>
            </a:gs>
          </a:gsLst>
          <a:path path="circle">
            <a:fillToRect l="50000" t="-80000" r="50000" b="180000"/>
          </a:path>
        </a:gradFill>
        <a:blipFill rotWithShape="1">
          <a:blip xmlns:r="http://schemas.openxmlformats.org/officeDocument/2006/relationships" r:embed="rId1">
            <a:duotone>
              <a:schemeClr val="phClr">
                <a:lumMod val="80000"/>
              </a:schemeClr>
              <a:schemeClr val="phClr">
                <a:tint val="50000"/>
                <a:lumMod val="15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Mylar</Template>
  <TotalTime>561</TotalTime>
  <Words>1265</Words>
  <Application>Microsoft Office PowerPoint</Application>
  <PresentationFormat>On-screen Show (4:3)</PresentationFormat>
  <Paragraphs>81</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Mylar</vt:lpstr>
      <vt:lpstr>Non-Standard Interactions and Neutrino Oscillations in Core-Collapse Supernovae</vt:lpstr>
      <vt:lpstr>Background: Core-Collapse Supernovae</vt:lpstr>
      <vt:lpstr>Background: Core-Collapse Supernovae</vt:lpstr>
      <vt:lpstr>Background: Neutrinos</vt:lpstr>
      <vt:lpstr>Background: Neutrinos</vt:lpstr>
      <vt:lpstr>Background: Flavor Oscillation</vt:lpstr>
      <vt:lpstr>Background: Flavor Oscillation</vt:lpstr>
      <vt:lpstr>Supernova Neutrino Oscillation</vt:lpstr>
      <vt:lpstr>Vacuum Oscillation</vt:lpstr>
      <vt:lpstr>The Matter Potential</vt:lpstr>
      <vt:lpstr>The Self-Interaction Potential</vt:lpstr>
      <vt:lpstr>Non-Standard Interactions (NSI)</vt:lpstr>
      <vt:lpstr>Neutrino Oscillations with NSI</vt:lpstr>
      <vt:lpstr>Simulated Results</vt:lpstr>
      <vt:lpstr>Simulated Results</vt:lpstr>
      <vt:lpstr>Simplified Case</vt:lpstr>
      <vt:lpstr>Simplified Case</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Non-Standard Interactions and Neutrino Oscillations in Core-Collapse Supernovae</dc:title>
  <dc:creator>Brandon</dc:creator>
  <cp:lastModifiedBy>Brandon</cp:lastModifiedBy>
  <cp:revision>42</cp:revision>
  <dcterms:created xsi:type="dcterms:W3CDTF">2014-10-12T23:32:47Z</dcterms:created>
  <dcterms:modified xsi:type="dcterms:W3CDTF">2014-10-14T05:19:09Z</dcterms:modified>
</cp:coreProperties>
</file>