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A6416707-8B4C-48AE-B9EB-3D760A16C38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03" autoAdjust="0"/>
  </p:normalViewPr>
  <p:slideViewPr>
    <p:cSldViewPr>
      <p:cViewPr varScale="1">
        <p:scale>
          <a:sx n="70" d="100"/>
          <a:sy n="70" d="100"/>
        </p:scale>
        <p:origin x="-137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0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5" name="Rectangle 11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1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5" name="Rectangle 84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Freeform 44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Freeform 51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 57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Freeform 67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 68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4649096" y="-21511"/>
            <a:ext cx="3505200" cy="231288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33365" y="2708476"/>
            <a:ext cx="3313355" cy="170216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33365" y="4421080"/>
            <a:ext cx="3309803" cy="126062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42424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38744" y="1516828"/>
            <a:ext cx="2133600" cy="750981"/>
          </a:xfrm>
        </p:spPr>
        <p:txBody>
          <a:bodyPr anchor="b"/>
          <a:lstStyle>
            <a:lvl1pPr algn="l">
              <a:defRPr sz="2400"/>
            </a:lvl1pPr>
          </a:lstStyle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03520" y="5719966"/>
            <a:ext cx="2831592" cy="365125"/>
          </a:xfrm>
        </p:spPr>
        <p:txBody>
          <a:bodyPr>
            <a:norm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49096" y="5719966"/>
            <a:ext cx="643666" cy="365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  <p:sp>
        <p:nvSpPr>
          <p:cNvPr id="89" name="Rectangle 88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30147"/>
            <a:ext cx="1484453" cy="4780344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53296" y="1030147"/>
            <a:ext cx="5423704" cy="47803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8645" y="2900829"/>
            <a:ext cx="6637468" cy="1362075"/>
          </a:xfrm>
        </p:spPr>
        <p:txBody>
          <a:bodyPr anchor="b"/>
          <a:lstStyle>
            <a:lvl1pPr algn="l">
              <a:defRPr sz="40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8645" y="4267200"/>
            <a:ext cx="6637467" cy="1520413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042416" y="2313432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313431"/>
            <a:ext cx="3419856" cy="349300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12111" y="2316009"/>
            <a:ext cx="305714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721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1837" y="2316010"/>
            <a:ext cx="30557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2974694"/>
            <a:ext cx="3419856" cy="28357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2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3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4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78" name="Rectangle 77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5" name="Rectangle 74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Freeform 46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Freeform 50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Hexagon 54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Freeform 58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Hexagon 62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 69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6" name="Rectangle 45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5894" y="856527"/>
            <a:ext cx="3090440" cy="5150734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9833" y="2657434"/>
            <a:ext cx="3304572" cy="1463153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6592" y="4136994"/>
            <a:ext cx="3298784" cy="1517904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-382404" y="0"/>
            <a:ext cx="9932332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4" name="Rectangle 93"/>
          <p:cNvSpPr/>
          <p:nvPr/>
        </p:nvSpPr>
        <p:spPr>
          <a:xfrm>
            <a:off x="4561242" y="-21511"/>
            <a:ext cx="3679116" cy="6271840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/>
          <p:cNvSpPr/>
          <p:nvPr/>
        </p:nvSpPr>
        <p:spPr>
          <a:xfrm>
            <a:off x="905571" y="601883"/>
            <a:ext cx="3562257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/>
          <p:cNvSpPr/>
          <p:nvPr/>
        </p:nvSpPr>
        <p:spPr>
          <a:xfrm>
            <a:off x="4650889" y="6088284"/>
            <a:ext cx="3505200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4424" y="2660904"/>
            <a:ext cx="3300984" cy="146304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05208" y="693795"/>
            <a:ext cx="3359623" cy="5468112"/>
          </a:xfrm>
        </p:spPr>
        <p:txBody>
          <a:bodyPr/>
          <a:lstStyle>
            <a:lvl1pPr marL="0" indent="0">
              <a:buNone/>
              <a:defRPr sz="3200">
                <a:solidFill>
                  <a:schemeClr val="accent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34630" y="4133088"/>
            <a:ext cx="3300573" cy="1519561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42424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641448" y="5724835"/>
            <a:ext cx="3493664" cy="365125"/>
          </a:xfrm>
        </p:spPr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-304800" y="0"/>
            <a:ext cx="9932332" cy="6858000"/>
            <a:chOff x="-382404" y="0"/>
            <a:chExt cx="9932332" cy="6858000"/>
          </a:xfrm>
        </p:grpSpPr>
        <p:grpSp>
          <p:nvGrpSpPr>
            <p:cNvPr id="43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101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113" name="Rectangle 112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2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110" name="Rectangle 109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03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107" name="Rectangle 10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Rectangle 103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Freeform 43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Freeform 44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 45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Hexagon 49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Hexagon 52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Hexagon 53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Freeform 54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Hexagon 55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Hexagon 56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Hexagon 57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Hexagon 58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Hexagon 94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Hexagon 95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Hexagon 96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Hexagon 97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98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99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57200" y="333487"/>
            <a:ext cx="8229600" cy="6185647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4561242" y="-21511"/>
            <a:ext cx="3679116" cy="699244"/>
          </a:xfrm>
          <a:prstGeom prst="rect">
            <a:avLst/>
          </a:prstGeom>
          <a:solidFill>
            <a:srgbClr val="F5F5F5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43490" y="1027664"/>
            <a:ext cx="702474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3492" y="2323652"/>
            <a:ext cx="6777317" cy="35089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7388" y="22449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FEFEFE"/>
                </a:solidFill>
              </a:defRPr>
            </a:lvl1pPr>
          </a:lstStyle>
          <a:p>
            <a:fld id="{AD501DFE-0A1F-44F2-9A8F-3B22F37D7238}" type="datetimeFigureOut">
              <a:rPr lang="en-US" smtClean="0"/>
              <a:t>4/13/2016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1448" y="5852160"/>
            <a:ext cx="35021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649096" y="224491"/>
            <a:ext cx="13321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EFEFE"/>
                </a:solidFill>
              </a:defRPr>
            </a:lvl1pPr>
          </a:lstStyle>
          <a:p>
            <a:fld id="{5B158A76-2AC9-4415-8BCD-FA906F3DF82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7432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2471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2588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517904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1920240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121408" indent="-228600" algn="l" defTabSz="9144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+mn-lt"/>
              </a:rPr>
              <a:t>Topological Methods for the Analysis of High Dimensional Data Sets and 3D Object Recognition</a:t>
            </a:r>
            <a:endParaRPr lang="en-US" sz="2400" dirty="0">
              <a:solidFill>
                <a:schemeClr val="bg2">
                  <a:lumMod val="10000"/>
                </a:schemeClr>
              </a:solidFill>
              <a:latin typeface="+mn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Brandon Shapiro</a:t>
            </a:r>
          </a:p>
          <a:p>
            <a:r>
              <a:rPr lang="en-US" dirty="0" smtClean="0"/>
              <a:t>Jigyasa Gaurav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2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Underlying theoretical framework of Mapper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Given X be topological space and Z a parameter space with </a:t>
                </a:r>
                <a:r>
                  <a:rPr lang="en-US" i="1" dirty="0" smtClean="0"/>
                  <a:t>U</a:t>
                </a:r>
                <a:r>
                  <a:rPr lang="en-US" dirty="0"/>
                  <a:t>={U</a:t>
                </a:r>
                <a:r>
                  <a:rPr lang="el-GR" sz="1600" dirty="0"/>
                  <a:t>α</a:t>
                </a:r>
                <a:r>
                  <a:rPr lang="en-US" dirty="0"/>
                  <a:t>}</a:t>
                </a:r>
                <a:r>
                  <a:rPr lang="el-GR" sz="1600" dirty="0"/>
                  <a:t>α</a:t>
                </a:r>
                <a:r>
                  <a:rPr lang="en-US" sz="1600" dirty="0"/>
                  <a:t>∈A</a:t>
                </a:r>
                <a:r>
                  <a:rPr lang="en-US" dirty="0"/>
                  <a:t> </a:t>
                </a:r>
                <a:r>
                  <a:rPr lang="en-US" dirty="0" smtClean="0"/>
                  <a:t>the finite covering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f </a:t>
                </a:r>
                <a:r>
                  <a:rPr lang="en-US" dirty="0"/>
                  <a:t>: X → Z </a:t>
                </a:r>
                <a:r>
                  <a:rPr lang="en-US" dirty="0" smtClean="0"/>
                  <a:t>be a continuous function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sets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 smtClean="0"/>
                  <a:t>(</a:t>
                </a:r>
                <a:r>
                  <a:rPr lang="en-US" dirty="0"/>
                  <a:t>U</a:t>
                </a:r>
                <a:r>
                  <a:rPr lang="el-GR" sz="1600" dirty="0"/>
                  <a:t>α</a:t>
                </a:r>
                <a:r>
                  <a:rPr lang="en-US" dirty="0" smtClean="0"/>
                  <a:t>) </a:t>
                </a:r>
                <a:r>
                  <a:rPr lang="en-US" dirty="0"/>
                  <a:t>form an open covering of </a:t>
                </a:r>
                <a:r>
                  <a:rPr lang="en-US" dirty="0" smtClean="0"/>
                  <a:t>X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For every </a:t>
                </a:r>
                <a:r>
                  <a:rPr lang="el-GR" dirty="0" smtClean="0"/>
                  <a:t>α</a:t>
                </a:r>
                <a:r>
                  <a:rPr lang="en-US" dirty="0" smtClean="0"/>
                  <a:t>, decompose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(U</a:t>
                </a:r>
                <a:r>
                  <a:rPr lang="el-GR" sz="1600" dirty="0"/>
                  <a:t>α</a:t>
                </a:r>
                <a:r>
                  <a:rPr lang="en-US" dirty="0"/>
                  <a:t>) </a:t>
                </a:r>
                <a:r>
                  <a:rPr lang="en-US" dirty="0" smtClean="0"/>
                  <a:t>into its connected components and write,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/>
                          </a:rPr>
                          <m:t>𝑓</m:t>
                        </m:r>
                      </m:e>
                      <m:sup>
                        <m:r>
                          <a:rPr lang="en-US" i="1" dirty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(U</a:t>
                </a:r>
                <a:r>
                  <a:rPr lang="el-GR" sz="1600" dirty="0"/>
                  <a:t>α</a:t>
                </a:r>
                <a:r>
                  <a:rPr lang="en-US" dirty="0" smtClean="0"/>
                  <a:t>)=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m:rPr>
                                <m:nor/>
                              </m:rPr>
                              <a:rPr lang="el-GR" dirty="0"/>
                              <m:t>α</m:t>
                            </m:r>
                          </m:sub>
                        </m:sSub>
                      </m:sup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el-GR" dirty="0"/>
                          <m:t>α</m:t>
                        </m:r>
                        <m:r>
                          <a:rPr lang="en-US" b="0" i="1" dirty="0" smtClean="0">
                            <a:latin typeface="Cambria Math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)</m:t>
                        </m:r>
                      </m:e>
                    </m:nary>
                  </m:oMath>
                </a14:m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We get a new covering of X, say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i="1" dirty="0"/>
                          <m:t>U</m:t>
                        </m:r>
                      </m:e>
                    </m:acc>
                  </m:oMath>
                </a14:m>
                <a:r>
                  <a:rPr lang="en-US" dirty="0" smtClean="0"/>
                  <a:t>, using </a:t>
                </a:r>
                <a:r>
                  <a:rPr lang="en-US" i="1" dirty="0" smtClean="0"/>
                  <a:t>U.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257" b="-26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701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Mapper for point cloud data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Key idea is to regard clustering of point cloud data analogous to partitioning of a space into its connected components in topological version.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The </a:t>
            </a:r>
            <a:r>
              <a:rPr lang="en-US" dirty="0"/>
              <a:t>Mapper </a:t>
            </a:r>
            <a:r>
              <a:rPr lang="en-US" dirty="0" smtClean="0"/>
              <a:t>construction as input</a:t>
            </a:r>
            <a:r>
              <a:rPr lang="en-US" dirty="0"/>
              <a:t> </a:t>
            </a:r>
            <a:r>
              <a:rPr lang="en-US" dirty="0" smtClean="0"/>
              <a:t>requires, a parameter </a:t>
            </a:r>
            <a:r>
              <a:rPr lang="en-US" dirty="0"/>
              <a:t>space defined </a:t>
            </a:r>
            <a:r>
              <a:rPr lang="en-US" dirty="0" smtClean="0"/>
              <a:t>by the </a:t>
            </a:r>
            <a:r>
              <a:rPr lang="en-US" dirty="0"/>
              <a:t>functions </a:t>
            </a:r>
            <a:r>
              <a:rPr lang="en-US" dirty="0" smtClean="0"/>
              <a:t>and a </a:t>
            </a:r>
            <a:r>
              <a:rPr lang="en-US" dirty="0"/>
              <a:t>covering of this space. </a:t>
            </a:r>
            <a:r>
              <a:rPr lang="en-US" dirty="0" smtClean="0"/>
              <a:t>Any covering </a:t>
            </a:r>
            <a:r>
              <a:rPr lang="en-US" dirty="0"/>
              <a:t>of the parameter space </a:t>
            </a:r>
            <a:r>
              <a:rPr lang="en-US" dirty="0" smtClean="0"/>
              <a:t>can </a:t>
            </a:r>
            <a:r>
              <a:rPr lang="en-US" dirty="0"/>
              <a:t>be used.</a:t>
            </a:r>
          </a:p>
        </p:txBody>
      </p:sp>
    </p:spTree>
    <p:extLst>
      <p:ext uri="{BB962C8B-B14F-4D97-AF65-F5344CB8AC3E}">
        <p14:creationId xmlns:p14="http://schemas.microsoft.com/office/powerpoint/2010/main" val="2555058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Assume that the point cloud contains N points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∈</a:t>
                </a:r>
                <a:r>
                  <a:rPr lang="en-US" dirty="0" smtClean="0"/>
                  <a:t>X, and we know the values of </a:t>
                </a:r>
                <a:r>
                  <a:rPr lang="en-US" dirty="0"/>
                  <a:t>filter function </a:t>
                </a:r>
                <a:r>
                  <a:rPr lang="en-US" dirty="0" smtClean="0"/>
                  <a:t>     f </a:t>
                </a:r>
                <a:r>
                  <a:rPr lang="en-US" dirty="0"/>
                  <a:t>: X → </a:t>
                </a:r>
                <a:r>
                  <a:rPr lang="en-US" dirty="0">
                    <a:latin typeface="Broadway" pitchFamily="82" charset="0"/>
                  </a:rPr>
                  <a:t>R</a:t>
                </a:r>
                <a:r>
                  <a:rPr lang="en-US" dirty="0"/>
                  <a:t> </a:t>
                </a:r>
                <a:r>
                  <a:rPr lang="en-US" dirty="0" smtClean="0"/>
                  <a:t>for N data points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Assume that it is possible </a:t>
                </a:r>
                <a:r>
                  <a:rPr lang="en-US" dirty="0" smtClean="0"/>
                  <a:t>to construct </a:t>
                </a:r>
                <a:r>
                  <a:rPr lang="en-US" dirty="0"/>
                  <a:t>a distance matrix of inter-point distances </a:t>
                </a:r>
                <a:r>
                  <a:rPr lang="en-US" dirty="0" smtClean="0"/>
                  <a:t>between sets </a:t>
                </a:r>
                <a:r>
                  <a:rPr lang="en-US" dirty="0"/>
                  <a:t>of </a:t>
                </a:r>
                <a:r>
                  <a:rPr lang="en-US" dirty="0" smtClean="0"/>
                  <a:t>points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divide </a:t>
                </a:r>
                <a:r>
                  <a:rPr lang="en-US" dirty="0" smtClean="0"/>
                  <a:t>the </a:t>
                </a:r>
                <a:r>
                  <a:rPr lang="en-US" dirty="0"/>
                  <a:t>range </a:t>
                </a:r>
                <a:r>
                  <a:rPr lang="en-US" dirty="0" smtClean="0"/>
                  <a:t>I of the function into </a:t>
                </a:r>
                <a:r>
                  <a:rPr lang="en-US" dirty="0"/>
                  <a:t>a </a:t>
                </a:r>
                <a:r>
                  <a:rPr lang="en-US" dirty="0" smtClean="0"/>
                  <a:t>set S </a:t>
                </a:r>
                <a:r>
                  <a:rPr lang="en-US" dirty="0"/>
                  <a:t>of smaller </a:t>
                </a:r>
                <a:r>
                  <a:rPr lang="en-US" dirty="0" smtClean="0"/>
                  <a:t>overlapping intervals. </a:t>
                </a:r>
                <a:r>
                  <a:rPr lang="en-US" dirty="0"/>
                  <a:t>Let </a:t>
                </a:r>
                <a:r>
                  <a:rPr lang="en-US" i="1" dirty="0"/>
                  <a:t>l</a:t>
                </a:r>
                <a:r>
                  <a:rPr lang="en-US" dirty="0"/>
                  <a:t> be </a:t>
                </a:r>
                <a:r>
                  <a:rPr lang="en-US" dirty="0" smtClean="0"/>
                  <a:t>the </a:t>
                </a:r>
                <a:r>
                  <a:rPr lang="en-US" dirty="0"/>
                  <a:t>length of the smaller </a:t>
                </a:r>
                <a:r>
                  <a:rPr lang="en-US" dirty="0" smtClean="0"/>
                  <a:t>intervals </a:t>
                </a:r>
                <a:r>
                  <a:rPr lang="en-US" dirty="0"/>
                  <a:t>and </a:t>
                </a:r>
                <a:r>
                  <a:rPr lang="en-US" i="1" dirty="0"/>
                  <a:t>p</a:t>
                </a:r>
                <a:r>
                  <a:rPr lang="en-US" dirty="0"/>
                  <a:t> be the percentage overlap between successive intervals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910" r="-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51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Implementation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Find </a:t>
                </a:r>
                <a:r>
                  <a:rPr lang="en-US" dirty="0"/>
                  <a:t>the covering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{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={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|</m:t>
                        </m:r>
                        <m:r>
                          <m:rPr>
                            <m:nor/>
                          </m:rPr>
                          <a:rPr lang="en-US" dirty="0"/>
                          <m:t>f</m:t>
                        </m:r>
                        <m:r>
                          <m:rPr>
                            <m:nor/>
                          </m:rPr>
                          <a:rPr lang="en-US" dirty="0"/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m:rPr>
                            <m:nor/>
                          </m:rPr>
                          <a:rPr lang="en-US" dirty="0"/>
                          <m:t>)∈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}}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dirty="0"/>
                          <m:t>∈</m:t>
                        </m:r>
                        <m:r>
                          <a:rPr lang="en-US" b="0" i="1" dirty="0" smtClean="0">
                            <a:latin typeface="Cambria Math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dirty="0" smtClean="0"/>
                  <a:t>of X.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find clusters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US" dirty="0" smtClean="0"/>
                  <a:t>} and treat them as vertex in our complex.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If two clusters intersect then draw an edge between those vertices.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To get information about higher dimensional voids in the data and to build higher dimensional complexes one </a:t>
                </a:r>
                <a:r>
                  <a:rPr lang="en-US" dirty="0"/>
                  <a:t>can associate many functions with each data point </a:t>
                </a:r>
                <a:r>
                  <a:rPr lang="en-US" dirty="0" smtClean="0"/>
                  <a:t>instead of </a:t>
                </a:r>
                <a:r>
                  <a:rPr lang="en-US" dirty="0"/>
                  <a:t>just one.</a:t>
                </a:r>
                <a:endParaRPr lang="en-US" dirty="0" smtClean="0"/>
              </a:p>
              <a:p>
                <a:pPr>
                  <a:buFont typeface="Wingdings" pitchFamily="2" charset="2"/>
                  <a:buChar char="Ø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694" r="-270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8220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Algorithm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Lets take two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the parameter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Broadway" pitchFamily="82" charset="0"/>
                          </a:rPr>
                          <m:t>R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. Also define </a:t>
                </a:r>
                <a:r>
                  <a:rPr lang="da-DK" i="1" dirty="0"/>
                  <a:t>R</a:t>
                </a:r>
                <a:r>
                  <a:rPr lang="da-DK" dirty="0"/>
                  <a:t>= [min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 smtClean="0"/>
                  <a:t>,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da-DK" dirty="0"/>
                  <a:t>] </a:t>
                </a:r>
                <a:r>
                  <a:rPr lang="da-DK" dirty="0" smtClean="0"/>
                  <a:t>×[</a:t>
                </a:r>
                <a:r>
                  <a:rPr lang="da-DK" dirty="0"/>
                  <a:t>min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/>
                  <a:t>, max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da-DK" dirty="0" smtClean="0"/>
                  <a:t>].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da-DK" dirty="0"/>
                  <a:t>Consider a </a:t>
                </a:r>
                <a:r>
                  <a:rPr lang="da-DK" dirty="0" smtClean="0"/>
                  <a:t>covering </a:t>
                </a:r>
                <a14:m>
                  <m:oMath xmlns:m="http://schemas.openxmlformats.org/officeDocument/2006/math">
                    <m:nary>
                      <m:naryPr>
                        <m:chr m:val="⋃"/>
                        <m:supHide m:val="on"/>
                        <m:ctrlPr>
                          <a:rPr lang="da-DK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 </m:t>
                        </m:r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da-DK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such that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intersect, and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 smtClean="0"/>
                  <a:t>intersect.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Now follow the algorithm to build a reduced simplicial complex as following: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2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042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525780" indent="-457200">
                  <a:buFont typeface="+mj-lt"/>
                  <a:buAutoNum type="arabicPeriod"/>
                </a:pPr>
                <a:r>
                  <a:rPr lang="en-US" dirty="0" smtClean="0"/>
                  <a:t>For each i, j, select all data points for which the function values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lie </a:t>
                </a:r>
                <a:r>
                  <a:rPr lang="en-US" dirty="0"/>
                  <a:t>within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. </a:t>
                </a:r>
                <a:r>
                  <a:rPr lang="en-US" dirty="0"/>
                  <a:t>Find a clustering </a:t>
                </a:r>
                <a:r>
                  <a:rPr lang="en-US" dirty="0" smtClean="0"/>
                  <a:t>of points </a:t>
                </a:r>
                <a:r>
                  <a:rPr lang="en-US" dirty="0"/>
                  <a:t>for this set and consider each cluster to </a:t>
                </a:r>
                <a:r>
                  <a:rPr lang="en-US" dirty="0" smtClean="0"/>
                  <a:t>represent a </a:t>
                </a:r>
                <a:r>
                  <a:rPr lang="en-US" dirty="0"/>
                  <a:t>0 dimensional simplex (referred to as a vertex in </a:t>
                </a:r>
                <a:r>
                  <a:rPr lang="en-US" dirty="0" smtClean="0"/>
                  <a:t>this algorithm</a:t>
                </a:r>
                <a:r>
                  <a:rPr lang="en-US" dirty="0"/>
                  <a:t>). Also, maintain a list of vertices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, </m:t>
                        </m:r>
                        <m:r>
                          <a:rPr lang="en-US" i="1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and </a:t>
                </a:r>
                <a:r>
                  <a:rPr lang="en-US" dirty="0"/>
                  <a:t>a set of indices of the data points (the cluster members) associated with each vertex</a:t>
                </a:r>
                <a:r>
                  <a:rPr lang="en-US" dirty="0" smtClean="0"/>
                  <a:t>.</a:t>
                </a:r>
              </a:p>
              <a:p>
                <a:pPr marL="525780" indent="-457200">
                  <a:buFont typeface="+mj-lt"/>
                  <a:buAutoNum type="arabicPeriod"/>
                </a:pPr>
                <a:r>
                  <a:rPr lang="en-US" dirty="0"/>
                  <a:t>For all vertices in the sets {𝐴_(𝑖, 𝑗),𝐴_(𝑖+1, 𝑗), 𝐴_(𝑖, 𝑗+1), 𝐴_(𝑖+1, 𝑗+1)}, if the intersection of the cluster associated with the vertices is non-empty then add a 1-simplex (referred to as an edge in this algorithm).</a:t>
                </a:r>
              </a:p>
              <a:p>
                <a:pPr marL="525780" indent="-457200">
                  <a:buFont typeface="+mj-lt"/>
                  <a:buAutoNum type="arabicPeriod"/>
                </a:pPr>
                <a:endParaRPr lang="en-US" dirty="0"/>
              </a:p>
              <a:p>
                <a:pPr marL="525780" indent="-45720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1799" b="-21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70747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Algorithm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marL="68580" indent="0">
                  <a:buNone/>
                </a:pPr>
                <a:r>
                  <a:rPr lang="en-US" dirty="0" smtClean="0">
                    <a:solidFill>
                      <a:schemeClr val="bg2">
                        <a:lumMod val="90000"/>
                      </a:schemeClr>
                    </a:solidFill>
                  </a:rPr>
                  <a:t>3.</a:t>
                </a:r>
                <a:r>
                  <a:rPr lang="en-US" dirty="0" smtClean="0"/>
                  <a:t> Whenever </a:t>
                </a:r>
                <a:r>
                  <a:rPr lang="en-US" dirty="0"/>
                  <a:t>clusters corresponding to any three </a:t>
                </a:r>
                <a:r>
                  <a:rPr lang="en-US" dirty="0" smtClean="0"/>
                  <a:t>vertices have </a:t>
                </a:r>
                <a:r>
                  <a:rPr lang="en-US" dirty="0"/>
                  <a:t>non empty intersection, add a corresponding 2 </a:t>
                </a:r>
                <a:r>
                  <a:rPr lang="en-US" dirty="0" smtClean="0"/>
                  <a:t>simplex </a:t>
                </a:r>
                <a:r>
                  <a:rPr lang="en-US" dirty="0"/>
                  <a:t>(referred to as a triangle in this algorithm) with </a:t>
                </a:r>
                <a:r>
                  <a:rPr lang="en-US" dirty="0" smtClean="0"/>
                  <a:t>the three </a:t>
                </a:r>
                <a:r>
                  <a:rPr lang="en-US" dirty="0"/>
                  <a:t>vertices forming its vertex set</a:t>
                </a:r>
                <a:r>
                  <a:rPr lang="en-US" dirty="0" smtClean="0"/>
                  <a:t>.</a:t>
                </a:r>
              </a:p>
              <a:p>
                <a:pPr marL="68580" indent="0">
                  <a:buNone/>
                </a:pPr>
                <a:endParaRPr lang="en-US" dirty="0"/>
              </a:p>
              <a:p>
                <a:pPr marL="68580" indent="0">
                  <a:buNone/>
                </a:pPr>
                <a:r>
                  <a:rPr lang="en-US" dirty="0">
                    <a:solidFill>
                      <a:schemeClr val="bg2">
                        <a:lumMod val="90000"/>
                      </a:schemeClr>
                    </a:solidFill>
                  </a:rPr>
                  <a:t>4.</a:t>
                </a:r>
                <a:r>
                  <a:rPr lang="en-US" dirty="0"/>
                  <a:t> Whenever clusters corresponding to any four </a:t>
                </a:r>
                <a:r>
                  <a:rPr lang="en-US" dirty="0" smtClean="0"/>
                  <a:t>vertices have </a:t>
                </a:r>
                <a:r>
                  <a:rPr lang="en-US" dirty="0"/>
                  <a:t>non-empty intersection, add a 3 simplex (</a:t>
                </a:r>
                <a:r>
                  <a:rPr lang="en-US" dirty="0" smtClean="0"/>
                  <a:t>referred to </a:t>
                </a:r>
                <a:r>
                  <a:rPr lang="en-US" dirty="0"/>
                  <a:t>as tetrahedron in this algorithm) with the four </a:t>
                </a:r>
                <a:r>
                  <a:rPr lang="en-US" dirty="0" smtClean="0"/>
                  <a:t>vertices forming </a:t>
                </a:r>
                <a:r>
                  <a:rPr lang="en-US" dirty="0"/>
                  <a:t>its vertex set</a:t>
                </a:r>
                <a:r>
                  <a:rPr lang="en-US" dirty="0" smtClean="0"/>
                  <a:t>.</a:t>
                </a:r>
              </a:p>
              <a:p>
                <a:pPr marL="68580" indent="0">
                  <a:buNone/>
                </a:pPr>
                <a:endParaRPr lang="en-US" dirty="0"/>
              </a:p>
              <a:p>
                <a:pPr marL="68580" indent="0">
                  <a:buNone/>
                </a:pPr>
                <a:r>
                  <a:rPr lang="en-US" dirty="0" smtClean="0"/>
                  <a:t>This can be extended to any parameter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dirty="0">
                            <a:latin typeface="Broadway" pitchFamily="82" charset="0"/>
                          </a:rPr>
                          <m:t>R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563" r="-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927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Special Functions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84632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 Mapper algorithm is dependent on the choice of filter function</a:t>
            </a:r>
          </a:p>
          <a:p>
            <a:pPr marL="484632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Applications often require carefully chosen filters</a:t>
            </a:r>
          </a:p>
          <a:p>
            <a:pPr marL="484632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Some functions are useful in general contexts</a:t>
            </a:r>
          </a:p>
          <a:p>
            <a:pPr marL="484632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These functions usually convey information about the geometry of the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955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Density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2438400"/>
                <a:ext cx="7498080" cy="4267200"/>
              </a:xfrm>
            </p:spPr>
            <p:txBody>
              <a:bodyPr/>
              <a:lstStyle/>
              <a:p>
                <a:r>
                  <a:rPr lang="en-US" dirty="0" smtClean="0"/>
                  <a:t>For some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/>
                      </a:rPr>
                      <m:t>𝜀</m:t>
                    </m:r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dirty="0" smtClean="0"/>
                  <a:t>, consider the function: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Points in densely populated regions have higher values</a:t>
                </a:r>
              </a:p>
              <a:p>
                <a:r>
                  <a:rPr lang="en-US" dirty="0" smtClean="0"/>
                  <a:t>Clusters really are clusters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2438400"/>
                <a:ext cx="7498080" cy="4267200"/>
              </a:xfrm>
              <a:blipFill rotWithShape="1">
                <a:blip r:embed="rId2"/>
                <a:stretch>
                  <a:fillRect t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123" t="38294" r="20439" b="50794"/>
          <a:stretch/>
        </p:blipFill>
        <p:spPr bwMode="auto">
          <a:xfrm>
            <a:off x="2057400" y="2764969"/>
            <a:ext cx="5258139" cy="157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90487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2323652"/>
                <a:ext cx="6777317" cy="3508977"/>
              </a:xfrm>
            </p:spPr>
            <p:txBody>
              <a:bodyPr/>
              <a:lstStyle/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1 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𝑝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&lt; +∞</m:t>
                    </m:r>
                  </m:oMath>
                </a14:m>
                <a:r>
                  <a:rPr lang="en-US" dirty="0" smtClean="0"/>
                  <a:t>, consider the function:</a:t>
                </a:r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Points further from the center have higher values</a:t>
                </a:r>
              </a:p>
              <a:p>
                <a:r>
                  <a:rPr lang="en-US" dirty="0" smtClean="0"/>
                  <a:t>Clusters and intersections show how data branches out from the center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2323652"/>
                <a:ext cx="6777317" cy="3508977"/>
              </a:xfrm>
              <a:blipFill rotWithShape="1">
                <a:blip r:embed="rId2"/>
                <a:stretch>
                  <a:fillRect t="-1215" b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33" t="33730" r="58725" b="53175"/>
          <a:stretch/>
        </p:blipFill>
        <p:spPr bwMode="auto">
          <a:xfrm>
            <a:off x="2133600" y="2667000"/>
            <a:ext cx="4794121" cy="14382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3276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Objective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Introduce a computational method for extracting simple descriptions of high dimensional data sets in the form of simplicial complexes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Applications </a:t>
            </a:r>
          </a:p>
        </p:txBody>
      </p:sp>
    </p:spTree>
    <p:extLst>
      <p:ext uri="{BB962C8B-B14F-4D97-AF65-F5344CB8AC3E}">
        <p14:creationId xmlns:p14="http://schemas.microsoft.com/office/powerpoint/2010/main" val="354155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 Laplacians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2133600"/>
            <a:ext cx="7098792" cy="4495800"/>
          </a:xfrm>
        </p:spPr>
        <p:txBody>
          <a:bodyPr/>
          <a:lstStyle/>
          <a:p>
            <a:r>
              <a:rPr lang="en-US" dirty="0" smtClean="0"/>
              <a:t>Consider the graph with the points of the data set X as vertices</a:t>
            </a:r>
          </a:p>
          <a:p>
            <a:r>
              <a:rPr lang="en-US" dirty="0" smtClean="0"/>
              <a:t>The weights of edges are given by:</a:t>
            </a:r>
          </a:p>
          <a:p>
            <a:endParaRPr lang="en-US" dirty="0"/>
          </a:p>
          <a:p>
            <a:r>
              <a:rPr lang="en-US" dirty="0" smtClean="0"/>
              <a:t>The normalized </a:t>
            </a:r>
            <a:r>
              <a:rPr lang="en-US" dirty="0"/>
              <a:t>L</a:t>
            </a:r>
            <a:r>
              <a:rPr lang="en-US" dirty="0" smtClean="0"/>
              <a:t>aplacian matrix of the graph is defined by: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Eigenvectors of L are functions of X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5" t="48214" r="60957" b="42461"/>
          <a:stretch/>
        </p:blipFill>
        <p:spPr bwMode="auto">
          <a:xfrm>
            <a:off x="3276600" y="3276600"/>
            <a:ext cx="3251200" cy="682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14" t="34754" r="23167" b="41193"/>
          <a:stretch/>
        </p:blipFill>
        <p:spPr bwMode="auto">
          <a:xfrm>
            <a:off x="2761673" y="4561322"/>
            <a:ext cx="4281054" cy="100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91090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Tests and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pPr marL="484632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Given a specially crafted data set, can Mapper reproduce a desired shape?</a:t>
            </a:r>
          </a:p>
          <a:p>
            <a:pPr marL="484632" indent="-45720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smtClean="0"/>
              <a:t>How is Mapper useful for analyzing real data?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8946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Torus Reconstruction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2362200"/>
                <a:ext cx="7098792" cy="3886200"/>
              </a:xfrm>
            </p:spPr>
            <p:txBody>
              <a:bodyPr/>
              <a:lstStyle/>
              <a:p>
                <a:r>
                  <a:rPr lang="en-US" dirty="0" smtClean="0"/>
                  <a:t>Choose 1500 points evenly spread out on a standard torus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b="0" dirty="0" smtClean="0"/>
              </a:p>
              <a:p>
                <a:r>
                  <a:rPr lang="en-US" dirty="0" smtClean="0"/>
                  <a:t>Rotate the points randomly into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r>
                  <a:rPr lang="en-US" dirty="0" smtClean="0"/>
                  <a:t>Choose two </a:t>
                </a:r>
                <a:r>
                  <a:rPr lang="en-US" dirty="0" err="1" smtClean="0"/>
                  <a:t>eigenfunctions</a:t>
                </a:r>
                <a:r>
                  <a:rPr lang="en-US" dirty="0" smtClean="0"/>
                  <a:t> of the Laplacian to use as filters</a:t>
                </a:r>
              </a:p>
              <a:p>
                <a:r>
                  <a:rPr lang="en-US" dirty="0" smtClean="0"/>
                  <a:t>Apply Mapper to get simplicial complex</a:t>
                </a:r>
              </a:p>
              <a:p>
                <a:r>
                  <a:rPr lang="en-US" dirty="0" smtClean="0"/>
                  <a:t>Calculate distances between vertices: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2362200"/>
                <a:ext cx="7098792" cy="3886200"/>
              </a:xfrm>
              <a:blipFill rotWithShape="1">
                <a:blip r:embed="rId2"/>
                <a:stretch>
                  <a:fillRect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015" t="44048" r="11762" b="45238"/>
          <a:stretch/>
        </p:blipFill>
        <p:spPr bwMode="auto">
          <a:xfrm>
            <a:off x="1066800" y="5410200"/>
            <a:ext cx="7315200" cy="7837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5017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Torus Reconstruction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435608" y="2286000"/>
                <a:ext cx="7251192" cy="48006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Use Multidimensional Scaling (MDS) to embed the vertices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r>
                  <a:rPr lang="en-US" dirty="0" err="1" smtClean="0"/>
                  <a:t>Betti</a:t>
                </a:r>
                <a:r>
                  <a:rPr lang="en-US" dirty="0" smtClean="0"/>
                  <a:t> numbers can be checked as well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608" y="2286000"/>
                <a:ext cx="7251192" cy="4800600"/>
              </a:xfrm>
              <a:blipFill rotWithShape="1">
                <a:blip r:embed="rId2"/>
                <a:stretch>
                  <a:fillRect t="-10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1" t="29763" r="12989" b="24007"/>
          <a:stretch/>
        </p:blipFill>
        <p:spPr bwMode="auto">
          <a:xfrm>
            <a:off x="609600" y="3031027"/>
            <a:ext cx="7924800" cy="2836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348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 Data Sets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Mapper was applied to a database of 3-d shapes, and provides an improved means of classifying such objects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61" t="38095" r="9642" b="29167"/>
          <a:stretch/>
        </p:blipFill>
        <p:spPr bwMode="auto">
          <a:xfrm>
            <a:off x="605442" y="3731118"/>
            <a:ext cx="8005158" cy="221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48908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Simplifies large high-dimensional data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Preserves geometric properties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Allows for easy analysis of topological properties and comparison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Generalizes the </a:t>
            </a:r>
            <a:r>
              <a:rPr lang="en-US" dirty="0" err="1" smtClean="0"/>
              <a:t>Reeb</a:t>
            </a:r>
            <a:r>
              <a:rPr lang="en-US" dirty="0" smtClean="0"/>
              <a:t> graph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dirty="0" smtClean="0"/>
              <a:t>Has proven effective and useful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620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Motivation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Real application data is massive </a:t>
            </a:r>
            <a:r>
              <a:rPr lang="en-US" dirty="0"/>
              <a:t>and </a:t>
            </a:r>
            <a:r>
              <a:rPr lang="en-US" dirty="0" smtClean="0"/>
              <a:t>it is impossible </a:t>
            </a:r>
            <a:r>
              <a:rPr lang="en-US" dirty="0"/>
              <a:t>to visualize and discern structure even in low dimensional projections</a:t>
            </a:r>
            <a:r>
              <a:rPr lang="en-US" dirty="0" smtClean="0"/>
              <a:t>.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 smtClean="0"/>
              <a:t>Visualization of these high dimensional data sets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Qualitative analysis of these </a:t>
            </a:r>
            <a:r>
              <a:rPr lang="en-US" dirty="0" smtClean="0"/>
              <a:t>data </a:t>
            </a:r>
            <a:r>
              <a:rPr lang="en-US" dirty="0"/>
              <a:t>sets and also the functions defined on </a:t>
            </a:r>
            <a:r>
              <a:rPr lang="en-US" dirty="0" smtClean="0"/>
              <a:t>them</a:t>
            </a:r>
          </a:p>
          <a:p>
            <a:pPr marL="6858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3572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Significance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Already existing methods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Projection pursuit method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Isomap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Locally linear embedding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Multidimensional scaling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Drawbacks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ensitive to chosen metric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c</a:t>
            </a:r>
            <a:r>
              <a:rPr lang="en-US" dirty="0" smtClean="0"/>
              <a:t>an not produce simplicial complexes directly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Size of simplicial complexes is not small</a:t>
            </a:r>
          </a:p>
        </p:txBody>
      </p:sp>
    </p:spTree>
    <p:extLst>
      <p:ext uri="{BB962C8B-B14F-4D97-AF65-F5344CB8AC3E}">
        <p14:creationId xmlns:p14="http://schemas.microsoft.com/office/powerpoint/2010/main" val="2858067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Significance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Our method : </a:t>
            </a:r>
            <a:r>
              <a:rPr lang="en-US" b="1" dirty="0" smtClean="0"/>
              <a:t>Mapper</a:t>
            </a:r>
          </a:p>
          <a:p>
            <a:pPr lvl="1">
              <a:buFont typeface="Wingdings" pitchFamily="2" charset="2"/>
              <a:buChar char="ü"/>
            </a:pPr>
            <a:r>
              <a:rPr lang="en-US" dirty="0"/>
              <a:t>r</a:t>
            </a:r>
            <a:r>
              <a:rPr lang="en-US" dirty="0" smtClean="0"/>
              <a:t>educes high dimensional data sets into a more discrete and combinatorial object, simplicial complexes, with far fewer points capturing topological and geometrical information at a specified resolution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/>
              <a:t>Advantages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l</a:t>
            </a:r>
            <a:r>
              <a:rPr lang="en-US" dirty="0" smtClean="0"/>
              <a:t>ess sensitive to chosen distance metric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 smtClean="0"/>
              <a:t>achieves substantial simplifications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s</a:t>
            </a:r>
            <a:r>
              <a:rPr lang="en-US" dirty="0" smtClean="0"/>
              <a:t>implicial complexes preserves certain topological structures of the original data set</a:t>
            </a:r>
          </a:p>
          <a:p>
            <a:pPr marL="822960" lvl="1" indent="-457200">
              <a:buFont typeface="+mj-lt"/>
              <a:buAutoNum type="arabicPeriod"/>
            </a:pPr>
            <a:r>
              <a:rPr lang="en-US" dirty="0"/>
              <a:t>d</a:t>
            </a:r>
            <a:r>
              <a:rPr lang="en-US" dirty="0" smtClean="0"/>
              <a:t>oes not depend upon the clustering algorithms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46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2">
                    <a:lumMod val="50000"/>
                  </a:schemeClr>
                </a:solidFill>
              </a:rPr>
              <a:t>Underlying theoretical framework of Mapper</a:t>
            </a:r>
            <a:endParaRPr lang="en-US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68580" indent="0">
              <a:buNone/>
            </a:pPr>
            <a:r>
              <a:rPr lang="en-US" dirty="0" smtClean="0"/>
              <a:t>Given a topological space X and a finite covering </a:t>
            </a:r>
            <a:r>
              <a:rPr lang="en-US" i="1" dirty="0" smtClean="0"/>
              <a:t>U</a:t>
            </a:r>
            <a:r>
              <a:rPr lang="en-US" dirty="0" smtClean="0"/>
              <a:t>={U</a:t>
            </a:r>
            <a:r>
              <a:rPr lang="el-GR" sz="1600" dirty="0" smtClean="0"/>
              <a:t>α</a:t>
            </a:r>
            <a:r>
              <a:rPr lang="en-US" dirty="0" smtClean="0"/>
              <a:t>}</a:t>
            </a:r>
            <a:r>
              <a:rPr lang="el-GR" sz="1600" dirty="0" smtClean="0"/>
              <a:t>α</a:t>
            </a:r>
            <a:r>
              <a:rPr lang="en-US" sz="1600" dirty="0" smtClean="0"/>
              <a:t>∈A</a:t>
            </a:r>
            <a:r>
              <a:rPr lang="en-US" dirty="0" smtClean="0"/>
              <a:t> of X.</a:t>
            </a:r>
          </a:p>
          <a:p>
            <a:pPr marL="68580" indent="0">
              <a:buNone/>
            </a:pPr>
            <a:r>
              <a:rPr lang="en-US" b="1" dirty="0" smtClean="0"/>
              <a:t>Definition 1: Nerve of the covering </a:t>
            </a:r>
            <a:r>
              <a:rPr lang="en-US" b="1" i="1" dirty="0" smtClean="0"/>
              <a:t>U</a:t>
            </a:r>
          </a:p>
          <a:p>
            <a:pPr marL="68580" indent="0">
              <a:buNone/>
            </a:pPr>
            <a:r>
              <a:rPr lang="en-US" dirty="0" smtClean="0"/>
              <a:t>The simplicial complex N(</a:t>
            </a:r>
            <a:r>
              <a:rPr lang="en-US" i="1" dirty="0" smtClean="0"/>
              <a:t>U</a:t>
            </a:r>
            <a:r>
              <a:rPr lang="en-US" dirty="0" smtClean="0"/>
              <a:t>) which has A as its vertex set, is called the nerve of the covering </a:t>
            </a:r>
            <a:r>
              <a:rPr lang="en-US" i="1" dirty="0" smtClean="0"/>
              <a:t>U</a:t>
            </a:r>
            <a:r>
              <a:rPr lang="en-US" dirty="0" smtClean="0"/>
              <a:t> if a family {</a:t>
            </a:r>
            <a:r>
              <a:rPr lang="el-GR" dirty="0" smtClean="0"/>
              <a:t>α</a:t>
            </a:r>
            <a:r>
              <a:rPr lang="en-US" sz="1200" dirty="0" smtClean="0"/>
              <a:t>0</a:t>
            </a:r>
            <a:r>
              <a:rPr lang="en-US" dirty="0" smtClean="0"/>
              <a:t>, </a:t>
            </a:r>
            <a:r>
              <a:rPr lang="el-GR" dirty="0" smtClean="0"/>
              <a:t>α</a:t>
            </a:r>
            <a:r>
              <a:rPr lang="en-US" sz="1200" dirty="0" smtClean="0"/>
              <a:t>1</a:t>
            </a:r>
            <a:r>
              <a:rPr lang="en-US" dirty="0" smtClean="0"/>
              <a:t>,…,</a:t>
            </a:r>
            <a:r>
              <a:rPr lang="el-GR" dirty="0" smtClean="0"/>
              <a:t> α</a:t>
            </a:r>
            <a:r>
              <a:rPr lang="en-US" sz="1200" dirty="0"/>
              <a:t>k</a:t>
            </a:r>
            <a:r>
              <a:rPr lang="en-US" dirty="0" smtClean="0"/>
              <a:t>} spans a k-simplex in </a:t>
            </a:r>
            <a:r>
              <a:rPr lang="en-US" dirty="0"/>
              <a:t>N(</a:t>
            </a:r>
            <a:r>
              <a:rPr lang="en-US" i="1" dirty="0"/>
              <a:t>U</a:t>
            </a:r>
            <a:r>
              <a:rPr lang="en-US" dirty="0" smtClean="0"/>
              <a:t>) </a:t>
            </a:r>
            <a:r>
              <a:rPr lang="en-US" dirty="0" err="1" smtClean="0"/>
              <a:t>iff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l-GR" sz="1600" dirty="0" smtClean="0"/>
              <a:t>α</a:t>
            </a:r>
            <a:r>
              <a:rPr lang="en-US" sz="1000" dirty="0" smtClean="0"/>
              <a:t>0</a:t>
            </a:r>
            <a:r>
              <a:rPr lang="en-US" dirty="0" smtClean="0"/>
              <a:t>∩</a:t>
            </a:r>
            <a:r>
              <a:rPr lang="en-US" dirty="0"/>
              <a:t> U</a:t>
            </a:r>
            <a:r>
              <a:rPr lang="el-GR" sz="1600" dirty="0"/>
              <a:t>α</a:t>
            </a:r>
            <a:r>
              <a:rPr lang="en-US" sz="1000" dirty="0"/>
              <a:t>0</a:t>
            </a:r>
            <a:r>
              <a:rPr lang="en-US" dirty="0" smtClean="0"/>
              <a:t>∩…</a:t>
            </a:r>
            <a:r>
              <a:rPr lang="en-US" dirty="0"/>
              <a:t> ∩</a:t>
            </a:r>
            <a:r>
              <a:rPr lang="en-US" dirty="0" smtClean="0"/>
              <a:t> </a:t>
            </a:r>
            <a:r>
              <a:rPr lang="en-US" dirty="0"/>
              <a:t>U</a:t>
            </a:r>
            <a:r>
              <a:rPr lang="el-GR" sz="1600" dirty="0"/>
              <a:t>α</a:t>
            </a:r>
            <a:r>
              <a:rPr lang="en-US" sz="1000" dirty="0" smtClean="0"/>
              <a:t>0</a:t>
            </a:r>
            <a:r>
              <a:rPr lang="en-US" dirty="0"/>
              <a:t> </a:t>
            </a:r>
            <a:r>
              <a:rPr lang="en-US" dirty="0" smtClean="0"/>
              <a:t>≠ </a:t>
            </a:r>
            <a:r>
              <a:rPr lang="en-US" dirty="0"/>
              <a:t>ϕ</a:t>
            </a:r>
            <a:r>
              <a:rPr lang="en-US" dirty="0" smtClean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96352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Underlying theoretical framework of Mapper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68580" indent="0">
                  <a:buNone/>
                </a:pPr>
                <a:r>
                  <a:rPr lang="en-US" b="1" dirty="0" smtClean="0"/>
                  <a:t>Definition 2: Partition of unity</a:t>
                </a:r>
              </a:p>
              <a:p>
                <a:pPr marL="68580" indent="0">
                  <a:buNone/>
                </a:pPr>
                <a:r>
                  <a:rPr lang="en-US" dirty="0"/>
                  <a:t>A partition of unity subordinate to </a:t>
                </a:r>
                <a:r>
                  <a:rPr lang="en-US" dirty="0" smtClean="0"/>
                  <a:t>the finite </a:t>
                </a:r>
                <a:r>
                  <a:rPr lang="en-US" dirty="0"/>
                  <a:t>open covering </a:t>
                </a:r>
                <a:r>
                  <a:rPr lang="en-US" i="1" dirty="0"/>
                  <a:t>U</a:t>
                </a:r>
                <a:r>
                  <a:rPr lang="en-US" dirty="0"/>
                  <a:t> is a family of real valued </a:t>
                </a:r>
                <a:r>
                  <a:rPr lang="en-US" dirty="0" smtClean="0"/>
                  <a:t>functions {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</m:oMath>
                </a14:m>
                <a:r>
                  <a:rPr lang="en-US" dirty="0" smtClean="0"/>
                  <a:t>}</a:t>
                </a:r>
                <a14:m>
                  <m:oMath xmlns:m="http://schemas.openxmlformats.org/officeDocument/2006/math">
                    <m:r>
                      <a:rPr lang="en-US" sz="1600" i="1" dirty="0">
                        <a:latin typeface="Cambria Math"/>
                      </a:rPr>
                      <m:t>𝛼</m:t>
                    </m:r>
                    <m:r>
                      <a:rPr lang="en-US" sz="1600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∈</a:t>
                </a:r>
                <a:r>
                  <a:rPr lang="en-US" sz="1600" dirty="0" smtClean="0"/>
                  <a:t>A </a:t>
                </a:r>
                <a:r>
                  <a:rPr lang="en-US" dirty="0" smtClean="0"/>
                  <a:t>with </a:t>
                </a:r>
                <a:r>
                  <a:rPr lang="en-US" dirty="0"/>
                  <a:t>the following </a:t>
                </a:r>
                <a:r>
                  <a:rPr lang="en-US" dirty="0" smtClean="0"/>
                  <a:t>properties:</a:t>
                </a:r>
                <a:endParaRPr lang="en-US" dirty="0"/>
              </a:p>
              <a:p>
                <a:pPr marL="68580" indent="0">
                  <a:buNone/>
                </a:pPr>
                <a:r>
                  <a:rPr lang="en-US" dirty="0"/>
                  <a:t>• 0 ≤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  <m:r>
                      <a:rPr lang="en-US" sz="1600" i="1" dirty="0">
                        <a:latin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) ≤ 1 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∈A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∈X </a:t>
                </a:r>
                <a:r>
                  <a:rPr lang="en-US" dirty="0"/>
                  <a:t>.</a:t>
                </a:r>
              </a:p>
              <a:p>
                <a:pPr marL="68580" indent="0">
                  <a:buNone/>
                </a:pPr>
                <a:r>
                  <a:rPr lang="en-US" dirty="0"/>
                  <a:t>•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i="1" dirty="0">
                            <a:latin typeface="Cambria Math"/>
                          </a:rPr>
                          <m:t>𝛼</m:t>
                        </m:r>
                        <m:r>
                          <a:rPr lang="en-US" i="1" dirty="0">
                            <a:latin typeface="Cambria Math"/>
                          </a:rPr>
                          <m:t>∈</m:t>
                        </m:r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sub>
                      <m:sup/>
                      <m:e>
                        <m:r>
                          <a:rPr lang="el-GR" i="1" dirty="0">
                            <a:latin typeface="Cambria Math"/>
                          </a:rPr>
                          <m:t>𝜑</m:t>
                        </m:r>
                        <m:r>
                          <a:rPr lang="en-US" sz="1600" i="1" dirty="0">
                            <a:latin typeface="Cambria Math"/>
                          </a:rPr>
                          <m:t>𝛼</m:t>
                        </m:r>
                        <m:r>
                          <a:rPr lang="en-US" i="1" dirty="0">
                            <a:latin typeface="Cambria Math"/>
                          </a:rPr>
                          <m:t>(</m:t>
                        </m:r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  <m:r>
                          <a:rPr lang="en-US" i="1" dirty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i="1" dirty="0">
                        <a:latin typeface="Cambria Math"/>
                      </a:rPr>
                      <m:t>= 1 </m:t>
                    </m:r>
                  </m:oMath>
                </a14:m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∈X </a:t>
                </a:r>
                <a:r>
                  <a:rPr lang="en-US" dirty="0"/>
                  <a:t>.</a:t>
                </a:r>
              </a:p>
              <a:p>
                <a:pPr marL="68580" indent="0">
                  <a:buNone/>
                </a:pPr>
                <a:r>
                  <a:rPr lang="en-US" dirty="0"/>
                  <a:t>• The closure of the set {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∈ X </a:t>
                </a:r>
                <a:r>
                  <a:rPr lang="en-US" dirty="0" smtClean="0"/>
                  <a:t>|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  <m:r>
                      <a:rPr lang="en-US" sz="1600" i="1" dirty="0">
                        <a:latin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) </a:t>
                </a:r>
                <a:r>
                  <a:rPr lang="en-US" dirty="0" smtClean="0"/>
                  <a:t>&gt; </a:t>
                </a:r>
                <a:r>
                  <a:rPr lang="en-US" dirty="0"/>
                  <a:t>0} is contained </a:t>
                </a:r>
                <a:r>
                  <a:rPr lang="en-US" dirty="0" smtClean="0"/>
                  <a:t>in the </a:t>
                </a:r>
                <a:r>
                  <a:rPr lang="en-US" dirty="0"/>
                  <a:t>open set U</a:t>
                </a:r>
                <a:r>
                  <a:rPr lang="el-GR" sz="1600" dirty="0"/>
                  <a:t>α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2068" t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75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Underlying theoretical framework of Mapper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68580" indent="0">
                  <a:buNone/>
                </a:pPr>
                <a:r>
                  <a:rPr lang="en-US" b="1" dirty="0" smtClean="0"/>
                  <a:t>Definition 3: Barycentric  coordinatization</a:t>
                </a:r>
              </a:p>
              <a:p>
                <a:pPr marL="68580" indent="0">
                  <a:buNone/>
                </a:pPr>
                <a:r>
                  <a:rPr lang="en-US" dirty="0" smtClean="0"/>
                  <a:t>There is a homeomorphism between the points in a simplex with vertex set {v</a:t>
                </a:r>
                <a:r>
                  <a:rPr lang="en-US" sz="1200" dirty="0" smtClean="0"/>
                  <a:t>0</a:t>
                </a:r>
                <a:r>
                  <a:rPr lang="en-US" dirty="0"/>
                  <a:t>, </a:t>
                </a:r>
                <a:r>
                  <a:rPr lang="en-US" dirty="0" smtClean="0"/>
                  <a:t>v</a:t>
                </a:r>
                <a:r>
                  <a:rPr lang="en-US" sz="1200" dirty="0" smtClean="0"/>
                  <a:t>1</a:t>
                </a:r>
                <a:r>
                  <a:rPr lang="en-US" dirty="0"/>
                  <a:t>,…,</a:t>
                </a:r>
                <a:r>
                  <a:rPr lang="el-GR" dirty="0"/>
                  <a:t> </a:t>
                </a:r>
                <a:r>
                  <a:rPr lang="en-US" dirty="0" smtClean="0"/>
                  <a:t>v</a:t>
                </a:r>
                <a:r>
                  <a:rPr lang="en-US" sz="1200" dirty="0" smtClean="0"/>
                  <a:t>k</a:t>
                </a:r>
                <a:r>
                  <a:rPr lang="en-US" dirty="0"/>
                  <a:t>} </a:t>
                </a:r>
                <a:r>
                  <a:rPr lang="en-US" dirty="0" smtClean="0"/>
                  <a:t>and the ordered (k+1)-tuple (r</a:t>
                </a:r>
                <a:r>
                  <a:rPr lang="en-US" sz="1200" dirty="0" smtClean="0"/>
                  <a:t>0</a:t>
                </a:r>
                <a:r>
                  <a:rPr lang="en-US" dirty="0"/>
                  <a:t>, </a:t>
                </a:r>
                <a:r>
                  <a:rPr lang="en-US" dirty="0" smtClean="0"/>
                  <a:t>r</a:t>
                </a:r>
                <a:r>
                  <a:rPr lang="en-US" sz="1200" dirty="0" smtClean="0"/>
                  <a:t>1</a:t>
                </a:r>
                <a:r>
                  <a:rPr lang="en-US" dirty="0"/>
                  <a:t>,…,</a:t>
                </a:r>
                <a:r>
                  <a:rPr lang="el-GR" dirty="0"/>
                  <a:t> </a:t>
                </a:r>
                <a:r>
                  <a:rPr lang="en-US" dirty="0" smtClean="0"/>
                  <a:t>r</a:t>
                </a:r>
                <a:r>
                  <a:rPr lang="en-US" sz="1200" dirty="0" smtClean="0"/>
                  <a:t>k</a:t>
                </a:r>
                <a:r>
                  <a:rPr lang="en-US" dirty="0"/>
                  <a:t>)</a:t>
                </a:r>
                <a:r>
                  <a:rPr lang="en-US" dirty="0" smtClean="0"/>
                  <a:t> satisfying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b="1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1" i="1" smtClean="0">
                            <a:latin typeface="Cambria Math"/>
                          </a:rPr>
                          <m:t>𝒊</m:t>
                        </m:r>
                        <m:r>
                          <a:rPr lang="en-US" b="1" i="1" smtClean="0">
                            <a:latin typeface="Cambria Math"/>
                          </a:rPr>
                          <m:t>=</m:t>
                        </m:r>
                        <m:r>
                          <a:rPr lang="en-US" b="1" i="1" smtClean="0">
                            <a:latin typeface="Cambria Math"/>
                          </a:rPr>
                          <m:t>𝟎</m:t>
                        </m:r>
                      </m:sub>
                      <m:sup>
                        <m:r>
                          <a:rPr lang="en-US" b="1" i="1" smtClean="0">
                            <a:latin typeface="Cambria Math"/>
                          </a:rPr>
                          <m:t>𝒌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1" dirty="0"/>
                          <m:t>r</m:t>
                        </m:r>
                        <m:r>
                          <m:rPr>
                            <m:nor/>
                          </m:rPr>
                          <a:rPr lang="en-US" sz="1200" b="1" dirty="0"/>
                          <m:t>i</m:t>
                        </m:r>
                      </m:e>
                    </m:nary>
                  </m:oMath>
                </a14:m>
                <a:r>
                  <a:rPr lang="en-US" b="1" dirty="0" smtClean="0"/>
                  <a:t>=1 and 0≤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dirty="0"/>
                      <m:t>r</m:t>
                    </m:r>
                    <m:r>
                      <m:rPr>
                        <m:nor/>
                      </m:rPr>
                      <a:rPr lang="en-US" sz="1200" b="1" dirty="0"/>
                      <m:t>i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b="1" dirty="0" smtClean="0"/>
                  <a:t>≤1 </a:t>
                </a:r>
                <a:r>
                  <a:rPr lang="en-US" dirty="0" smtClean="0"/>
                  <a:t>mapping </a:t>
                </a:r>
                <a:r>
                  <a:rPr lang="en-US" dirty="0"/>
                  <a:t>(r</a:t>
                </a:r>
                <a:r>
                  <a:rPr lang="en-US" sz="1200" dirty="0"/>
                  <a:t>0</a:t>
                </a:r>
                <a:r>
                  <a:rPr lang="en-US" dirty="0"/>
                  <a:t>, r</a:t>
                </a:r>
                <a:r>
                  <a:rPr lang="en-US" sz="1200" dirty="0"/>
                  <a:t>1</a:t>
                </a:r>
                <a:r>
                  <a:rPr lang="en-US" dirty="0"/>
                  <a:t>,…,</a:t>
                </a:r>
                <a:r>
                  <a:rPr lang="el-GR" dirty="0"/>
                  <a:t> </a:t>
                </a:r>
                <a:r>
                  <a:rPr lang="en-US" dirty="0"/>
                  <a:t>r</a:t>
                </a:r>
                <a:r>
                  <a:rPr lang="en-US" sz="1200" dirty="0"/>
                  <a:t>k</a:t>
                </a:r>
                <a:r>
                  <a:rPr lang="en-US" dirty="0"/>
                  <a:t>) </a:t>
                </a:r>
                <a:r>
                  <a:rPr lang="en-US" dirty="0" smtClean="0"/>
                  <a:t>to the point v=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/>
                          </a:rPr>
                          <m:t>𝑖</m:t>
                        </m:r>
                        <m:r>
                          <a:rPr lang="en-US" i="1">
                            <a:latin typeface="Cambria Math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sup>
                      <m:e>
                        <m:r>
                          <m:rPr>
                            <m:nor/>
                          </m:rPr>
                          <a:rPr lang="en-US" dirty="0"/>
                          <m:t>r</m:t>
                        </m:r>
                        <m:r>
                          <m:rPr>
                            <m:nor/>
                          </m:rPr>
                          <a:rPr lang="en-US" sz="1200" dirty="0"/>
                          <m:t>i</m:t>
                        </m:r>
                      </m:e>
                    </m:nary>
                    <m:r>
                      <m:rPr>
                        <m:nor/>
                      </m:rPr>
                      <a:rPr lang="en-US" b="0" i="0" dirty="0" smtClean="0"/>
                      <m:t>v</m:t>
                    </m:r>
                    <m:r>
                      <m:rPr>
                        <m:nor/>
                      </m:rPr>
                      <a:rPr lang="en-US" sz="1200" dirty="0"/>
                      <m:t>i</m:t>
                    </m:r>
                    <m:r>
                      <m:rPr>
                        <m:nor/>
                      </m:rPr>
                      <a:rPr lang="en-US" sz="1200" b="0" i="0" dirty="0" smtClean="0"/>
                      <m:t> </m:t>
                    </m:r>
                  </m:oMath>
                </a14:m>
                <a:r>
                  <a:rPr lang="en-US" dirty="0" smtClean="0"/>
                  <a:t>in the simplex. </a:t>
                </a:r>
                <a:r>
                  <a:rPr lang="en-US" dirty="0"/>
                  <a:t>(r</a:t>
                </a:r>
                <a:r>
                  <a:rPr lang="en-US" sz="1200" dirty="0"/>
                  <a:t>0</a:t>
                </a:r>
                <a:r>
                  <a:rPr lang="en-US" dirty="0"/>
                  <a:t>, r</a:t>
                </a:r>
                <a:r>
                  <a:rPr lang="en-US" sz="1200" dirty="0"/>
                  <a:t>1</a:t>
                </a:r>
                <a:r>
                  <a:rPr lang="en-US" dirty="0"/>
                  <a:t>,…,</a:t>
                </a:r>
                <a:r>
                  <a:rPr lang="el-GR" dirty="0"/>
                  <a:t> </a:t>
                </a:r>
                <a:r>
                  <a:rPr lang="en-US" dirty="0"/>
                  <a:t>r</a:t>
                </a:r>
                <a:r>
                  <a:rPr lang="en-US" sz="1200" dirty="0"/>
                  <a:t>k</a:t>
                </a:r>
                <a:r>
                  <a:rPr lang="en-US" dirty="0"/>
                  <a:t>) </a:t>
                </a:r>
                <a:r>
                  <a:rPr lang="en-US" dirty="0" smtClean="0"/>
                  <a:t>are called the Barycentric coordinates of v.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360" t="-1389" r="-2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28660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2">
                    <a:lumMod val="50000"/>
                  </a:schemeClr>
                </a:solidFill>
              </a:rPr>
              <a:t>Underlying theoretical framework of Mapper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For any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∈X, define 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)={</a:t>
                </a:r>
                <a:r>
                  <a:rPr lang="el-GR" dirty="0"/>
                  <a:t>α</a:t>
                </a:r>
                <a:r>
                  <a:rPr lang="en-US" sz="1200" dirty="0"/>
                  <a:t>0</a:t>
                </a:r>
                <a:r>
                  <a:rPr lang="en-US" dirty="0"/>
                  <a:t>, </a:t>
                </a:r>
                <a:r>
                  <a:rPr lang="el-GR" dirty="0"/>
                  <a:t>α</a:t>
                </a:r>
                <a:r>
                  <a:rPr lang="en-US" sz="1200" dirty="0"/>
                  <a:t>1</a:t>
                </a:r>
                <a:r>
                  <a:rPr lang="en-US" dirty="0"/>
                  <a:t>,…,</a:t>
                </a:r>
                <a:r>
                  <a:rPr lang="el-GR" dirty="0"/>
                  <a:t> </a:t>
                </a:r>
                <a:r>
                  <a:rPr lang="el-GR" dirty="0" smtClean="0"/>
                  <a:t>α</a:t>
                </a:r>
                <a:r>
                  <a:rPr lang="en-US" sz="1200" dirty="0" smtClean="0"/>
                  <a:t>l</a:t>
                </a:r>
                <a:r>
                  <a:rPr lang="en-US" dirty="0" smtClean="0"/>
                  <a:t>} be the set of all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𝛼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so that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∈ </a:t>
                </a:r>
                <a:r>
                  <a:rPr lang="en-US" dirty="0" smtClean="0"/>
                  <a:t>U</a:t>
                </a:r>
                <a:r>
                  <a:rPr lang="el-GR" sz="1600" dirty="0" smtClean="0"/>
                  <a:t>α</a:t>
                </a:r>
                <a:endParaRPr lang="en-US" sz="16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 smtClean="0"/>
                  <a:t>Define X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 smtClean="0">
                            <a:latin typeface="Cambria Math"/>
                          </a:rPr>
                        </m:ctrlPr>
                      </m:groupChrPr>
                      <m:e>
                        <m:r>
                          <m:rPr>
                            <m:sty m:val="p"/>
                          </m:rPr>
                          <a:rPr lang="el-GR" i="1" smtClean="0">
                            <a:latin typeface="Cambria Math"/>
                            <a:ea typeface="Cambria Math"/>
                          </a:rPr>
                          <m:t>ρ</m:t>
                        </m:r>
                      </m:e>
                    </m:groupChr>
                  </m:oMath>
                </a14:m>
                <a:r>
                  <a:rPr lang="en-US" dirty="0" smtClean="0"/>
                  <a:t>N(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) which maps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 to a point in the simplex in </a:t>
                </a:r>
                <a:r>
                  <a:rPr lang="en-US" dirty="0"/>
                  <a:t>N(</a:t>
                </a:r>
                <a:r>
                  <a:rPr lang="en-US" i="1" dirty="0"/>
                  <a:t>U</a:t>
                </a:r>
                <a:r>
                  <a:rPr lang="en-US" dirty="0" smtClean="0"/>
                  <a:t>), with vertex set </a:t>
                </a:r>
                <a:r>
                  <a:rPr lang="en-US" dirty="0"/>
                  <a:t>T(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), whose Barycentric coordinates are         (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  <m:r>
                      <m:rPr>
                        <m:nor/>
                      </m:rPr>
                      <a:rPr lang="el-GR" sz="1600" dirty="0"/>
                      <m:t>α</m:t>
                    </m:r>
                    <m:r>
                      <m:rPr>
                        <m:nor/>
                      </m:rPr>
                      <a:rPr lang="en-US" sz="1000" dirty="0"/>
                      <m:t>0</m:t>
                    </m:r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</m:oMath>
                </a14:m>
                <a:r>
                  <a:rPr lang="el-GR" sz="1600" dirty="0"/>
                  <a:t>α</a:t>
                </a:r>
                <a:r>
                  <a:rPr lang="en-US" sz="1000" dirty="0" smtClean="0"/>
                  <a:t>1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),…,</a:t>
                </a:r>
                <a:r>
                  <a:rPr lang="el-GR" dirty="0"/>
                  <a:t> </a:t>
                </a:r>
                <a14:m>
                  <m:oMath xmlns:m="http://schemas.openxmlformats.org/officeDocument/2006/math">
                    <m:r>
                      <a:rPr lang="el-GR" i="1" dirty="0">
                        <a:latin typeface="Cambria Math"/>
                      </a:rPr>
                      <m:t>𝜑</m:t>
                    </m:r>
                  </m:oMath>
                </a14:m>
                <a:r>
                  <a:rPr lang="el-GR" sz="1600" dirty="0"/>
                  <a:t>α</a:t>
                </a:r>
                <a:r>
                  <a:rPr lang="en-US" sz="1000" dirty="0" smtClean="0"/>
                  <a:t>l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)).</a:t>
                </a:r>
              </a:p>
              <a:p>
                <a:pPr>
                  <a:buFont typeface="Wingdings" pitchFamily="2" charset="2"/>
                  <a:buChar char="Ø"/>
                </a:pPr>
                <a:r>
                  <a:rPr lang="en-US" dirty="0"/>
                  <a:t>ρ </a:t>
                </a:r>
                <a:r>
                  <a:rPr lang="en-US" dirty="0" smtClean="0"/>
                  <a:t>is continuous</a:t>
                </a:r>
                <a:r>
                  <a:rPr lang="en-US" dirty="0"/>
                  <a:t>, and </a:t>
                </a:r>
                <a:r>
                  <a:rPr lang="en-US" dirty="0" smtClean="0"/>
                  <a:t>gives some sort of </a:t>
                </a:r>
                <a:r>
                  <a:rPr lang="en-US" dirty="0"/>
                  <a:t>partial coordinatization of X , with values in the simplicial </a:t>
                </a:r>
                <a:r>
                  <a:rPr lang="en-US" dirty="0" smtClean="0"/>
                  <a:t>complex N(</a:t>
                </a:r>
                <a:r>
                  <a:rPr lang="en-US" i="1" dirty="0" smtClean="0"/>
                  <a:t>U</a:t>
                </a:r>
                <a:r>
                  <a:rPr lang="en-US" dirty="0" smtClean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2778" r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029962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969</TotalTime>
  <Words>1592</Words>
  <Application>Microsoft Office PowerPoint</Application>
  <PresentationFormat>On-screen Show (4:3)</PresentationFormat>
  <Paragraphs>131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Austin</vt:lpstr>
      <vt:lpstr>Topological Methods for the Analysis of High Dimensional Data Sets and 3D Object Recognition</vt:lpstr>
      <vt:lpstr>Objective</vt:lpstr>
      <vt:lpstr>Motivation</vt:lpstr>
      <vt:lpstr>Significance</vt:lpstr>
      <vt:lpstr>Significance</vt:lpstr>
      <vt:lpstr>Underlying theoretical framework of Mapper</vt:lpstr>
      <vt:lpstr>Underlying theoretical framework of Mapper</vt:lpstr>
      <vt:lpstr>Underlying theoretical framework of Mapper</vt:lpstr>
      <vt:lpstr>Underlying theoretical framework of Mapper</vt:lpstr>
      <vt:lpstr>Underlying theoretical framework of Mapper</vt:lpstr>
      <vt:lpstr>Mapper for point cloud data</vt:lpstr>
      <vt:lpstr>Implementation</vt:lpstr>
      <vt:lpstr>Implementation</vt:lpstr>
      <vt:lpstr>Algorithm</vt:lpstr>
      <vt:lpstr>Algorithm</vt:lpstr>
      <vt:lpstr>Algorithm</vt:lpstr>
      <vt:lpstr>Some Special Functions</vt:lpstr>
      <vt:lpstr>Density</vt:lpstr>
      <vt:lpstr>Eccentricity</vt:lpstr>
      <vt:lpstr>Graph Laplacians</vt:lpstr>
      <vt:lpstr>Tests and Applications</vt:lpstr>
      <vt:lpstr>Torus Reconstruction</vt:lpstr>
      <vt:lpstr>Torus Reconstruction</vt:lpstr>
      <vt:lpstr>Real Data Sets</vt:lpstr>
      <vt:lpstr>Conclusion</vt:lpstr>
    </vt:vector>
  </TitlesOfParts>
  <Company>Indian Institute of Science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Divyanshu Joshi</dc:creator>
  <cp:lastModifiedBy>Brandon</cp:lastModifiedBy>
  <cp:revision>64</cp:revision>
  <dcterms:created xsi:type="dcterms:W3CDTF">2016-04-12T10:45:44Z</dcterms:created>
  <dcterms:modified xsi:type="dcterms:W3CDTF">2016-04-13T04:39:48Z</dcterms:modified>
</cp:coreProperties>
</file>