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58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373630" y="975995"/>
            <a:ext cx="8361680" cy="660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代理服务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73630" y="2242820"/>
            <a:ext cx="1695450" cy="3248660"/>
            <a:chOff x="3822" y="4064"/>
            <a:chExt cx="2670" cy="5116"/>
          </a:xfrm>
        </p:grpSpPr>
        <p:sp>
          <p:nvSpPr>
            <p:cNvPr id="5" name="圆角矩形 4"/>
            <p:cNvSpPr/>
            <p:nvPr/>
          </p:nvSpPr>
          <p:spPr>
            <a:xfrm>
              <a:off x="3822" y="4064"/>
              <a:ext cx="2671" cy="5116"/>
            </a:xfrm>
            <a:prstGeom prst="roundRect">
              <a:avLst/>
            </a:prstGeom>
            <a:noFill/>
            <a:ln w="381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118" y="5160"/>
              <a:ext cx="2078" cy="10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逻辑服务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118" y="6991"/>
              <a:ext cx="2078" cy="1040"/>
            </a:xfrm>
            <a:prstGeom prst="roundRect">
              <a:avLst/>
            </a:prstGeom>
            <a:solidFill>
              <a:schemeClr val="accent3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存储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箭头连接符 28"/>
          <p:cNvCxnSpPr>
            <a:stCxn id="4" idx="2"/>
            <a:endCxn id="5" idx="0"/>
          </p:cNvCxnSpPr>
          <p:nvPr/>
        </p:nvCxnSpPr>
        <p:spPr>
          <a:xfrm flipH="1">
            <a:off x="3221990" y="1636395"/>
            <a:ext cx="3332480" cy="6064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2"/>
            <a:endCxn id="17" idx="0"/>
          </p:cNvCxnSpPr>
          <p:nvPr/>
        </p:nvCxnSpPr>
        <p:spPr>
          <a:xfrm flipH="1">
            <a:off x="5443855" y="1636395"/>
            <a:ext cx="1110615" cy="6064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2"/>
          </p:cNvCxnSpPr>
          <p:nvPr/>
        </p:nvCxnSpPr>
        <p:spPr>
          <a:xfrm>
            <a:off x="6554470" y="1636395"/>
            <a:ext cx="1111250" cy="6064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541135" y="1631315"/>
            <a:ext cx="3346450" cy="6115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76910" y="2750820"/>
            <a:ext cx="10484485" cy="1035685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6910" y="3084830"/>
            <a:ext cx="148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逻辑服务层</a:t>
            </a:r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676910" y="3914140"/>
            <a:ext cx="10484485" cy="1035685"/>
          </a:xfrm>
          <a:prstGeom prst="roundRect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76910" y="4248150"/>
            <a:ext cx="148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存储层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880995" y="5651500"/>
            <a:ext cx="1178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条带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5102860" y="5651500"/>
            <a:ext cx="1178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条带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7325360" y="5651500"/>
            <a:ext cx="1178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条带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9546590" y="5651500"/>
            <a:ext cx="1178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条带</a:t>
            </a:r>
            <a:r>
              <a:rPr lang="en-US" altLang="zh-CN"/>
              <a:t>4</a:t>
            </a:r>
            <a:endParaRPr lang="en-US" altLang="zh-CN"/>
          </a:p>
        </p:txBody>
      </p:sp>
      <p:grpSp>
        <p:nvGrpSpPr>
          <p:cNvPr id="49" name="组合 48"/>
          <p:cNvGrpSpPr/>
          <p:nvPr/>
        </p:nvGrpSpPr>
        <p:grpSpPr>
          <a:xfrm>
            <a:off x="9029700" y="2242185"/>
            <a:ext cx="1696085" cy="3248660"/>
            <a:chOff x="3822" y="4064"/>
            <a:chExt cx="2671" cy="5116"/>
          </a:xfrm>
        </p:grpSpPr>
        <p:sp>
          <p:nvSpPr>
            <p:cNvPr id="50" name="圆角矩形 49"/>
            <p:cNvSpPr/>
            <p:nvPr/>
          </p:nvSpPr>
          <p:spPr>
            <a:xfrm>
              <a:off x="3822" y="4064"/>
              <a:ext cx="2671" cy="5116"/>
            </a:xfrm>
            <a:prstGeom prst="roundRect">
              <a:avLst/>
            </a:prstGeom>
            <a:noFill/>
            <a:ln w="381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4118" y="5160"/>
              <a:ext cx="2078" cy="10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逻辑服务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118" y="6993"/>
              <a:ext cx="2078" cy="1040"/>
            </a:xfrm>
            <a:prstGeom prst="roundRect">
              <a:avLst/>
            </a:prstGeom>
            <a:solidFill>
              <a:schemeClr val="accent3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存储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592955" y="2243455"/>
            <a:ext cx="1695450" cy="3248660"/>
            <a:chOff x="3822" y="4064"/>
            <a:chExt cx="2670" cy="5116"/>
          </a:xfrm>
        </p:grpSpPr>
        <p:sp>
          <p:nvSpPr>
            <p:cNvPr id="54" name="圆角矩形 53"/>
            <p:cNvSpPr/>
            <p:nvPr/>
          </p:nvSpPr>
          <p:spPr>
            <a:xfrm>
              <a:off x="3822" y="4064"/>
              <a:ext cx="2671" cy="5116"/>
            </a:xfrm>
            <a:prstGeom prst="roundRect">
              <a:avLst/>
            </a:prstGeom>
            <a:noFill/>
            <a:ln w="381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118" y="5160"/>
              <a:ext cx="2078" cy="10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逻辑服务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118" y="6991"/>
              <a:ext cx="2078" cy="1040"/>
            </a:xfrm>
            <a:prstGeom prst="roundRect">
              <a:avLst/>
            </a:prstGeom>
            <a:solidFill>
              <a:schemeClr val="accent3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存储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811645" y="2242820"/>
            <a:ext cx="1695450" cy="3248660"/>
            <a:chOff x="3822" y="4064"/>
            <a:chExt cx="2670" cy="5116"/>
          </a:xfrm>
        </p:grpSpPr>
        <p:sp>
          <p:nvSpPr>
            <p:cNvPr id="58" name="圆角矩形 57"/>
            <p:cNvSpPr/>
            <p:nvPr/>
          </p:nvSpPr>
          <p:spPr>
            <a:xfrm>
              <a:off x="3822" y="4064"/>
              <a:ext cx="2671" cy="5116"/>
            </a:xfrm>
            <a:prstGeom prst="roundRect">
              <a:avLst/>
            </a:prstGeom>
            <a:noFill/>
            <a:ln w="381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118" y="5160"/>
              <a:ext cx="2078" cy="10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逻辑服务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4118" y="6991"/>
              <a:ext cx="2078" cy="1040"/>
            </a:xfrm>
            <a:prstGeom prst="roundRect">
              <a:avLst/>
            </a:prstGeom>
            <a:solidFill>
              <a:schemeClr val="accent3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存储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2356485" y="546100"/>
            <a:ext cx="8089265" cy="5594985"/>
          </a:xfrm>
          <a:prstGeom prst="roundRect">
            <a:avLst/>
          </a:prstGeom>
          <a:noFill/>
          <a:ln w="381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160135" y="6262370"/>
            <a:ext cx="1178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条带</a:t>
            </a:r>
            <a:endParaRPr lang="en-US" altLang="zh-CN"/>
          </a:p>
        </p:txBody>
      </p:sp>
      <p:grpSp>
        <p:nvGrpSpPr>
          <p:cNvPr id="27" name="组合 26"/>
          <p:cNvGrpSpPr/>
          <p:nvPr/>
        </p:nvGrpSpPr>
        <p:grpSpPr>
          <a:xfrm>
            <a:off x="5721985" y="1080770"/>
            <a:ext cx="1358900" cy="2974975"/>
            <a:chOff x="8821" y="3203"/>
            <a:chExt cx="2140" cy="4685"/>
          </a:xfrm>
        </p:grpSpPr>
        <p:sp>
          <p:nvSpPr>
            <p:cNvPr id="2" name="圆角矩形 1"/>
            <p:cNvSpPr/>
            <p:nvPr/>
          </p:nvSpPr>
          <p:spPr>
            <a:xfrm>
              <a:off x="8821" y="3203"/>
              <a:ext cx="2141" cy="10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逻辑服务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21" y="5139"/>
              <a:ext cx="2141" cy="10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HAProxy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流程图: 磁盘 12"/>
            <p:cNvSpPr/>
            <p:nvPr/>
          </p:nvSpPr>
          <p:spPr>
            <a:xfrm>
              <a:off x="8821" y="6940"/>
              <a:ext cx="2141" cy="949"/>
            </a:xfrm>
            <a:prstGeom prst="flowChartMagneticDisk">
              <a:avLst/>
            </a:prstGeom>
            <a:solidFill>
              <a:schemeClr val="accent3">
                <a:lumMod val="50000"/>
                <a:alpha val="7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Master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455670" y="1080770"/>
            <a:ext cx="1358900" cy="2974975"/>
            <a:chOff x="8821" y="3203"/>
            <a:chExt cx="2140" cy="4685"/>
          </a:xfrm>
        </p:grpSpPr>
        <p:sp>
          <p:nvSpPr>
            <p:cNvPr id="33" name="圆角矩形 32"/>
            <p:cNvSpPr/>
            <p:nvPr/>
          </p:nvSpPr>
          <p:spPr>
            <a:xfrm>
              <a:off x="8821" y="3203"/>
              <a:ext cx="2141" cy="10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逻辑服务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8821" y="5139"/>
              <a:ext cx="2141" cy="10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HAProxy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5" name="流程图: 磁盘 34"/>
            <p:cNvSpPr/>
            <p:nvPr/>
          </p:nvSpPr>
          <p:spPr>
            <a:xfrm>
              <a:off x="8821" y="6940"/>
              <a:ext cx="2141" cy="949"/>
            </a:xfrm>
            <a:prstGeom prst="flowChartMagneticDisk">
              <a:avLst/>
            </a:prstGeom>
            <a:solidFill>
              <a:schemeClr val="accent3">
                <a:lumMod val="50000"/>
                <a:alpha val="7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Slave0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988300" y="1080770"/>
            <a:ext cx="1358900" cy="2974975"/>
            <a:chOff x="8821" y="3203"/>
            <a:chExt cx="2140" cy="4685"/>
          </a:xfrm>
        </p:grpSpPr>
        <p:sp>
          <p:nvSpPr>
            <p:cNvPr id="61" name="圆角矩形 60"/>
            <p:cNvSpPr/>
            <p:nvPr/>
          </p:nvSpPr>
          <p:spPr>
            <a:xfrm>
              <a:off x="8821" y="3203"/>
              <a:ext cx="2141" cy="10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逻辑服务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8821" y="5139"/>
              <a:ext cx="2141" cy="10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HAProxy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3" name="流程图: 磁盘 62"/>
            <p:cNvSpPr/>
            <p:nvPr/>
          </p:nvSpPr>
          <p:spPr>
            <a:xfrm>
              <a:off x="8821" y="6940"/>
              <a:ext cx="2141" cy="949"/>
            </a:xfrm>
            <a:prstGeom prst="flowChartMagneticDisk">
              <a:avLst/>
            </a:prstGeom>
            <a:solidFill>
              <a:schemeClr val="accent3">
                <a:lumMod val="50000"/>
                <a:alpha val="7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Slave1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接箭头连接符 63"/>
          <p:cNvCxnSpPr/>
          <p:nvPr/>
        </p:nvCxnSpPr>
        <p:spPr>
          <a:xfrm>
            <a:off x="6402070" y="2970530"/>
            <a:ext cx="0" cy="4832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6402070" y="2970530"/>
            <a:ext cx="2266315" cy="4832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135755" y="2970530"/>
            <a:ext cx="2266315" cy="4832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135755" y="2970530"/>
            <a:ext cx="0" cy="4832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4135755" y="2970530"/>
            <a:ext cx="2266315" cy="4832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135755" y="2970530"/>
            <a:ext cx="4532630" cy="4832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8668385" y="2970530"/>
            <a:ext cx="0" cy="4832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6402070" y="2970530"/>
            <a:ext cx="2266315" cy="4832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135755" y="2970530"/>
            <a:ext cx="4532630" cy="4832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4135755" y="1741170"/>
            <a:ext cx="2266315" cy="5689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6402070" y="1741170"/>
            <a:ext cx="0" cy="5689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6402070" y="1741170"/>
            <a:ext cx="2266315" cy="5689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3456305" y="4358640"/>
            <a:ext cx="1359535" cy="660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Agent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722620" y="4358640"/>
            <a:ext cx="1359535" cy="660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Agent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988935" y="4358640"/>
            <a:ext cx="1359535" cy="660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Agent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80" name="曲线连接符 79"/>
          <p:cNvCxnSpPr>
            <a:stCxn id="77" idx="1"/>
            <a:endCxn id="34" idx="1"/>
          </p:cNvCxnSpPr>
          <p:nvPr/>
        </p:nvCxnSpPr>
        <p:spPr>
          <a:xfrm rot="10800000">
            <a:off x="3455670" y="2628265"/>
            <a:ext cx="635" cy="2048510"/>
          </a:xfrm>
          <a:prstGeom prst="curvedConnector3">
            <a:avLst>
              <a:gd name="adj1" fmla="val 49500000"/>
            </a:avLst>
          </a:prstGeom>
          <a:ln w="254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/>
          <p:nvPr/>
        </p:nvCxnSpPr>
        <p:spPr>
          <a:xfrm rot="10800000">
            <a:off x="5722620" y="2640330"/>
            <a:ext cx="3175" cy="2048510"/>
          </a:xfrm>
          <a:prstGeom prst="curvedConnector3">
            <a:avLst>
              <a:gd name="adj1" fmla="val 11900000"/>
            </a:avLst>
          </a:prstGeom>
          <a:ln w="254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/>
          <p:nvPr/>
        </p:nvCxnSpPr>
        <p:spPr>
          <a:xfrm rot="10800000">
            <a:off x="7985125" y="2640330"/>
            <a:ext cx="3175" cy="2048510"/>
          </a:xfrm>
          <a:prstGeom prst="curvedConnector3">
            <a:avLst>
              <a:gd name="adj1" fmla="val 11900000"/>
            </a:avLst>
          </a:prstGeom>
          <a:ln w="254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5725795" y="5310505"/>
            <a:ext cx="1359535" cy="660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etcd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stCxn id="77" idx="2"/>
            <a:endCxn id="83" idx="0"/>
          </p:cNvCxnSpPr>
          <p:nvPr/>
        </p:nvCxnSpPr>
        <p:spPr>
          <a:xfrm>
            <a:off x="4136390" y="5006975"/>
            <a:ext cx="2269490" cy="2914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8" idx="2"/>
            <a:endCxn id="83" idx="0"/>
          </p:cNvCxnSpPr>
          <p:nvPr/>
        </p:nvCxnSpPr>
        <p:spPr>
          <a:xfrm>
            <a:off x="6402705" y="5006975"/>
            <a:ext cx="3175" cy="2914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9" idx="2"/>
            <a:endCxn id="83" idx="0"/>
          </p:cNvCxnSpPr>
          <p:nvPr/>
        </p:nvCxnSpPr>
        <p:spPr>
          <a:xfrm flipH="1">
            <a:off x="6405880" y="5006975"/>
            <a:ext cx="2263140" cy="2914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8" name="组合 107"/>
          <p:cNvGrpSpPr/>
          <p:nvPr/>
        </p:nvGrpSpPr>
        <p:grpSpPr>
          <a:xfrm>
            <a:off x="4224020" y="-311785"/>
            <a:ext cx="3735070" cy="4733925"/>
            <a:chOff x="6957" y="2526"/>
            <a:chExt cx="5882" cy="745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7167" y="2526"/>
              <a:ext cx="5672" cy="7012"/>
              <a:chOff x="12296" y="3432"/>
              <a:chExt cx="5672" cy="7012"/>
            </a:xfrm>
          </p:grpSpPr>
          <p:grpSp>
            <p:nvGrpSpPr>
              <p:cNvPr id="110" name="组合 109"/>
              <p:cNvGrpSpPr/>
              <p:nvPr/>
            </p:nvGrpSpPr>
            <p:grpSpPr>
              <a:xfrm>
                <a:off x="12296" y="3432"/>
                <a:ext cx="5672" cy="7012"/>
                <a:chOff x="9669" y="3432"/>
                <a:chExt cx="5672" cy="7012"/>
              </a:xfrm>
            </p:grpSpPr>
            <p:sp>
              <p:nvSpPr>
                <p:cNvPr id="111" name="矩形 110"/>
                <p:cNvSpPr/>
                <p:nvPr/>
              </p:nvSpPr>
              <p:spPr>
                <a:xfrm>
                  <a:off x="9669" y="3432"/>
                  <a:ext cx="5672" cy="7013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12" name="组合 111"/>
                <p:cNvGrpSpPr/>
                <p:nvPr/>
              </p:nvGrpSpPr>
              <p:grpSpPr>
                <a:xfrm>
                  <a:off x="9915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113" name="圆角矩形 112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圆角矩形 113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圆角矩形 114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6" name="直接箭头连接符 115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圆角矩形 116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圆角矩形 117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9" name="直接箭头连接符 118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箭头连接符 119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矩形 120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2" name="组合 121"/>
                <p:cNvGrpSpPr/>
                <p:nvPr/>
              </p:nvGrpSpPr>
              <p:grpSpPr>
                <a:xfrm>
                  <a:off x="11271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123" name="圆角矩形 122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圆角矩形 123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圆角矩形 124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6" name="直接箭头连接符 125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" name="圆角矩形 126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圆角矩形 127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9" name="直接箭头连接符 128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直接箭头连接符 129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矩形 130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2" name="组合 131"/>
                <p:cNvGrpSpPr/>
                <p:nvPr/>
              </p:nvGrpSpPr>
              <p:grpSpPr>
                <a:xfrm>
                  <a:off x="12584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133" name="圆角矩形 132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圆角矩形 133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圆角矩形 134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6" name="直接箭头连接符 135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7" name="圆角矩形 136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圆角矩形 137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9" name="直接箭头连接符 138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箭头连接符 139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矩形 140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2" name="组合 141"/>
                <p:cNvGrpSpPr/>
                <p:nvPr/>
              </p:nvGrpSpPr>
              <p:grpSpPr>
                <a:xfrm>
                  <a:off x="14028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143" name="圆角矩形 142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" name="圆角矩形 143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" name="圆角矩形 144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46" name="直接箭头连接符 145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圆角矩形 146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圆角矩形 147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49" name="直接箭头连接符 148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箭头连接符 149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" name="矩形 150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52" name="圆角矩形 151"/>
              <p:cNvSpPr/>
              <p:nvPr/>
            </p:nvSpPr>
            <p:spPr>
              <a:xfrm>
                <a:off x="12640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>
                <a:off x="13996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圆角矩形 153"/>
              <p:cNvSpPr/>
              <p:nvPr/>
            </p:nvSpPr>
            <p:spPr>
              <a:xfrm>
                <a:off x="15289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圆角矩形 154"/>
              <p:cNvSpPr/>
              <p:nvPr/>
            </p:nvSpPr>
            <p:spPr>
              <a:xfrm>
                <a:off x="16733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6" name="直接箭头连接符 155"/>
              <p:cNvCxnSpPr>
                <a:endCxn id="121" idx="0"/>
              </p:cNvCxnSpPr>
              <p:nvPr/>
            </p:nvCxnSpPr>
            <p:spPr>
              <a:xfrm>
                <a:off x="13079" y="4532"/>
                <a:ext cx="4" cy="6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/>
              <p:nvPr/>
            </p:nvCxnSpPr>
            <p:spPr>
              <a:xfrm>
                <a:off x="13083" y="4535"/>
                <a:ext cx="1355" cy="6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52" idx="2"/>
                <a:endCxn id="141" idx="0"/>
              </p:cNvCxnSpPr>
              <p:nvPr/>
            </p:nvCxnSpPr>
            <p:spPr>
              <a:xfrm>
                <a:off x="13084" y="4535"/>
                <a:ext cx="2668" cy="6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52" idx="2"/>
                <a:endCxn id="151" idx="0"/>
              </p:cNvCxnSpPr>
              <p:nvPr/>
            </p:nvCxnSpPr>
            <p:spPr>
              <a:xfrm>
                <a:off x="13084" y="4535"/>
                <a:ext cx="4112" cy="6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矩形 159"/>
            <p:cNvSpPr/>
            <p:nvPr/>
          </p:nvSpPr>
          <p:spPr>
            <a:xfrm>
              <a:off x="6957" y="4233"/>
              <a:ext cx="3099" cy="5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364740" y="807085"/>
            <a:ext cx="3735070" cy="4733925"/>
            <a:chOff x="6957" y="2526"/>
            <a:chExt cx="5882" cy="7455"/>
          </a:xfrm>
        </p:grpSpPr>
        <p:grpSp>
          <p:nvGrpSpPr>
            <p:cNvPr id="4" name="组合 3"/>
            <p:cNvGrpSpPr/>
            <p:nvPr/>
          </p:nvGrpSpPr>
          <p:grpSpPr>
            <a:xfrm>
              <a:off x="7167" y="2526"/>
              <a:ext cx="5672" cy="7012"/>
              <a:chOff x="12296" y="3432"/>
              <a:chExt cx="5672" cy="7012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2296" y="3432"/>
                <a:ext cx="5672" cy="7012"/>
                <a:chOff x="9669" y="3432"/>
                <a:chExt cx="5672" cy="7012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9669" y="3432"/>
                  <a:ext cx="5672" cy="7013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9915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8" name="圆角矩形 7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圆角矩形 8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圆角矩形 11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圆角矩形 12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4" name="直接箭头连接符 13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箭头连接符 14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矩形 15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11271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18" name="圆角矩形 17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圆角矩形 18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圆角矩形 19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直接箭头连接符 20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圆角矩形 21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圆角矩形 22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4" name="直接箭头连接符 23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箭头连接符 24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矩形 25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12584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28" name="圆角矩形 27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圆角矩形 28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圆角矩形 29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直接箭头连接符 30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圆角矩形 31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圆角矩形 32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" name="直接箭头连接符 33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箭头连接符 34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矩形 35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7" name="组合 36"/>
                <p:cNvGrpSpPr/>
                <p:nvPr/>
              </p:nvGrpSpPr>
              <p:grpSpPr>
                <a:xfrm>
                  <a:off x="14028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38" name="圆角矩形 37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圆角矩形 38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圆角矩形 39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1" name="直接箭头连接符 40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圆角矩形 41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圆角矩形 42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4" name="直接箭头连接符 43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箭头连接符 44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矩形 45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47" name="圆角矩形 46"/>
              <p:cNvSpPr/>
              <p:nvPr/>
            </p:nvSpPr>
            <p:spPr>
              <a:xfrm>
                <a:off x="12640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13996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15289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16733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直接箭头连接符 50"/>
              <p:cNvCxnSpPr>
                <a:endCxn id="16" idx="0"/>
              </p:cNvCxnSpPr>
              <p:nvPr/>
            </p:nvCxnSpPr>
            <p:spPr>
              <a:xfrm>
                <a:off x="13079" y="4532"/>
                <a:ext cx="4" cy="6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>
                <a:off x="13083" y="4535"/>
                <a:ext cx="1355" cy="6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7" idx="2"/>
                <a:endCxn id="36" idx="0"/>
              </p:cNvCxnSpPr>
              <p:nvPr/>
            </p:nvCxnSpPr>
            <p:spPr>
              <a:xfrm>
                <a:off x="13084" y="4535"/>
                <a:ext cx="2668" cy="6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7" idx="2"/>
                <a:endCxn id="46" idx="0"/>
              </p:cNvCxnSpPr>
              <p:nvPr/>
            </p:nvCxnSpPr>
            <p:spPr>
              <a:xfrm>
                <a:off x="13084" y="4535"/>
                <a:ext cx="4112" cy="6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矩形 105"/>
            <p:cNvSpPr/>
            <p:nvPr/>
          </p:nvSpPr>
          <p:spPr>
            <a:xfrm>
              <a:off x="6957" y="4233"/>
              <a:ext cx="3099" cy="5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26" name="直接箭头连接符 225"/>
          <p:cNvCxnSpPr/>
          <p:nvPr/>
        </p:nvCxnSpPr>
        <p:spPr>
          <a:xfrm flipV="1">
            <a:off x="349250" y="575945"/>
            <a:ext cx="0" cy="6154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/>
          <p:nvPr/>
        </p:nvCxnSpPr>
        <p:spPr>
          <a:xfrm>
            <a:off x="266065" y="6580505"/>
            <a:ext cx="11491595" cy="1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组合 278"/>
          <p:cNvGrpSpPr/>
          <p:nvPr/>
        </p:nvGrpSpPr>
        <p:grpSpPr>
          <a:xfrm>
            <a:off x="706755" y="1901825"/>
            <a:ext cx="3601720" cy="4452620"/>
            <a:chOff x="12296" y="3432"/>
            <a:chExt cx="5672" cy="7012"/>
          </a:xfrm>
        </p:grpSpPr>
        <p:grpSp>
          <p:nvGrpSpPr>
            <p:cNvPr id="280" name="组合 279"/>
            <p:cNvGrpSpPr/>
            <p:nvPr/>
          </p:nvGrpSpPr>
          <p:grpSpPr>
            <a:xfrm>
              <a:off x="12296" y="3432"/>
              <a:ext cx="5672" cy="7012"/>
              <a:chOff x="9669" y="3432"/>
              <a:chExt cx="5672" cy="7012"/>
            </a:xfrm>
          </p:grpSpPr>
          <p:sp>
            <p:nvSpPr>
              <p:cNvPr id="281" name="矩形 280"/>
              <p:cNvSpPr/>
              <p:nvPr/>
            </p:nvSpPr>
            <p:spPr>
              <a:xfrm>
                <a:off x="9669" y="3432"/>
                <a:ext cx="5672" cy="7013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82" name="组合 281"/>
              <p:cNvGrpSpPr/>
              <p:nvPr/>
            </p:nvGrpSpPr>
            <p:grpSpPr>
              <a:xfrm>
                <a:off x="9915" y="5166"/>
                <a:ext cx="1082" cy="4964"/>
                <a:chOff x="13295" y="5322"/>
                <a:chExt cx="1082" cy="4964"/>
              </a:xfrm>
            </p:grpSpPr>
            <p:sp>
              <p:nvSpPr>
                <p:cNvPr id="283" name="圆角矩形 282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圆角矩形 283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圆角矩形 284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6" name="直接箭头连接符 285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圆角矩形 286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圆角矩形 287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9" name="直接箭头连接符 288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接箭头连接符 289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矩形 290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2" name="组合 291"/>
              <p:cNvGrpSpPr/>
              <p:nvPr/>
            </p:nvGrpSpPr>
            <p:grpSpPr>
              <a:xfrm>
                <a:off x="11271" y="5166"/>
                <a:ext cx="1082" cy="4964"/>
                <a:chOff x="13295" y="5322"/>
                <a:chExt cx="1082" cy="4964"/>
              </a:xfrm>
            </p:grpSpPr>
            <p:sp>
              <p:nvSpPr>
                <p:cNvPr id="293" name="圆角矩形 292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圆角矩形 293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圆角矩形 294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6" name="直接箭头连接符 295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圆角矩形 296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圆角矩形 297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9" name="直接箭头连接符 298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直接箭头连接符 299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1" name="矩形 300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2" name="组合 301"/>
              <p:cNvGrpSpPr/>
              <p:nvPr/>
            </p:nvGrpSpPr>
            <p:grpSpPr>
              <a:xfrm>
                <a:off x="12584" y="5166"/>
                <a:ext cx="1082" cy="4964"/>
                <a:chOff x="13295" y="5322"/>
                <a:chExt cx="1082" cy="4964"/>
              </a:xfrm>
            </p:grpSpPr>
            <p:sp>
              <p:nvSpPr>
                <p:cNvPr id="303" name="圆角矩形 302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圆角矩形 303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圆角矩形 304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6" name="直接箭头连接符 305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圆角矩形 306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圆角矩形 307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9" name="直接箭头连接符 308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直接箭头连接符 309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矩形 310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2" name="组合 311"/>
              <p:cNvGrpSpPr/>
              <p:nvPr/>
            </p:nvGrpSpPr>
            <p:grpSpPr>
              <a:xfrm>
                <a:off x="14028" y="5166"/>
                <a:ext cx="1082" cy="4964"/>
                <a:chOff x="13295" y="5322"/>
                <a:chExt cx="1082" cy="4964"/>
              </a:xfrm>
            </p:grpSpPr>
            <p:sp>
              <p:nvSpPr>
                <p:cNvPr id="313" name="圆角矩形 312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4" name="圆角矩形 313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圆角矩形 314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6" name="直接箭头连接符 315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7" name="圆角矩形 316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8" name="圆角矩形 317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9" name="直接箭头连接符 318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箭头连接符 319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1" name="矩形 320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22" name="圆角矩形 321"/>
            <p:cNvSpPr/>
            <p:nvPr/>
          </p:nvSpPr>
          <p:spPr>
            <a:xfrm>
              <a:off x="12640" y="3889"/>
              <a:ext cx="887" cy="6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3" name="圆角矩形 322"/>
            <p:cNvSpPr/>
            <p:nvPr/>
          </p:nvSpPr>
          <p:spPr>
            <a:xfrm>
              <a:off x="13996" y="3889"/>
              <a:ext cx="887" cy="6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4" name="圆角矩形 323"/>
            <p:cNvSpPr/>
            <p:nvPr/>
          </p:nvSpPr>
          <p:spPr>
            <a:xfrm>
              <a:off x="15289" y="3889"/>
              <a:ext cx="887" cy="6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5" name="圆角矩形 324"/>
            <p:cNvSpPr/>
            <p:nvPr/>
          </p:nvSpPr>
          <p:spPr>
            <a:xfrm>
              <a:off x="16733" y="3889"/>
              <a:ext cx="887" cy="6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326" name="直接箭头连接符 325"/>
            <p:cNvCxnSpPr>
              <a:endCxn id="291" idx="0"/>
            </p:cNvCxnSpPr>
            <p:nvPr/>
          </p:nvCxnSpPr>
          <p:spPr>
            <a:xfrm>
              <a:off x="13079" y="4532"/>
              <a:ext cx="4" cy="6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箭头连接符 326"/>
            <p:cNvCxnSpPr/>
            <p:nvPr/>
          </p:nvCxnSpPr>
          <p:spPr>
            <a:xfrm>
              <a:off x="13083" y="4535"/>
              <a:ext cx="1355" cy="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箭头连接符 327"/>
            <p:cNvCxnSpPr>
              <a:stCxn id="322" idx="2"/>
              <a:endCxn id="311" idx="0"/>
            </p:cNvCxnSpPr>
            <p:nvPr/>
          </p:nvCxnSpPr>
          <p:spPr>
            <a:xfrm>
              <a:off x="13084" y="4535"/>
              <a:ext cx="2668" cy="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箭头连接符 328"/>
            <p:cNvCxnSpPr>
              <a:stCxn id="322" idx="2"/>
              <a:endCxn id="321" idx="0"/>
            </p:cNvCxnSpPr>
            <p:nvPr/>
          </p:nvCxnSpPr>
          <p:spPr>
            <a:xfrm>
              <a:off x="13084" y="4535"/>
              <a:ext cx="4112" cy="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8392160" y="125095"/>
            <a:ext cx="3601720" cy="4452620"/>
            <a:chOff x="12296" y="3432"/>
            <a:chExt cx="5672" cy="7012"/>
          </a:xfrm>
        </p:grpSpPr>
        <p:grpSp>
          <p:nvGrpSpPr>
            <p:cNvPr id="56" name="组合 55"/>
            <p:cNvGrpSpPr/>
            <p:nvPr/>
          </p:nvGrpSpPr>
          <p:grpSpPr>
            <a:xfrm>
              <a:off x="12296" y="3432"/>
              <a:ext cx="5672" cy="7012"/>
              <a:chOff x="9669" y="3432"/>
              <a:chExt cx="5672" cy="7012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669" y="3432"/>
                <a:ext cx="5672" cy="7013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9915" y="5166"/>
                <a:ext cx="1082" cy="4964"/>
                <a:chOff x="13295" y="5322"/>
                <a:chExt cx="1082" cy="4964"/>
              </a:xfrm>
            </p:grpSpPr>
            <p:sp>
              <p:nvSpPr>
                <p:cNvPr id="59" name="圆角矩形 58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圆角矩形 59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圆角矩形 60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直接箭头连接符 61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圆角矩形 62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圆角矩形 63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直接箭头连接符 64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 66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11271" y="5166"/>
                <a:ext cx="1082" cy="4964"/>
                <a:chOff x="13295" y="5322"/>
                <a:chExt cx="1082" cy="4964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直接箭头连接符 71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圆角矩形 72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圆角矩形 73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5" name="直接箭头连接符 74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箭头连接符 75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矩形 76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12584" y="5166"/>
                <a:ext cx="1082" cy="4964"/>
                <a:chOff x="13295" y="5322"/>
                <a:chExt cx="1082" cy="4964"/>
              </a:xfrm>
            </p:grpSpPr>
            <p:sp>
              <p:nvSpPr>
                <p:cNvPr id="79" name="圆角矩形 78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圆角矩形 79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直接箭头连接符 81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圆角矩形 82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圆角矩形 83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5" name="直接箭头连接符 84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箭头连接符 85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矩形 86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14028" y="5166"/>
                <a:ext cx="1082" cy="4964"/>
                <a:chOff x="13295" y="5322"/>
                <a:chExt cx="1082" cy="4964"/>
              </a:xfrm>
            </p:grpSpPr>
            <p:sp>
              <p:nvSpPr>
                <p:cNvPr id="89" name="圆角矩形 88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圆角矩形 89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圆角矩形 90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2" name="直接箭头连接符 91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圆角矩形 92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圆角矩形 93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5" name="直接箭头连接符 94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矩形 96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8" name="圆角矩形 97"/>
            <p:cNvSpPr/>
            <p:nvPr/>
          </p:nvSpPr>
          <p:spPr>
            <a:xfrm>
              <a:off x="12640" y="3889"/>
              <a:ext cx="887" cy="6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13996" y="3889"/>
              <a:ext cx="887" cy="6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15289" y="3889"/>
              <a:ext cx="887" cy="6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6733" y="3889"/>
              <a:ext cx="887" cy="6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endCxn id="67" idx="0"/>
            </p:cNvCxnSpPr>
            <p:nvPr/>
          </p:nvCxnSpPr>
          <p:spPr>
            <a:xfrm>
              <a:off x="13079" y="4532"/>
              <a:ext cx="4" cy="6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13083" y="4535"/>
              <a:ext cx="1355" cy="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8" idx="2"/>
              <a:endCxn id="87" idx="0"/>
            </p:cNvCxnSpPr>
            <p:nvPr/>
          </p:nvCxnSpPr>
          <p:spPr>
            <a:xfrm>
              <a:off x="13084" y="4535"/>
              <a:ext cx="2668" cy="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8" idx="2"/>
              <a:endCxn id="97" idx="0"/>
            </p:cNvCxnSpPr>
            <p:nvPr/>
          </p:nvCxnSpPr>
          <p:spPr>
            <a:xfrm>
              <a:off x="13084" y="4535"/>
              <a:ext cx="4112" cy="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6" name="组合 215"/>
          <p:cNvGrpSpPr/>
          <p:nvPr/>
        </p:nvGrpSpPr>
        <p:grpSpPr>
          <a:xfrm rot="0">
            <a:off x="715645" y="1898650"/>
            <a:ext cx="5320030" cy="4452620"/>
            <a:chOff x="1127" y="3432"/>
            <a:chExt cx="8378" cy="7012"/>
          </a:xfrm>
        </p:grpSpPr>
        <p:grpSp>
          <p:nvGrpSpPr>
            <p:cNvPr id="199" name="组合 198"/>
            <p:cNvGrpSpPr/>
            <p:nvPr/>
          </p:nvGrpSpPr>
          <p:grpSpPr>
            <a:xfrm>
              <a:off x="1127" y="3432"/>
              <a:ext cx="8378" cy="7012"/>
              <a:chOff x="477" y="3588"/>
              <a:chExt cx="8378" cy="7012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839" y="4011"/>
                <a:ext cx="3413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ABase Proxy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 rot="0">
                <a:off x="682" y="5322"/>
                <a:ext cx="3730" cy="4964"/>
                <a:chOff x="1176" y="5478"/>
                <a:chExt cx="3730" cy="4964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1332" y="5806"/>
                  <a:ext cx="3413" cy="4347"/>
                  <a:chOff x="1332" y="5806"/>
                  <a:chExt cx="3413" cy="4347"/>
                </a:xfrm>
              </p:grpSpPr>
              <p:sp>
                <p:nvSpPr>
                  <p:cNvPr id="4" name="圆角矩形 3"/>
                  <p:cNvSpPr/>
                  <p:nvPr/>
                </p:nvSpPr>
                <p:spPr>
                  <a:xfrm>
                    <a:off x="1332" y="5806"/>
                    <a:ext cx="3413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ABase Server</a:t>
                    </a:r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圆角矩形 4"/>
                  <p:cNvSpPr/>
                  <p:nvPr/>
                </p:nvSpPr>
                <p:spPr>
                  <a:xfrm>
                    <a:off x="1333" y="8320"/>
                    <a:ext cx="3412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RocksDB</a:t>
                    </a:r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圆角矩形 5"/>
                  <p:cNvSpPr/>
                  <p:nvPr/>
                </p:nvSpPr>
                <p:spPr>
                  <a:xfrm>
                    <a:off x="1332" y="9507"/>
                    <a:ext cx="169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>
                        <a:solidFill>
                          <a:schemeClr val="tx1"/>
                        </a:solidFill>
                      </a:rPr>
                      <a:t>内存</a:t>
                    </a:r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圆角矩形 6"/>
                  <p:cNvSpPr/>
                  <p:nvPr/>
                </p:nvSpPr>
                <p:spPr>
                  <a:xfrm>
                    <a:off x="3209" y="9507"/>
                    <a:ext cx="1536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SSD</a:t>
                    </a:r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圆角矩形 8"/>
                  <p:cNvSpPr/>
                  <p:nvPr/>
                </p:nvSpPr>
                <p:spPr>
                  <a:xfrm>
                    <a:off x="2465" y="7112"/>
                    <a:ext cx="2228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>
                        <a:solidFill>
                          <a:schemeClr val="tx1"/>
                        </a:solidFill>
                      </a:rPr>
                      <a:t>缓存</a:t>
                    </a:r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" name="直接箭头连接符 11"/>
                  <p:cNvCxnSpPr/>
                  <p:nvPr/>
                </p:nvCxnSpPr>
                <p:spPr>
                  <a:xfrm flipH="1">
                    <a:off x="3579" y="6478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/>
                  <p:nvPr/>
                </p:nvCxnSpPr>
                <p:spPr>
                  <a:xfrm flipH="1">
                    <a:off x="3572" y="7758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箭头连接符 14"/>
                  <p:cNvCxnSpPr/>
                  <p:nvPr/>
                </p:nvCxnSpPr>
                <p:spPr>
                  <a:xfrm>
                    <a:off x="1984" y="6478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矩形 16"/>
                <p:cNvSpPr/>
                <p:nvPr/>
              </p:nvSpPr>
              <p:spPr>
                <a:xfrm>
                  <a:off x="1176" y="5478"/>
                  <a:ext cx="3731" cy="4964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16" name="直接箭头连接符 115"/>
              <p:cNvCxnSpPr>
                <a:stCxn id="16" idx="2"/>
              </p:cNvCxnSpPr>
              <p:nvPr/>
            </p:nvCxnSpPr>
            <p:spPr>
              <a:xfrm>
                <a:off x="2572" y="4657"/>
                <a:ext cx="6" cy="63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/>
              <p:cNvCxnSpPr>
                <a:stCxn id="16" idx="2"/>
                <a:endCxn id="176" idx="0"/>
              </p:cNvCxnSpPr>
              <p:nvPr/>
            </p:nvCxnSpPr>
            <p:spPr>
              <a:xfrm>
                <a:off x="2546" y="4657"/>
                <a:ext cx="2709" cy="66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endCxn id="186" idx="0"/>
              </p:cNvCxnSpPr>
              <p:nvPr/>
            </p:nvCxnSpPr>
            <p:spPr>
              <a:xfrm>
                <a:off x="2572" y="4657"/>
                <a:ext cx="4067" cy="66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endCxn id="196" idx="0"/>
              </p:cNvCxnSpPr>
              <p:nvPr/>
            </p:nvCxnSpPr>
            <p:spPr>
              <a:xfrm>
                <a:off x="2578" y="4691"/>
                <a:ext cx="5445" cy="6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圆角矩形 119"/>
              <p:cNvSpPr/>
              <p:nvPr/>
            </p:nvSpPr>
            <p:spPr>
              <a:xfrm>
                <a:off x="4793" y="401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477" y="3588"/>
                <a:ext cx="8379" cy="7013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7" name="组合 166"/>
              <p:cNvGrpSpPr/>
              <p:nvPr/>
            </p:nvGrpSpPr>
            <p:grpSpPr>
              <a:xfrm>
                <a:off x="4714" y="5322"/>
                <a:ext cx="1082" cy="4964"/>
                <a:chOff x="13295" y="5322"/>
                <a:chExt cx="1082" cy="4964"/>
              </a:xfrm>
            </p:grpSpPr>
            <p:sp>
              <p:nvSpPr>
                <p:cNvPr id="168" name="圆角矩形 167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圆角矩形 168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圆角矩形 169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1" name="直接箭头连接符 170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圆角矩形 171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圆角矩形 172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4" name="直接箭头连接符 173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箭头连接符 174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矩形 175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7" name="组合 176"/>
              <p:cNvGrpSpPr/>
              <p:nvPr/>
            </p:nvGrpSpPr>
            <p:grpSpPr>
              <a:xfrm>
                <a:off x="6098" y="5322"/>
                <a:ext cx="1082" cy="4964"/>
                <a:chOff x="13295" y="5322"/>
                <a:chExt cx="1082" cy="4964"/>
              </a:xfrm>
            </p:grpSpPr>
            <p:sp>
              <p:nvSpPr>
                <p:cNvPr id="178" name="圆角矩形 177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圆角矩形 178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圆角矩形 179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直接箭头连接符 180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圆角矩形 181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圆角矩形 182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4" name="直接箭头连接符 183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箭头连接符 184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矩形 185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7" name="组合 186"/>
              <p:cNvGrpSpPr/>
              <p:nvPr/>
            </p:nvGrpSpPr>
            <p:grpSpPr>
              <a:xfrm>
                <a:off x="7482" y="5348"/>
                <a:ext cx="1082" cy="4964"/>
                <a:chOff x="13295" y="5322"/>
                <a:chExt cx="1082" cy="4964"/>
              </a:xfrm>
            </p:grpSpPr>
            <p:sp>
              <p:nvSpPr>
                <p:cNvPr id="188" name="圆角矩形 187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圆角矩形 188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圆角矩形 189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1" name="直接箭头连接符 190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圆角矩形 191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圆角矩形 192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4" name="直接箭头连接符 193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箭头连接符 194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矩形 195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7" name="圆角矩形 196"/>
              <p:cNvSpPr/>
              <p:nvPr/>
            </p:nvSpPr>
            <p:spPr>
              <a:xfrm>
                <a:off x="6176" y="4045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圆角矩形 197"/>
              <p:cNvSpPr/>
              <p:nvPr/>
            </p:nvSpPr>
            <p:spPr>
              <a:xfrm>
                <a:off x="7561" y="4045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stCxn id="120" idx="2"/>
              <a:endCxn id="17" idx="0"/>
            </p:cNvCxnSpPr>
            <p:nvPr/>
          </p:nvCxnSpPr>
          <p:spPr>
            <a:xfrm flipH="1">
              <a:off x="3198" y="4509"/>
              <a:ext cx="2689" cy="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/>
            <p:cNvCxnSpPr>
              <a:stCxn id="120" idx="2"/>
              <a:endCxn id="176" idx="0"/>
            </p:cNvCxnSpPr>
            <p:nvPr/>
          </p:nvCxnSpPr>
          <p:spPr>
            <a:xfrm>
              <a:off x="5887" y="4509"/>
              <a:ext cx="18" cy="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120" idx="2"/>
              <a:endCxn id="186" idx="0"/>
            </p:cNvCxnSpPr>
            <p:nvPr/>
          </p:nvCxnSpPr>
          <p:spPr>
            <a:xfrm>
              <a:off x="5887" y="4509"/>
              <a:ext cx="1402" cy="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/>
            <p:cNvCxnSpPr>
              <a:endCxn id="196" idx="0"/>
            </p:cNvCxnSpPr>
            <p:nvPr/>
          </p:nvCxnSpPr>
          <p:spPr>
            <a:xfrm>
              <a:off x="5908" y="4506"/>
              <a:ext cx="2765" cy="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stCxn id="197" idx="2"/>
              <a:endCxn id="17" idx="0"/>
            </p:cNvCxnSpPr>
            <p:nvPr/>
          </p:nvCxnSpPr>
          <p:spPr>
            <a:xfrm flipH="1">
              <a:off x="3198" y="4535"/>
              <a:ext cx="4072" cy="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/>
            <p:cNvCxnSpPr>
              <a:stCxn id="197" idx="2"/>
            </p:cNvCxnSpPr>
            <p:nvPr/>
          </p:nvCxnSpPr>
          <p:spPr>
            <a:xfrm>
              <a:off x="7270" y="4535"/>
              <a:ext cx="4" cy="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197" idx="2"/>
              <a:endCxn id="196" idx="0"/>
            </p:cNvCxnSpPr>
            <p:nvPr/>
          </p:nvCxnSpPr>
          <p:spPr>
            <a:xfrm>
              <a:off x="7270" y="4535"/>
              <a:ext cx="1403" cy="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/>
            <p:cNvCxnSpPr>
              <a:stCxn id="198" idx="2"/>
              <a:endCxn id="17" idx="0"/>
            </p:cNvCxnSpPr>
            <p:nvPr/>
          </p:nvCxnSpPr>
          <p:spPr>
            <a:xfrm flipH="1">
              <a:off x="3198" y="4535"/>
              <a:ext cx="5457" cy="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stCxn id="198" idx="2"/>
              <a:endCxn id="196" idx="0"/>
            </p:cNvCxnSpPr>
            <p:nvPr/>
          </p:nvCxnSpPr>
          <p:spPr>
            <a:xfrm>
              <a:off x="8655" y="4535"/>
              <a:ext cx="18" cy="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/>
            <p:cNvCxnSpPr>
              <a:endCxn id="176" idx="0"/>
            </p:cNvCxnSpPr>
            <p:nvPr/>
          </p:nvCxnSpPr>
          <p:spPr>
            <a:xfrm flipH="1">
              <a:off x="5905" y="4506"/>
              <a:ext cx="2709" cy="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>
              <a:stCxn id="198" idx="2"/>
              <a:endCxn id="186" idx="0"/>
            </p:cNvCxnSpPr>
            <p:nvPr/>
          </p:nvCxnSpPr>
          <p:spPr>
            <a:xfrm flipH="1">
              <a:off x="7289" y="4535"/>
              <a:ext cx="1366" cy="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 rot="0">
            <a:off x="6390640" y="1933575"/>
            <a:ext cx="3704590" cy="4235450"/>
            <a:chOff x="1127" y="3432"/>
            <a:chExt cx="8378" cy="7012"/>
          </a:xfrm>
        </p:grpSpPr>
        <p:grpSp>
          <p:nvGrpSpPr>
            <p:cNvPr id="19" name="组合 18"/>
            <p:cNvGrpSpPr/>
            <p:nvPr/>
          </p:nvGrpSpPr>
          <p:grpSpPr>
            <a:xfrm>
              <a:off x="1127" y="3432"/>
              <a:ext cx="8378" cy="7012"/>
              <a:chOff x="477" y="3588"/>
              <a:chExt cx="8378" cy="7012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839" y="4011"/>
                <a:ext cx="3413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ABase Proxy</a:t>
                </a:r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 rot="0">
                <a:off x="682" y="5322"/>
                <a:ext cx="3730" cy="4964"/>
                <a:chOff x="1176" y="5478"/>
                <a:chExt cx="3730" cy="4964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1332" y="5806"/>
                  <a:ext cx="3413" cy="4347"/>
                  <a:chOff x="1332" y="5806"/>
                  <a:chExt cx="3413" cy="4347"/>
                </a:xfrm>
              </p:grpSpPr>
              <p:sp>
                <p:nvSpPr>
                  <p:cNvPr id="23" name="圆角矩形 22"/>
                  <p:cNvSpPr/>
                  <p:nvPr/>
                </p:nvSpPr>
                <p:spPr>
                  <a:xfrm>
                    <a:off x="1332" y="5806"/>
                    <a:ext cx="3413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600">
                        <a:solidFill>
                          <a:schemeClr val="tx1"/>
                        </a:solidFill>
                      </a:rPr>
                      <a:t>ABase Server</a:t>
                    </a:r>
                    <a:endParaRPr lang="en-US" altLang="zh-CN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圆角矩形 23"/>
                  <p:cNvSpPr/>
                  <p:nvPr/>
                </p:nvSpPr>
                <p:spPr>
                  <a:xfrm>
                    <a:off x="1333" y="8320"/>
                    <a:ext cx="3412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600">
                        <a:solidFill>
                          <a:schemeClr val="tx1"/>
                        </a:solidFill>
                      </a:rPr>
                      <a:t>RocksDB</a:t>
                    </a:r>
                    <a:endParaRPr lang="en-US" altLang="zh-CN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圆角矩形 24"/>
                  <p:cNvSpPr/>
                  <p:nvPr/>
                </p:nvSpPr>
                <p:spPr>
                  <a:xfrm>
                    <a:off x="1332" y="9507"/>
                    <a:ext cx="169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600">
                        <a:solidFill>
                          <a:schemeClr val="tx1"/>
                        </a:solidFill>
                      </a:rPr>
                      <a:t>内存</a:t>
                    </a:r>
                    <a:endParaRPr lang="zh-CN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圆角矩形 25"/>
                  <p:cNvSpPr/>
                  <p:nvPr/>
                </p:nvSpPr>
                <p:spPr>
                  <a:xfrm>
                    <a:off x="3209" y="9507"/>
                    <a:ext cx="1536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600">
                        <a:solidFill>
                          <a:schemeClr val="tx1"/>
                        </a:solidFill>
                      </a:rPr>
                      <a:t>SSD</a:t>
                    </a:r>
                    <a:endParaRPr lang="en-US" altLang="zh-CN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圆角矩形 26"/>
                  <p:cNvSpPr/>
                  <p:nvPr/>
                </p:nvSpPr>
                <p:spPr>
                  <a:xfrm>
                    <a:off x="2465" y="7112"/>
                    <a:ext cx="2228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600">
                        <a:solidFill>
                          <a:schemeClr val="tx1"/>
                        </a:solidFill>
                      </a:rPr>
                      <a:t>缓存</a:t>
                    </a:r>
                    <a:endParaRPr lang="zh-CN" altLang="en-US" sz="16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" name="直接箭头连接符 27"/>
                  <p:cNvCxnSpPr/>
                  <p:nvPr/>
                </p:nvCxnSpPr>
                <p:spPr>
                  <a:xfrm flipH="1">
                    <a:off x="3579" y="6478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箭头连接符 28"/>
                  <p:cNvCxnSpPr/>
                  <p:nvPr/>
                </p:nvCxnSpPr>
                <p:spPr>
                  <a:xfrm flipH="1">
                    <a:off x="3572" y="7758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箭头连接符 29"/>
                  <p:cNvCxnSpPr/>
                  <p:nvPr/>
                </p:nvCxnSpPr>
                <p:spPr>
                  <a:xfrm>
                    <a:off x="1984" y="6478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矩形 30"/>
                <p:cNvSpPr/>
                <p:nvPr/>
              </p:nvSpPr>
              <p:spPr>
                <a:xfrm>
                  <a:off x="1176" y="5478"/>
                  <a:ext cx="3731" cy="4964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2" name="直接箭头连接符 31"/>
              <p:cNvCxnSpPr>
                <a:stCxn id="20" idx="2"/>
              </p:cNvCxnSpPr>
              <p:nvPr/>
            </p:nvCxnSpPr>
            <p:spPr>
              <a:xfrm>
                <a:off x="2572" y="4657"/>
                <a:ext cx="6" cy="63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20" idx="2"/>
                <a:endCxn id="47" idx="0"/>
              </p:cNvCxnSpPr>
              <p:nvPr/>
            </p:nvCxnSpPr>
            <p:spPr>
              <a:xfrm>
                <a:off x="2546" y="4657"/>
                <a:ext cx="2709" cy="66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endCxn id="58" idx="0"/>
              </p:cNvCxnSpPr>
              <p:nvPr/>
            </p:nvCxnSpPr>
            <p:spPr>
              <a:xfrm>
                <a:off x="2572" y="4657"/>
                <a:ext cx="4067" cy="66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endCxn id="68" idx="0"/>
              </p:cNvCxnSpPr>
              <p:nvPr/>
            </p:nvCxnSpPr>
            <p:spPr>
              <a:xfrm>
                <a:off x="2578" y="4691"/>
                <a:ext cx="5445" cy="6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>
              <a:xfrm>
                <a:off x="4793" y="401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7" y="3588"/>
                <a:ext cx="8379" cy="7013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4714" y="5322"/>
                <a:ext cx="1082" cy="4964"/>
                <a:chOff x="13295" y="5322"/>
                <a:chExt cx="1082" cy="4964"/>
              </a:xfrm>
            </p:grpSpPr>
            <p:sp>
              <p:nvSpPr>
                <p:cNvPr id="39" name="圆角矩形 38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圆角矩形 39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直接箭头连接符 41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圆角矩形 42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圆角矩形 43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直接箭头连接符 44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矩形 46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6098" y="5322"/>
                <a:ext cx="1082" cy="4964"/>
                <a:chOff x="13295" y="5322"/>
                <a:chExt cx="1082" cy="4964"/>
              </a:xfrm>
            </p:grpSpPr>
            <p:sp>
              <p:nvSpPr>
                <p:cNvPr id="49" name="圆角矩形 48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圆角矩形 50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直接箭头连接符 51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圆角矩形 52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圆角矩形 53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直接箭头连接符 54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矩形 57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7482" y="5348"/>
                <a:ext cx="1082" cy="4964"/>
                <a:chOff x="13295" y="5322"/>
                <a:chExt cx="1082" cy="4964"/>
              </a:xfrm>
            </p:grpSpPr>
            <p:sp>
              <p:nvSpPr>
                <p:cNvPr id="60" name="圆角矩形 59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圆角矩形 60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圆角矩形 61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" name="直接箭头连接符 62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圆角矩形 63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直接箭头连接符 65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矩形 67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9" name="圆角矩形 68"/>
              <p:cNvSpPr/>
              <p:nvPr/>
            </p:nvSpPr>
            <p:spPr>
              <a:xfrm>
                <a:off x="6176" y="4045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7561" y="4045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直接箭头连接符 70"/>
            <p:cNvCxnSpPr>
              <a:stCxn id="36" idx="2"/>
              <a:endCxn id="31" idx="0"/>
            </p:cNvCxnSpPr>
            <p:nvPr/>
          </p:nvCxnSpPr>
          <p:spPr>
            <a:xfrm flipH="1">
              <a:off x="3198" y="4509"/>
              <a:ext cx="2689" cy="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36" idx="2"/>
              <a:endCxn id="47" idx="0"/>
            </p:cNvCxnSpPr>
            <p:nvPr/>
          </p:nvCxnSpPr>
          <p:spPr>
            <a:xfrm>
              <a:off x="5887" y="4509"/>
              <a:ext cx="18" cy="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36" idx="2"/>
              <a:endCxn id="58" idx="0"/>
            </p:cNvCxnSpPr>
            <p:nvPr/>
          </p:nvCxnSpPr>
          <p:spPr>
            <a:xfrm>
              <a:off x="5887" y="4509"/>
              <a:ext cx="1402" cy="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endCxn id="68" idx="0"/>
            </p:cNvCxnSpPr>
            <p:nvPr/>
          </p:nvCxnSpPr>
          <p:spPr>
            <a:xfrm>
              <a:off x="5908" y="4506"/>
              <a:ext cx="2765" cy="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9" idx="2"/>
              <a:endCxn id="31" idx="0"/>
            </p:cNvCxnSpPr>
            <p:nvPr/>
          </p:nvCxnSpPr>
          <p:spPr>
            <a:xfrm flipH="1">
              <a:off x="3198" y="4535"/>
              <a:ext cx="4072" cy="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69" idx="2"/>
            </p:cNvCxnSpPr>
            <p:nvPr/>
          </p:nvCxnSpPr>
          <p:spPr>
            <a:xfrm>
              <a:off x="7270" y="4535"/>
              <a:ext cx="4" cy="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69" idx="2"/>
              <a:endCxn id="68" idx="0"/>
            </p:cNvCxnSpPr>
            <p:nvPr/>
          </p:nvCxnSpPr>
          <p:spPr>
            <a:xfrm>
              <a:off x="7270" y="4535"/>
              <a:ext cx="1403" cy="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70" idx="2"/>
              <a:endCxn id="31" idx="0"/>
            </p:cNvCxnSpPr>
            <p:nvPr/>
          </p:nvCxnSpPr>
          <p:spPr>
            <a:xfrm flipH="1">
              <a:off x="3198" y="4535"/>
              <a:ext cx="5457" cy="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0" idx="2"/>
              <a:endCxn id="68" idx="0"/>
            </p:cNvCxnSpPr>
            <p:nvPr/>
          </p:nvCxnSpPr>
          <p:spPr>
            <a:xfrm>
              <a:off x="8655" y="4535"/>
              <a:ext cx="18" cy="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endCxn id="47" idx="0"/>
            </p:cNvCxnSpPr>
            <p:nvPr/>
          </p:nvCxnSpPr>
          <p:spPr>
            <a:xfrm flipH="1">
              <a:off x="5905" y="4506"/>
              <a:ext cx="2709" cy="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70" idx="2"/>
              <a:endCxn id="58" idx="0"/>
            </p:cNvCxnSpPr>
            <p:nvPr/>
          </p:nvCxnSpPr>
          <p:spPr>
            <a:xfrm flipH="1">
              <a:off x="7289" y="4535"/>
              <a:ext cx="1366" cy="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026795" y="1882140"/>
            <a:ext cx="3828415" cy="4580255"/>
            <a:chOff x="1617" y="2964"/>
            <a:chExt cx="6029" cy="7213"/>
          </a:xfrm>
        </p:grpSpPr>
        <p:grpSp>
          <p:nvGrpSpPr>
            <p:cNvPr id="13" name="组合 12"/>
            <p:cNvGrpSpPr/>
            <p:nvPr/>
          </p:nvGrpSpPr>
          <p:grpSpPr>
            <a:xfrm rot="0">
              <a:off x="1812" y="2964"/>
              <a:ext cx="5834" cy="6670"/>
              <a:chOff x="1127" y="3432"/>
              <a:chExt cx="8378" cy="7012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127" y="3432"/>
                <a:ext cx="8378" cy="7012"/>
                <a:chOff x="477" y="3588"/>
                <a:chExt cx="8378" cy="7012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839" y="4011"/>
                  <a:ext cx="3413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</a:rPr>
                    <a:t>ABase Proxy</a:t>
                  </a:r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1" name="组合 20"/>
                <p:cNvGrpSpPr/>
                <p:nvPr/>
              </p:nvGrpSpPr>
              <p:grpSpPr>
                <a:xfrm rot="0">
                  <a:off x="682" y="5322"/>
                  <a:ext cx="3730" cy="4964"/>
                  <a:chOff x="1176" y="5478"/>
                  <a:chExt cx="3730" cy="4964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1332" y="5806"/>
                    <a:ext cx="3413" cy="4347"/>
                    <a:chOff x="1332" y="5806"/>
                    <a:chExt cx="3413" cy="4347"/>
                  </a:xfrm>
                </p:grpSpPr>
                <p:sp>
                  <p:nvSpPr>
                    <p:cNvPr id="23" name="圆角矩形 22"/>
                    <p:cNvSpPr/>
                    <p:nvPr/>
                  </p:nvSpPr>
                  <p:spPr>
                    <a:xfrm>
                      <a:off x="1332" y="5806"/>
                      <a:ext cx="3413" cy="646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ABase Server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圆角矩形 23"/>
                    <p:cNvSpPr/>
                    <p:nvPr/>
                  </p:nvSpPr>
                  <p:spPr>
                    <a:xfrm>
                      <a:off x="1333" y="8320"/>
                      <a:ext cx="3412" cy="646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RocksDB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" name="圆角矩形 24"/>
                    <p:cNvSpPr/>
                    <p:nvPr/>
                  </p:nvSpPr>
                  <p:spPr>
                    <a:xfrm>
                      <a:off x="1332" y="9507"/>
                      <a:ext cx="1694" cy="646"/>
                    </a:xfrm>
                    <a:prstGeom prst="round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内存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圆角矩形 25"/>
                    <p:cNvSpPr/>
                    <p:nvPr/>
                  </p:nvSpPr>
                  <p:spPr>
                    <a:xfrm>
                      <a:off x="3209" y="9507"/>
                      <a:ext cx="1536" cy="646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SSD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" name="圆角矩形 26"/>
                    <p:cNvSpPr/>
                    <p:nvPr/>
                  </p:nvSpPr>
                  <p:spPr>
                    <a:xfrm>
                      <a:off x="2465" y="7112"/>
                      <a:ext cx="2228" cy="646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缓存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直接箭头连接符 27"/>
                    <p:cNvCxnSpPr/>
                    <p:nvPr/>
                  </p:nvCxnSpPr>
                  <p:spPr>
                    <a:xfrm flipH="1">
                      <a:off x="3579" y="6478"/>
                      <a:ext cx="18" cy="608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直接箭头连接符 28"/>
                    <p:cNvCxnSpPr/>
                    <p:nvPr/>
                  </p:nvCxnSpPr>
                  <p:spPr>
                    <a:xfrm flipH="1">
                      <a:off x="3572" y="7758"/>
                      <a:ext cx="18" cy="608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箭头连接符 29"/>
                    <p:cNvCxnSpPr/>
                    <p:nvPr/>
                  </p:nvCxnSpPr>
                  <p:spPr>
                    <a:xfrm>
                      <a:off x="1984" y="6478"/>
                      <a:ext cx="11" cy="1838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矩形 30"/>
                  <p:cNvSpPr/>
                  <p:nvPr/>
                </p:nvSpPr>
                <p:spPr>
                  <a:xfrm>
                    <a:off x="1176" y="5478"/>
                    <a:ext cx="3731" cy="4964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2" name="直接箭头连接符 31"/>
                <p:cNvCxnSpPr>
                  <a:stCxn id="20" idx="2"/>
                </p:cNvCxnSpPr>
                <p:nvPr/>
              </p:nvCxnSpPr>
              <p:spPr>
                <a:xfrm>
                  <a:off x="2572" y="4657"/>
                  <a:ext cx="6" cy="6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>
                  <a:stCxn id="20" idx="2"/>
                  <a:endCxn id="47" idx="0"/>
                </p:cNvCxnSpPr>
                <p:nvPr/>
              </p:nvCxnSpPr>
              <p:spPr>
                <a:xfrm>
                  <a:off x="2546" y="4657"/>
                  <a:ext cx="2709" cy="6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/>
                <p:cNvCxnSpPr>
                  <a:endCxn id="58" idx="0"/>
                </p:cNvCxnSpPr>
                <p:nvPr/>
              </p:nvCxnSpPr>
              <p:spPr>
                <a:xfrm>
                  <a:off x="2572" y="4657"/>
                  <a:ext cx="4067" cy="6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>
                  <a:endCxn id="68" idx="0"/>
                </p:cNvCxnSpPr>
                <p:nvPr/>
              </p:nvCxnSpPr>
              <p:spPr>
                <a:xfrm>
                  <a:off x="2578" y="4691"/>
                  <a:ext cx="5445" cy="65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圆角矩形 35"/>
                <p:cNvSpPr/>
                <p:nvPr/>
              </p:nvSpPr>
              <p:spPr>
                <a:xfrm>
                  <a:off x="4793" y="4019"/>
                  <a:ext cx="887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477" y="3588"/>
                  <a:ext cx="8379" cy="7013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4714" y="5322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39" name="圆角矩形 38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圆角矩形 39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圆角矩形 40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直接箭头连接符 41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圆角矩形 42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圆角矩形 43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5" name="直接箭头连接符 44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箭头连接符 45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矩形 46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6098" y="5322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49" name="圆角矩形 48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圆角矩形 49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圆角矩形 50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2" name="直接箭头连接符 51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圆角矩形 52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圆角矩形 53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5" name="直接箭头连接符 54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箭头连接符 56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矩形 57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7482" y="5348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60" name="圆角矩形 59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圆角矩形 60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圆角矩形 61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3" name="直接箭头连接符 62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圆角矩形 63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圆角矩形 64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6" name="直接箭头连接符 65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箭头连接符 66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矩形 67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9" name="圆角矩形 68"/>
                <p:cNvSpPr/>
                <p:nvPr/>
              </p:nvSpPr>
              <p:spPr>
                <a:xfrm>
                  <a:off x="6176" y="4045"/>
                  <a:ext cx="887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>
                  <a:off x="7561" y="4045"/>
                  <a:ext cx="887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直接箭头连接符 70"/>
              <p:cNvCxnSpPr>
                <a:stCxn id="36" idx="2"/>
                <a:endCxn id="31" idx="0"/>
              </p:cNvCxnSpPr>
              <p:nvPr/>
            </p:nvCxnSpPr>
            <p:spPr>
              <a:xfrm flipH="1">
                <a:off x="3198" y="4509"/>
                <a:ext cx="2689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>
                <a:stCxn id="36" idx="2"/>
                <a:endCxn id="47" idx="0"/>
              </p:cNvCxnSpPr>
              <p:nvPr/>
            </p:nvCxnSpPr>
            <p:spPr>
              <a:xfrm>
                <a:off x="5887" y="4509"/>
                <a:ext cx="18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>
                <a:stCxn id="36" idx="2"/>
                <a:endCxn id="58" idx="0"/>
              </p:cNvCxnSpPr>
              <p:nvPr/>
            </p:nvCxnSpPr>
            <p:spPr>
              <a:xfrm>
                <a:off x="5887" y="4509"/>
                <a:ext cx="1402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>
                <a:endCxn id="68" idx="0"/>
              </p:cNvCxnSpPr>
              <p:nvPr/>
            </p:nvCxnSpPr>
            <p:spPr>
              <a:xfrm>
                <a:off x="5908" y="4506"/>
                <a:ext cx="2765" cy="6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stCxn id="69" idx="2"/>
                <a:endCxn id="31" idx="0"/>
              </p:cNvCxnSpPr>
              <p:nvPr/>
            </p:nvCxnSpPr>
            <p:spPr>
              <a:xfrm flipH="1">
                <a:off x="3198" y="4535"/>
                <a:ext cx="4072" cy="6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>
                <a:stCxn id="69" idx="2"/>
              </p:cNvCxnSpPr>
              <p:nvPr/>
            </p:nvCxnSpPr>
            <p:spPr>
              <a:xfrm>
                <a:off x="7270" y="4535"/>
                <a:ext cx="4" cy="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stCxn id="69" idx="2"/>
                <a:endCxn id="68" idx="0"/>
              </p:cNvCxnSpPr>
              <p:nvPr/>
            </p:nvCxnSpPr>
            <p:spPr>
              <a:xfrm>
                <a:off x="7270" y="4535"/>
                <a:ext cx="1403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>
                <a:stCxn id="70" idx="2"/>
                <a:endCxn id="31" idx="0"/>
              </p:cNvCxnSpPr>
              <p:nvPr/>
            </p:nvCxnSpPr>
            <p:spPr>
              <a:xfrm flipH="1">
                <a:off x="3198" y="4535"/>
                <a:ext cx="5457" cy="6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>
                <a:stCxn id="70" idx="2"/>
                <a:endCxn id="68" idx="0"/>
              </p:cNvCxnSpPr>
              <p:nvPr/>
            </p:nvCxnSpPr>
            <p:spPr>
              <a:xfrm>
                <a:off x="8655" y="4535"/>
                <a:ext cx="18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>
                <a:endCxn id="47" idx="0"/>
              </p:cNvCxnSpPr>
              <p:nvPr/>
            </p:nvCxnSpPr>
            <p:spPr>
              <a:xfrm flipH="1">
                <a:off x="5905" y="4506"/>
                <a:ext cx="2709" cy="6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>
                <a:stCxn id="70" idx="2"/>
                <a:endCxn id="58" idx="0"/>
              </p:cNvCxnSpPr>
              <p:nvPr/>
            </p:nvCxnSpPr>
            <p:spPr>
              <a:xfrm flipH="1">
                <a:off x="7289" y="4535"/>
                <a:ext cx="1366" cy="6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矩形 1"/>
            <p:cNvSpPr/>
            <p:nvPr/>
          </p:nvSpPr>
          <p:spPr>
            <a:xfrm>
              <a:off x="1617" y="3975"/>
              <a:ext cx="4989" cy="6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779145" y="1125855"/>
            <a:ext cx="3828415" cy="4580255"/>
            <a:chOff x="1617" y="2964"/>
            <a:chExt cx="6029" cy="7213"/>
          </a:xfrm>
        </p:grpSpPr>
        <p:grpSp>
          <p:nvGrpSpPr>
            <p:cNvPr id="13" name="组合 12"/>
            <p:cNvGrpSpPr/>
            <p:nvPr/>
          </p:nvGrpSpPr>
          <p:grpSpPr>
            <a:xfrm rot="0">
              <a:off x="1812" y="2964"/>
              <a:ext cx="5834" cy="6670"/>
              <a:chOff x="1127" y="3432"/>
              <a:chExt cx="8378" cy="7012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127" y="3432"/>
                <a:ext cx="8378" cy="7012"/>
                <a:chOff x="477" y="3588"/>
                <a:chExt cx="8378" cy="7012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839" y="4011"/>
                  <a:ext cx="3413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</a:rPr>
                    <a:t>ABase Proxy</a:t>
                  </a:r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1" name="组合 20"/>
                <p:cNvGrpSpPr/>
                <p:nvPr/>
              </p:nvGrpSpPr>
              <p:grpSpPr>
                <a:xfrm rot="0">
                  <a:off x="682" y="5322"/>
                  <a:ext cx="3730" cy="4964"/>
                  <a:chOff x="1176" y="5478"/>
                  <a:chExt cx="3730" cy="4964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1332" y="5806"/>
                    <a:ext cx="3413" cy="4347"/>
                    <a:chOff x="1332" y="5806"/>
                    <a:chExt cx="3413" cy="4347"/>
                  </a:xfrm>
                </p:grpSpPr>
                <p:sp>
                  <p:nvSpPr>
                    <p:cNvPr id="23" name="圆角矩形 22"/>
                    <p:cNvSpPr/>
                    <p:nvPr/>
                  </p:nvSpPr>
                  <p:spPr>
                    <a:xfrm>
                      <a:off x="1332" y="5806"/>
                      <a:ext cx="3413" cy="646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ABase Server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圆角矩形 23"/>
                    <p:cNvSpPr/>
                    <p:nvPr/>
                  </p:nvSpPr>
                  <p:spPr>
                    <a:xfrm>
                      <a:off x="1333" y="8320"/>
                      <a:ext cx="3412" cy="646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RocksDB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" name="圆角矩形 24"/>
                    <p:cNvSpPr/>
                    <p:nvPr/>
                  </p:nvSpPr>
                  <p:spPr>
                    <a:xfrm>
                      <a:off x="1332" y="9507"/>
                      <a:ext cx="1694" cy="646"/>
                    </a:xfrm>
                    <a:prstGeom prst="round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内存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圆角矩形 25"/>
                    <p:cNvSpPr/>
                    <p:nvPr/>
                  </p:nvSpPr>
                  <p:spPr>
                    <a:xfrm>
                      <a:off x="3209" y="9507"/>
                      <a:ext cx="1536" cy="646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SSD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" name="圆角矩形 26"/>
                    <p:cNvSpPr/>
                    <p:nvPr/>
                  </p:nvSpPr>
                  <p:spPr>
                    <a:xfrm>
                      <a:off x="2465" y="7112"/>
                      <a:ext cx="2228" cy="646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缓存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直接箭头连接符 27"/>
                    <p:cNvCxnSpPr/>
                    <p:nvPr/>
                  </p:nvCxnSpPr>
                  <p:spPr>
                    <a:xfrm flipH="1">
                      <a:off x="3579" y="6478"/>
                      <a:ext cx="18" cy="608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直接箭头连接符 28"/>
                    <p:cNvCxnSpPr/>
                    <p:nvPr/>
                  </p:nvCxnSpPr>
                  <p:spPr>
                    <a:xfrm flipH="1">
                      <a:off x="3572" y="7758"/>
                      <a:ext cx="18" cy="608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箭头连接符 29"/>
                    <p:cNvCxnSpPr/>
                    <p:nvPr/>
                  </p:nvCxnSpPr>
                  <p:spPr>
                    <a:xfrm>
                      <a:off x="1984" y="6478"/>
                      <a:ext cx="11" cy="1838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矩形 30"/>
                  <p:cNvSpPr/>
                  <p:nvPr/>
                </p:nvSpPr>
                <p:spPr>
                  <a:xfrm>
                    <a:off x="1176" y="5478"/>
                    <a:ext cx="3731" cy="4964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2" name="直接箭头连接符 31"/>
                <p:cNvCxnSpPr>
                  <a:stCxn id="20" idx="2"/>
                </p:cNvCxnSpPr>
                <p:nvPr/>
              </p:nvCxnSpPr>
              <p:spPr>
                <a:xfrm>
                  <a:off x="2572" y="4657"/>
                  <a:ext cx="6" cy="6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>
                  <a:stCxn id="20" idx="2"/>
                  <a:endCxn id="47" idx="0"/>
                </p:cNvCxnSpPr>
                <p:nvPr/>
              </p:nvCxnSpPr>
              <p:spPr>
                <a:xfrm>
                  <a:off x="2546" y="4657"/>
                  <a:ext cx="2709" cy="6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/>
                <p:cNvCxnSpPr>
                  <a:endCxn id="7" idx="0"/>
                </p:cNvCxnSpPr>
                <p:nvPr/>
              </p:nvCxnSpPr>
              <p:spPr>
                <a:xfrm>
                  <a:off x="2572" y="4657"/>
                  <a:ext cx="4067" cy="6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>
                  <a:endCxn id="18" idx="0"/>
                </p:cNvCxnSpPr>
                <p:nvPr/>
              </p:nvCxnSpPr>
              <p:spPr>
                <a:xfrm>
                  <a:off x="2578" y="4691"/>
                  <a:ext cx="5445" cy="65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圆角矩形 35"/>
                <p:cNvSpPr/>
                <p:nvPr/>
              </p:nvSpPr>
              <p:spPr>
                <a:xfrm>
                  <a:off x="4793" y="4019"/>
                  <a:ext cx="887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477" y="3588"/>
                  <a:ext cx="8379" cy="7013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4714" y="5322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39" name="圆角矩形 38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圆角矩形 39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圆角矩形 40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直接箭头连接符 41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圆角矩形 42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圆角矩形 43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5" name="直接箭头连接符 44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箭头连接符 45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矩形 46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6098" y="5322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49" name="圆角矩形 48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圆角矩形 49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圆角矩形 50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2" name="直接箭头连接符 51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圆角矩形 52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圆角矩形 53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" name="直接箭头连接符 4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接箭头连接符 5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矩形 6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" name="组合 7"/>
                <p:cNvGrpSpPr/>
                <p:nvPr/>
              </p:nvGrpSpPr>
              <p:grpSpPr>
                <a:xfrm>
                  <a:off x="7482" y="5348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9" name="圆角矩形 8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圆角矩形 10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" name="直接箭头连接符 11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圆角矩形 13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圆角矩形 14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" name="直接箭头连接符 15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箭头连接符 16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矩形 17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6" name="圆角矩形 105"/>
                <p:cNvSpPr/>
                <p:nvPr/>
              </p:nvSpPr>
              <p:spPr>
                <a:xfrm>
                  <a:off x="6176" y="4045"/>
                  <a:ext cx="887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圆角矩形 106"/>
                <p:cNvSpPr/>
                <p:nvPr/>
              </p:nvSpPr>
              <p:spPr>
                <a:xfrm>
                  <a:off x="7561" y="4045"/>
                  <a:ext cx="887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直接箭头连接符 107"/>
              <p:cNvCxnSpPr>
                <a:stCxn id="36" idx="2"/>
                <a:endCxn id="31" idx="0"/>
              </p:cNvCxnSpPr>
              <p:nvPr/>
            </p:nvCxnSpPr>
            <p:spPr>
              <a:xfrm flipH="1">
                <a:off x="3198" y="4509"/>
                <a:ext cx="2689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36" idx="2"/>
                <a:endCxn id="47" idx="0"/>
              </p:cNvCxnSpPr>
              <p:nvPr/>
            </p:nvCxnSpPr>
            <p:spPr>
              <a:xfrm>
                <a:off x="5887" y="4509"/>
                <a:ext cx="18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36" idx="2"/>
                <a:endCxn id="7" idx="0"/>
              </p:cNvCxnSpPr>
              <p:nvPr/>
            </p:nvCxnSpPr>
            <p:spPr>
              <a:xfrm>
                <a:off x="5887" y="4509"/>
                <a:ext cx="1402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endCxn id="18" idx="0"/>
              </p:cNvCxnSpPr>
              <p:nvPr/>
            </p:nvCxnSpPr>
            <p:spPr>
              <a:xfrm>
                <a:off x="5908" y="4506"/>
                <a:ext cx="2765" cy="6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>
                <a:stCxn id="106" idx="2"/>
                <a:endCxn id="31" idx="0"/>
              </p:cNvCxnSpPr>
              <p:nvPr/>
            </p:nvCxnSpPr>
            <p:spPr>
              <a:xfrm flipH="1">
                <a:off x="3198" y="4535"/>
                <a:ext cx="4072" cy="6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>
                <a:stCxn id="106" idx="2"/>
              </p:cNvCxnSpPr>
              <p:nvPr/>
            </p:nvCxnSpPr>
            <p:spPr>
              <a:xfrm>
                <a:off x="7270" y="4535"/>
                <a:ext cx="4" cy="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>
                <a:stCxn id="106" idx="2"/>
                <a:endCxn id="18" idx="0"/>
              </p:cNvCxnSpPr>
              <p:nvPr/>
            </p:nvCxnSpPr>
            <p:spPr>
              <a:xfrm>
                <a:off x="7270" y="4535"/>
                <a:ext cx="1403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>
                <a:stCxn id="107" idx="2"/>
                <a:endCxn id="31" idx="0"/>
              </p:cNvCxnSpPr>
              <p:nvPr/>
            </p:nvCxnSpPr>
            <p:spPr>
              <a:xfrm flipH="1">
                <a:off x="3198" y="4535"/>
                <a:ext cx="5457" cy="6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>
                <a:stCxn id="107" idx="2"/>
                <a:endCxn id="18" idx="0"/>
              </p:cNvCxnSpPr>
              <p:nvPr/>
            </p:nvCxnSpPr>
            <p:spPr>
              <a:xfrm>
                <a:off x="8655" y="4535"/>
                <a:ext cx="18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/>
              <p:cNvCxnSpPr>
                <a:endCxn id="47" idx="0"/>
              </p:cNvCxnSpPr>
              <p:nvPr/>
            </p:nvCxnSpPr>
            <p:spPr>
              <a:xfrm flipH="1">
                <a:off x="5905" y="4506"/>
                <a:ext cx="2709" cy="6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07" idx="2"/>
                <a:endCxn id="7" idx="0"/>
              </p:cNvCxnSpPr>
              <p:nvPr/>
            </p:nvCxnSpPr>
            <p:spPr>
              <a:xfrm flipH="1">
                <a:off x="7289" y="4535"/>
                <a:ext cx="1366" cy="6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矩形 118"/>
            <p:cNvSpPr/>
            <p:nvPr/>
          </p:nvSpPr>
          <p:spPr>
            <a:xfrm>
              <a:off x="1617" y="3975"/>
              <a:ext cx="4989" cy="6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601335" y="1125220"/>
            <a:ext cx="2727960" cy="4382135"/>
            <a:chOff x="8821" y="1772"/>
            <a:chExt cx="4296" cy="6901"/>
          </a:xfrm>
        </p:grpSpPr>
        <p:grpSp>
          <p:nvGrpSpPr>
            <p:cNvPr id="55" name="组合 54"/>
            <p:cNvGrpSpPr/>
            <p:nvPr/>
          </p:nvGrpSpPr>
          <p:grpSpPr>
            <a:xfrm>
              <a:off x="9037" y="1772"/>
              <a:ext cx="4081" cy="6671"/>
              <a:chOff x="12296" y="3432"/>
              <a:chExt cx="5672" cy="7012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12296" y="3432"/>
                <a:ext cx="5672" cy="7012"/>
                <a:chOff x="9669" y="3432"/>
                <a:chExt cx="5672" cy="7012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9669" y="3432"/>
                  <a:ext cx="5672" cy="7013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8" name="组合 57"/>
                <p:cNvGrpSpPr/>
                <p:nvPr/>
              </p:nvGrpSpPr>
              <p:grpSpPr>
                <a:xfrm>
                  <a:off x="9915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59" name="圆角矩形 58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圆角矩形 59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圆角矩形 60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2" name="直接箭头连接符 61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圆角矩形 62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圆角矩形 63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5" name="直接箭头连接符 64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箭头连接符 65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矩形 66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/>
                <p:cNvGrpSpPr/>
                <p:nvPr/>
              </p:nvGrpSpPr>
              <p:grpSpPr>
                <a:xfrm>
                  <a:off x="11271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69" name="圆角矩形 68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圆角矩形 69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圆角矩形 70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2" name="直接箭头连接符 71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圆角矩形 72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圆角矩形 73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5" name="直接箭头连接符 74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箭头连接符 75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矩形 76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8" name="组合 77"/>
                <p:cNvGrpSpPr/>
                <p:nvPr/>
              </p:nvGrpSpPr>
              <p:grpSpPr>
                <a:xfrm>
                  <a:off x="12584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79" name="圆角矩形 78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圆角矩形 79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圆角矩形 80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2" name="直接箭头连接符 81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圆角矩形 82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圆角矩形 83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5" name="直接箭头连接符 84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箭头连接符 85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矩形 86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8" name="组合 87"/>
                <p:cNvGrpSpPr/>
                <p:nvPr/>
              </p:nvGrpSpPr>
              <p:grpSpPr>
                <a:xfrm>
                  <a:off x="14028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89" name="圆角矩形 88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圆角矩形 89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圆角矩形 90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2" name="直接箭头连接符 91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圆角矩形 92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圆角矩形 93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5" name="直接箭头连接符 94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箭头连接符 95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矩形 96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98" name="圆角矩形 97"/>
              <p:cNvSpPr/>
              <p:nvPr/>
            </p:nvSpPr>
            <p:spPr>
              <a:xfrm>
                <a:off x="12640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13996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15289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16733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直接箭头连接符 101"/>
              <p:cNvCxnSpPr>
                <a:endCxn id="67" idx="0"/>
              </p:cNvCxnSpPr>
              <p:nvPr/>
            </p:nvCxnSpPr>
            <p:spPr>
              <a:xfrm>
                <a:off x="13079" y="4532"/>
                <a:ext cx="4" cy="6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/>
              <p:cNvCxnSpPr/>
              <p:nvPr/>
            </p:nvCxnSpPr>
            <p:spPr>
              <a:xfrm>
                <a:off x="13083" y="4535"/>
                <a:ext cx="1355" cy="6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8" idx="2"/>
                <a:endCxn id="87" idx="0"/>
              </p:cNvCxnSpPr>
              <p:nvPr/>
            </p:nvCxnSpPr>
            <p:spPr>
              <a:xfrm>
                <a:off x="13084" y="4535"/>
                <a:ext cx="2668" cy="6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8" idx="2"/>
                <a:endCxn id="97" idx="0"/>
              </p:cNvCxnSpPr>
              <p:nvPr/>
            </p:nvCxnSpPr>
            <p:spPr>
              <a:xfrm>
                <a:off x="13084" y="4535"/>
                <a:ext cx="4112" cy="6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矩形 119"/>
            <p:cNvSpPr/>
            <p:nvPr/>
          </p:nvSpPr>
          <p:spPr>
            <a:xfrm>
              <a:off x="8821" y="2795"/>
              <a:ext cx="3263" cy="5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22" name="组合 821"/>
          <p:cNvGrpSpPr/>
          <p:nvPr/>
        </p:nvGrpSpPr>
        <p:grpSpPr>
          <a:xfrm>
            <a:off x="8140700" y="1141095"/>
            <a:ext cx="2727960" cy="4382135"/>
            <a:chOff x="8821" y="1772"/>
            <a:chExt cx="4296" cy="6901"/>
          </a:xfrm>
        </p:grpSpPr>
        <p:grpSp>
          <p:nvGrpSpPr>
            <p:cNvPr id="823" name="组合 822"/>
            <p:cNvGrpSpPr/>
            <p:nvPr/>
          </p:nvGrpSpPr>
          <p:grpSpPr>
            <a:xfrm>
              <a:off x="9037" y="1772"/>
              <a:ext cx="4081" cy="6671"/>
              <a:chOff x="12296" y="3432"/>
              <a:chExt cx="5672" cy="7012"/>
            </a:xfrm>
          </p:grpSpPr>
          <p:grpSp>
            <p:nvGrpSpPr>
              <p:cNvPr id="824" name="组合 823"/>
              <p:cNvGrpSpPr/>
              <p:nvPr/>
            </p:nvGrpSpPr>
            <p:grpSpPr>
              <a:xfrm>
                <a:off x="12296" y="3432"/>
                <a:ext cx="5672" cy="7012"/>
                <a:chOff x="9669" y="3432"/>
                <a:chExt cx="5672" cy="7012"/>
              </a:xfrm>
            </p:grpSpPr>
            <p:sp>
              <p:nvSpPr>
                <p:cNvPr id="825" name="矩形 824"/>
                <p:cNvSpPr/>
                <p:nvPr/>
              </p:nvSpPr>
              <p:spPr>
                <a:xfrm>
                  <a:off x="9669" y="3432"/>
                  <a:ext cx="5672" cy="7013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826" name="组合 825"/>
                <p:cNvGrpSpPr/>
                <p:nvPr/>
              </p:nvGrpSpPr>
              <p:grpSpPr>
                <a:xfrm>
                  <a:off x="9915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827" name="圆角矩形 826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8" name="圆角矩形 827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9" name="圆角矩形 828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30" name="直接箭头连接符 829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1" name="圆角矩形 830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2" name="圆角矩形 831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33" name="直接箭头连接符 832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直接箭头连接符 833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5" name="矩形 834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36" name="组合 835"/>
                <p:cNvGrpSpPr/>
                <p:nvPr/>
              </p:nvGrpSpPr>
              <p:grpSpPr>
                <a:xfrm>
                  <a:off x="11271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837" name="圆角矩形 836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8" name="圆角矩形 837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9" name="圆角矩形 838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40" name="直接箭头连接符 839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1" name="圆角矩形 840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2" name="圆角矩形 841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43" name="直接箭头连接符 842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箭头连接符 843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5" name="矩形 844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46" name="组合 845"/>
                <p:cNvGrpSpPr/>
                <p:nvPr/>
              </p:nvGrpSpPr>
              <p:grpSpPr>
                <a:xfrm>
                  <a:off x="12584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847" name="圆角矩形 846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8" name="圆角矩形 847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9" name="圆角矩形 848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50" name="直接箭头连接符 849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1" name="圆角矩形 850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2" name="圆角矩形 851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53" name="直接箭头连接符 852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箭头连接符 853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5" name="矩形 854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56" name="组合 855"/>
                <p:cNvGrpSpPr/>
                <p:nvPr/>
              </p:nvGrpSpPr>
              <p:grpSpPr>
                <a:xfrm>
                  <a:off x="14028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857" name="圆角矩形 856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8" name="圆角矩形 857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9" name="圆角矩形 858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60" name="直接箭头连接符 859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1" name="圆角矩形 860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2" name="圆角矩形 861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63" name="直接箭头连接符 862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箭头连接符 863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5" name="矩形 864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866" name="圆角矩形 865"/>
              <p:cNvSpPr/>
              <p:nvPr/>
            </p:nvSpPr>
            <p:spPr>
              <a:xfrm>
                <a:off x="12640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867" name="圆角矩形 866"/>
              <p:cNvSpPr/>
              <p:nvPr/>
            </p:nvSpPr>
            <p:spPr>
              <a:xfrm>
                <a:off x="13996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868" name="圆角矩形 867"/>
              <p:cNvSpPr/>
              <p:nvPr/>
            </p:nvSpPr>
            <p:spPr>
              <a:xfrm>
                <a:off x="15289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869" name="圆角矩形 868"/>
              <p:cNvSpPr/>
              <p:nvPr/>
            </p:nvSpPr>
            <p:spPr>
              <a:xfrm>
                <a:off x="16733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0" name="直接箭头连接符 869"/>
              <p:cNvCxnSpPr>
                <a:endCxn id="835" idx="0"/>
              </p:cNvCxnSpPr>
              <p:nvPr/>
            </p:nvCxnSpPr>
            <p:spPr>
              <a:xfrm>
                <a:off x="13079" y="4532"/>
                <a:ext cx="4" cy="6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直接箭头连接符 870"/>
              <p:cNvCxnSpPr/>
              <p:nvPr/>
            </p:nvCxnSpPr>
            <p:spPr>
              <a:xfrm>
                <a:off x="13083" y="4535"/>
                <a:ext cx="1355" cy="6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直接箭头连接符 871"/>
              <p:cNvCxnSpPr>
                <a:stCxn id="866" idx="2"/>
                <a:endCxn id="855" idx="0"/>
              </p:cNvCxnSpPr>
              <p:nvPr/>
            </p:nvCxnSpPr>
            <p:spPr>
              <a:xfrm>
                <a:off x="13084" y="4535"/>
                <a:ext cx="2668" cy="6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直接箭头连接符 872"/>
              <p:cNvCxnSpPr>
                <a:stCxn id="866" idx="2"/>
                <a:endCxn id="865" idx="0"/>
              </p:cNvCxnSpPr>
              <p:nvPr/>
            </p:nvCxnSpPr>
            <p:spPr>
              <a:xfrm>
                <a:off x="13084" y="4535"/>
                <a:ext cx="4112" cy="6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4" name="矩形 873"/>
            <p:cNvSpPr/>
            <p:nvPr/>
          </p:nvSpPr>
          <p:spPr>
            <a:xfrm>
              <a:off x="8821" y="2795"/>
              <a:ext cx="3263" cy="5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69" name="组合 768"/>
          <p:cNvGrpSpPr/>
          <p:nvPr/>
        </p:nvGrpSpPr>
        <p:grpSpPr>
          <a:xfrm>
            <a:off x="7475855" y="1830070"/>
            <a:ext cx="2727960" cy="4382135"/>
            <a:chOff x="8821" y="1772"/>
            <a:chExt cx="4296" cy="6901"/>
          </a:xfrm>
        </p:grpSpPr>
        <p:grpSp>
          <p:nvGrpSpPr>
            <p:cNvPr id="770" name="组合 769"/>
            <p:cNvGrpSpPr/>
            <p:nvPr/>
          </p:nvGrpSpPr>
          <p:grpSpPr>
            <a:xfrm>
              <a:off x="9037" y="1772"/>
              <a:ext cx="4081" cy="6671"/>
              <a:chOff x="12296" y="3432"/>
              <a:chExt cx="5672" cy="7012"/>
            </a:xfrm>
          </p:grpSpPr>
          <p:grpSp>
            <p:nvGrpSpPr>
              <p:cNvPr id="771" name="组合 770"/>
              <p:cNvGrpSpPr/>
              <p:nvPr/>
            </p:nvGrpSpPr>
            <p:grpSpPr>
              <a:xfrm>
                <a:off x="12296" y="3432"/>
                <a:ext cx="5672" cy="7012"/>
                <a:chOff x="9669" y="3432"/>
                <a:chExt cx="5672" cy="7012"/>
              </a:xfrm>
            </p:grpSpPr>
            <p:sp>
              <p:nvSpPr>
                <p:cNvPr id="772" name="矩形 771"/>
                <p:cNvSpPr/>
                <p:nvPr/>
              </p:nvSpPr>
              <p:spPr>
                <a:xfrm>
                  <a:off x="9669" y="3432"/>
                  <a:ext cx="5672" cy="7013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773" name="组合 772"/>
                <p:cNvGrpSpPr/>
                <p:nvPr/>
              </p:nvGrpSpPr>
              <p:grpSpPr>
                <a:xfrm>
                  <a:off x="9915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774" name="圆角矩形 773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5" name="圆角矩形 774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6" name="圆角矩形 775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77" name="直接箭头连接符 776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8" name="圆角矩形 777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9" name="圆角矩形 778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80" name="直接箭头连接符 779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箭头连接符 780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2" name="矩形 781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83" name="组合 782"/>
                <p:cNvGrpSpPr/>
                <p:nvPr/>
              </p:nvGrpSpPr>
              <p:grpSpPr>
                <a:xfrm>
                  <a:off x="11271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784" name="圆角矩形 783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5" name="圆角矩形 784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6" name="圆角矩形 785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87" name="直接箭头连接符 786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8" name="圆角矩形 787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9" name="圆角矩形 788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90" name="直接箭头连接符 789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箭头连接符 790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2" name="矩形 791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93" name="组合 792"/>
                <p:cNvGrpSpPr/>
                <p:nvPr/>
              </p:nvGrpSpPr>
              <p:grpSpPr>
                <a:xfrm>
                  <a:off x="12584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794" name="圆角矩形 793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5" name="圆角矩形 794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6" name="圆角矩形 795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97" name="直接箭头连接符 796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8" name="圆角矩形 797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9" name="圆角矩形 798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00" name="直接箭头连接符 799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箭头连接符 800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2" name="矩形 801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03" name="组合 802"/>
                <p:cNvGrpSpPr/>
                <p:nvPr/>
              </p:nvGrpSpPr>
              <p:grpSpPr>
                <a:xfrm>
                  <a:off x="14028" y="5166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804" name="圆角矩形 803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5" name="圆角矩形 804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6" name="圆角矩形 805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07" name="直接箭头连接符 806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8" name="圆角矩形 807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9" name="圆角矩形 808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10" name="直接箭头连接符 809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箭头连接符 810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2" name="矩形 811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813" name="圆角矩形 812"/>
              <p:cNvSpPr/>
              <p:nvPr/>
            </p:nvSpPr>
            <p:spPr>
              <a:xfrm>
                <a:off x="12640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814" name="圆角矩形 813"/>
              <p:cNvSpPr/>
              <p:nvPr/>
            </p:nvSpPr>
            <p:spPr>
              <a:xfrm>
                <a:off x="13996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815" name="圆角矩形 814"/>
              <p:cNvSpPr/>
              <p:nvPr/>
            </p:nvSpPr>
            <p:spPr>
              <a:xfrm>
                <a:off x="15289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816" name="圆角矩形 815"/>
              <p:cNvSpPr/>
              <p:nvPr/>
            </p:nvSpPr>
            <p:spPr>
              <a:xfrm>
                <a:off x="16733" y="388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7" name="直接箭头连接符 816"/>
              <p:cNvCxnSpPr>
                <a:endCxn id="782" idx="0"/>
              </p:cNvCxnSpPr>
              <p:nvPr/>
            </p:nvCxnSpPr>
            <p:spPr>
              <a:xfrm>
                <a:off x="13079" y="4532"/>
                <a:ext cx="4" cy="6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直接箭头连接符 817"/>
              <p:cNvCxnSpPr/>
              <p:nvPr/>
            </p:nvCxnSpPr>
            <p:spPr>
              <a:xfrm>
                <a:off x="13083" y="4535"/>
                <a:ext cx="1355" cy="6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直接箭头连接符 818"/>
              <p:cNvCxnSpPr>
                <a:stCxn id="813" idx="2"/>
                <a:endCxn id="802" idx="0"/>
              </p:cNvCxnSpPr>
              <p:nvPr/>
            </p:nvCxnSpPr>
            <p:spPr>
              <a:xfrm>
                <a:off x="13084" y="4535"/>
                <a:ext cx="2668" cy="6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直接箭头连接符 819"/>
              <p:cNvCxnSpPr>
                <a:stCxn id="813" idx="2"/>
                <a:endCxn id="812" idx="0"/>
              </p:cNvCxnSpPr>
              <p:nvPr/>
            </p:nvCxnSpPr>
            <p:spPr>
              <a:xfrm>
                <a:off x="13084" y="4535"/>
                <a:ext cx="4112" cy="6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" name="矩形 820"/>
            <p:cNvSpPr/>
            <p:nvPr/>
          </p:nvSpPr>
          <p:spPr>
            <a:xfrm>
              <a:off x="8821" y="2795"/>
              <a:ext cx="3263" cy="5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53" name="组合 652"/>
          <p:cNvGrpSpPr/>
          <p:nvPr/>
        </p:nvGrpSpPr>
        <p:grpSpPr>
          <a:xfrm>
            <a:off x="2117090" y="1162050"/>
            <a:ext cx="3828415" cy="4580255"/>
            <a:chOff x="1617" y="2964"/>
            <a:chExt cx="6029" cy="7213"/>
          </a:xfrm>
        </p:grpSpPr>
        <p:grpSp>
          <p:nvGrpSpPr>
            <p:cNvPr id="654" name="组合 653"/>
            <p:cNvGrpSpPr/>
            <p:nvPr/>
          </p:nvGrpSpPr>
          <p:grpSpPr>
            <a:xfrm rot="0">
              <a:off x="1812" y="2964"/>
              <a:ext cx="5834" cy="6670"/>
              <a:chOff x="1127" y="3432"/>
              <a:chExt cx="8378" cy="7012"/>
            </a:xfrm>
          </p:grpSpPr>
          <p:grpSp>
            <p:nvGrpSpPr>
              <p:cNvPr id="655" name="组合 654"/>
              <p:cNvGrpSpPr/>
              <p:nvPr/>
            </p:nvGrpSpPr>
            <p:grpSpPr>
              <a:xfrm>
                <a:off x="1127" y="3432"/>
                <a:ext cx="8378" cy="7012"/>
                <a:chOff x="477" y="3588"/>
                <a:chExt cx="8378" cy="7012"/>
              </a:xfrm>
            </p:grpSpPr>
            <p:sp>
              <p:nvSpPr>
                <p:cNvPr id="656" name="圆角矩形 655"/>
                <p:cNvSpPr/>
                <p:nvPr/>
              </p:nvSpPr>
              <p:spPr>
                <a:xfrm>
                  <a:off x="839" y="4011"/>
                  <a:ext cx="3413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</a:rPr>
                    <a:t>ABase Proxy</a:t>
                  </a:r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7" name="组合 656"/>
                <p:cNvGrpSpPr/>
                <p:nvPr/>
              </p:nvGrpSpPr>
              <p:grpSpPr>
                <a:xfrm rot="0">
                  <a:off x="682" y="5322"/>
                  <a:ext cx="3730" cy="4964"/>
                  <a:chOff x="1176" y="5478"/>
                  <a:chExt cx="3730" cy="4964"/>
                </a:xfrm>
              </p:grpSpPr>
              <p:grpSp>
                <p:nvGrpSpPr>
                  <p:cNvPr id="658" name="组合 657"/>
                  <p:cNvGrpSpPr/>
                  <p:nvPr/>
                </p:nvGrpSpPr>
                <p:grpSpPr>
                  <a:xfrm>
                    <a:off x="1332" y="5806"/>
                    <a:ext cx="3413" cy="4347"/>
                    <a:chOff x="1332" y="5806"/>
                    <a:chExt cx="3413" cy="4347"/>
                  </a:xfrm>
                </p:grpSpPr>
                <p:sp>
                  <p:nvSpPr>
                    <p:cNvPr id="659" name="圆角矩形 658"/>
                    <p:cNvSpPr/>
                    <p:nvPr/>
                  </p:nvSpPr>
                  <p:spPr>
                    <a:xfrm>
                      <a:off x="1332" y="5806"/>
                      <a:ext cx="3413" cy="646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ABase Server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0" name="圆角矩形 659"/>
                    <p:cNvSpPr/>
                    <p:nvPr/>
                  </p:nvSpPr>
                  <p:spPr>
                    <a:xfrm>
                      <a:off x="1333" y="8320"/>
                      <a:ext cx="3412" cy="646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RocksDB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1" name="圆角矩形 660"/>
                    <p:cNvSpPr/>
                    <p:nvPr/>
                  </p:nvSpPr>
                  <p:spPr>
                    <a:xfrm>
                      <a:off x="1332" y="9507"/>
                      <a:ext cx="1694" cy="646"/>
                    </a:xfrm>
                    <a:prstGeom prst="round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内存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2" name="圆角矩形 661"/>
                    <p:cNvSpPr/>
                    <p:nvPr/>
                  </p:nvSpPr>
                  <p:spPr>
                    <a:xfrm>
                      <a:off x="3209" y="9507"/>
                      <a:ext cx="1536" cy="646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SSD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3" name="圆角矩形 662"/>
                    <p:cNvSpPr/>
                    <p:nvPr/>
                  </p:nvSpPr>
                  <p:spPr>
                    <a:xfrm>
                      <a:off x="2465" y="7112"/>
                      <a:ext cx="2228" cy="646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缓存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64" name="直接箭头连接符 663"/>
                    <p:cNvCxnSpPr/>
                    <p:nvPr/>
                  </p:nvCxnSpPr>
                  <p:spPr>
                    <a:xfrm flipH="1">
                      <a:off x="3579" y="6478"/>
                      <a:ext cx="18" cy="608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5" name="直接箭头连接符 664"/>
                    <p:cNvCxnSpPr/>
                    <p:nvPr/>
                  </p:nvCxnSpPr>
                  <p:spPr>
                    <a:xfrm flipH="1">
                      <a:off x="3572" y="7758"/>
                      <a:ext cx="18" cy="608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6" name="直接箭头连接符 665"/>
                    <p:cNvCxnSpPr/>
                    <p:nvPr/>
                  </p:nvCxnSpPr>
                  <p:spPr>
                    <a:xfrm>
                      <a:off x="1984" y="6478"/>
                      <a:ext cx="11" cy="1838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67" name="矩形 666"/>
                  <p:cNvSpPr/>
                  <p:nvPr/>
                </p:nvSpPr>
                <p:spPr>
                  <a:xfrm>
                    <a:off x="1176" y="5478"/>
                    <a:ext cx="3731" cy="4964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668" name="直接箭头连接符 667"/>
                <p:cNvCxnSpPr>
                  <a:stCxn id="656" idx="2"/>
                </p:cNvCxnSpPr>
                <p:nvPr/>
              </p:nvCxnSpPr>
              <p:spPr>
                <a:xfrm>
                  <a:off x="2572" y="4657"/>
                  <a:ext cx="6" cy="6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直接箭头连接符 668"/>
                <p:cNvCxnSpPr>
                  <a:stCxn id="656" idx="2"/>
                  <a:endCxn id="683" idx="0"/>
                </p:cNvCxnSpPr>
                <p:nvPr/>
              </p:nvCxnSpPr>
              <p:spPr>
                <a:xfrm>
                  <a:off x="2546" y="4657"/>
                  <a:ext cx="2709" cy="6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直接箭头连接符 669"/>
                <p:cNvCxnSpPr>
                  <a:endCxn id="693" idx="0"/>
                </p:cNvCxnSpPr>
                <p:nvPr/>
              </p:nvCxnSpPr>
              <p:spPr>
                <a:xfrm>
                  <a:off x="2572" y="4657"/>
                  <a:ext cx="4067" cy="6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直接箭头连接符 670"/>
                <p:cNvCxnSpPr>
                  <a:endCxn id="703" idx="0"/>
                </p:cNvCxnSpPr>
                <p:nvPr/>
              </p:nvCxnSpPr>
              <p:spPr>
                <a:xfrm>
                  <a:off x="2578" y="4691"/>
                  <a:ext cx="5445" cy="65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圆角矩形 671"/>
                <p:cNvSpPr/>
                <p:nvPr/>
              </p:nvSpPr>
              <p:spPr>
                <a:xfrm>
                  <a:off x="4793" y="4019"/>
                  <a:ext cx="887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3" name="矩形 672"/>
                <p:cNvSpPr/>
                <p:nvPr/>
              </p:nvSpPr>
              <p:spPr>
                <a:xfrm>
                  <a:off x="477" y="3588"/>
                  <a:ext cx="8379" cy="7013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674" name="组合 673"/>
                <p:cNvGrpSpPr/>
                <p:nvPr/>
              </p:nvGrpSpPr>
              <p:grpSpPr>
                <a:xfrm>
                  <a:off x="4714" y="5322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675" name="圆角矩形 674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6" name="圆角矩形 675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7" name="圆角矩形 676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78" name="直接箭头连接符 677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9" name="圆角矩形 678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0" name="圆角矩形 679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81" name="直接箭头连接符 680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箭头连接符 681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3" name="矩形 682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4" name="组合 683"/>
                <p:cNvGrpSpPr/>
                <p:nvPr/>
              </p:nvGrpSpPr>
              <p:grpSpPr>
                <a:xfrm>
                  <a:off x="6098" y="5322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685" name="圆角矩形 684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6" name="圆角矩形 685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7" name="圆角矩形 686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88" name="直接箭头连接符 687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9" name="圆角矩形 688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0" name="圆角矩形 689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91" name="直接箭头连接符 690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2" name="直接箭头连接符 691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3" name="矩形 692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4" name="组合 693"/>
                <p:cNvGrpSpPr/>
                <p:nvPr/>
              </p:nvGrpSpPr>
              <p:grpSpPr>
                <a:xfrm>
                  <a:off x="7482" y="5348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695" name="圆角矩形 694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6" name="圆角矩形 695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7" name="圆角矩形 696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98" name="直接箭头连接符 697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9" name="圆角矩形 698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0" name="圆角矩形 699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1" name="直接箭头连接符 700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箭头连接符 701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3" name="矩形 702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04" name="圆角矩形 703"/>
                <p:cNvSpPr/>
                <p:nvPr/>
              </p:nvSpPr>
              <p:spPr>
                <a:xfrm>
                  <a:off x="6176" y="4045"/>
                  <a:ext cx="887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5" name="圆角矩形 704"/>
                <p:cNvSpPr/>
                <p:nvPr/>
              </p:nvSpPr>
              <p:spPr>
                <a:xfrm>
                  <a:off x="7561" y="4045"/>
                  <a:ext cx="887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06" name="直接箭头连接符 705"/>
              <p:cNvCxnSpPr>
                <a:stCxn id="672" idx="2"/>
                <a:endCxn id="667" idx="0"/>
              </p:cNvCxnSpPr>
              <p:nvPr/>
            </p:nvCxnSpPr>
            <p:spPr>
              <a:xfrm flipH="1">
                <a:off x="3198" y="4509"/>
                <a:ext cx="2689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直接箭头连接符 706"/>
              <p:cNvCxnSpPr>
                <a:stCxn id="672" idx="2"/>
                <a:endCxn id="683" idx="0"/>
              </p:cNvCxnSpPr>
              <p:nvPr/>
            </p:nvCxnSpPr>
            <p:spPr>
              <a:xfrm>
                <a:off x="5887" y="4509"/>
                <a:ext cx="18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直接箭头连接符 707"/>
              <p:cNvCxnSpPr>
                <a:stCxn id="672" idx="2"/>
                <a:endCxn id="693" idx="0"/>
              </p:cNvCxnSpPr>
              <p:nvPr/>
            </p:nvCxnSpPr>
            <p:spPr>
              <a:xfrm>
                <a:off x="5887" y="4509"/>
                <a:ext cx="1402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直接箭头连接符 708"/>
              <p:cNvCxnSpPr>
                <a:endCxn id="703" idx="0"/>
              </p:cNvCxnSpPr>
              <p:nvPr/>
            </p:nvCxnSpPr>
            <p:spPr>
              <a:xfrm>
                <a:off x="5908" y="4506"/>
                <a:ext cx="2765" cy="6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直接箭头连接符 709"/>
              <p:cNvCxnSpPr>
                <a:stCxn id="704" idx="2"/>
                <a:endCxn id="667" idx="0"/>
              </p:cNvCxnSpPr>
              <p:nvPr/>
            </p:nvCxnSpPr>
            <p:spPr>
              <a:xfrm flipH="1">
                <a:off x="3198" y="4535"/>
                <a:ext cx="4072" cy="6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直接箭头连接符 710"/>
              <p:cNvCxnSpPr>
                <a:stCxn id="704" idx="2"/>
              </p:cNvCxnSpPr>
              <p:nvPr/>
            </p:nvCxnSpPr>
            <p:spPr>
              <a:xfrm>
                <a:off x="7270" y="4535"/>
                <a:ext cx="4" cy="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直接箭头连接符 711"/>
              <p:cNvCxnSpPr>
                <a:stCxn id="704" idx="2"/>
                <a:endCxn id="703" idx="0"/>
              </p:cNvCxnSpPr>
              <p:nvPr/>
            </p:nvCxnSpPr>
            <p:spPr>
              <a:xfrm>
                <a:off x="7270" y="4535"/>
                <a:ext cx="1403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直接箭头连接符 712"/>
              <p:cNvCxnSpPr>
                <a:stCxn id="705" idx="2"/>
                <a:endCxn id="667" idx="0"/>
              </p:cNvCxnSpPr>
              <p:nvPr/>
            </p:nvCxnSpPr>
            <p:spPr>
              <a:xfrm flipH="1">
                <a:off x="3198" y="4535"/>
                <a:ext cx="5457" cy="6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直接箭头连接符 713"/>
              <p:cNvCxnSpPr>
                <a:stCxn id="705" idx="2"/>
                <a:endCxn id="703" idx="0"/>
              </p:cNvCxnSpPr>
              <p:nvPr/>
            </p:nvCxnSpPr>
            <p:spPr>
              <a:xfrm>
                <a:off x="8655" y="4535"/>
                <a:ext cx="18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直接箭头连接符 714"/>
              <p:cNvCxnSpPr>
                <a:endCxn id="683" idx="0"/>
              </p:cNvCxnSpPr>
              <p:nvPr/>
            </p:nvCxnSpPr>
            <p:spPr>
              <a:xfrm flipH="1">
                <a:off x="5905" y="4506"/>
                <a:ext cx="2709" cy="6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直接箭头连接符 715"/>
              <p:cNvCxnSpPr>
                <a:stCxn id="705" idx="2"/>
                <a:endCxn id="693" idx="0"/>
              </p:cNvCxnSpPr>
              <p:nvPr/>
            </p:nvCxnSpPr>
            <p:spPr>
              <a:xfrm flipH="1">
                <a:off x="7289" y="4535"/>
                <a:ext cx="1366" cy="6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7" name="矩形 716"/>
            <p:cNvSpPr/>
            <p:nvPr/>
          </p:nvSpPr>
          <p:spPr>
            <a:xfrm>
              <a:off x="1617" y="3975"/>
              <a:ext cx="4989" cy="6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88" name="组合 587"/>
          <p:cNvGrpSpPr/>
          <p:nvPr/>
        </p:nvGrpSpPr>
        <p:grpSpPr>
          <a:xfrm>
            <a:off x="1435100" y="1831340"/>
            <a:ext cx="3828415" cy="4580255"/>
            <a:chOff x="1617" y="2964"/>
            <a:chExt cx="6029" cy="7213"/>
          </a:xfrm>
        </p:grpSpPr>
        <p:grpSp>
          <p:nvGrpSpPr>
            <p:cNvPr id="589" name="组合 588"/>
            <p:cNvGrpSpPr/>
            <p:nvPr/>
          </p:nvGrpSpPr>
          <p:grpSpPr>
            <a:xfrm rot="0">
              <a:off x="1812" y="2964"/>
              <a:ext cx="5834" cy="6670"/>
              <a:chOff x="1127" y="3432"/>
              <a:chExt cx="8378" cy="7012"/>
            </a:xfrm>
          </p:grpSpPr>
          <p:grpSp>
            <p:nvGrpSpPr>
              <p:cNvPr id="590" name="组合 589"/>
              <p:cNvGrpSpPr/>
              <p:nvPr/>
            </p:nvGrpSpPr>
            <p:grpSpPr>
              <a:xfrm>
                <a:off x="1127" y="3432"/>
                <a:ext cx="8378" cy="7012"/>
                <a:chOff x="477" y="3588"/>
                <a:chExt cx="8378" cy="7012"/>
              </a:xfrm>
            </p:grpSpPr>
            <p:sp>
              <p:nvSpPr>
                <p:cNvPr id="591" name="圆角矩形 590"/>
                <p:cNvSpPr/>
                <p:nvPr/>
              </p:nvSpPr>
              <p:spPr>
                <a:xfrm>
                  <a:off x="839" y="4011"/>
                  <a:ext cx="3413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</a:rPr>
                    <a:t>ABase Proxy</a:t>
                  </a:r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92" name="组合 591"/>
                <p:cNvGrpSpPr/>
                <p:nvPr/>
              </p:nvGrpSpPr>
              <p:grpSpPr>
                <a:xfrm rot="0">
                  <a:off x="682" y="5322"/>
                  <a:ext cx="3730" cy="4964"/>
                  <a:chOff x="1176" y="5478"/>
                  <a:chExt cx="3730" cy="4964"/>
                </a:xfrm>
              </p:grpSpPr>
              <p:grpSp>
                <p:nvGrpSpPr>
                  <p:cNvPr id="593" name="组合 592"/>
                  <p:cNvGrpSpPr/>
                  <p:nvPr/>
                </p:nvGrpSpPr>
                <p:grpSpPr>
                  <a:xfrm>
                    <a:off x="1332" y="5806"/>
                    <a:ext cx="3413" cy="4347"/>
                    <a:chOff x="1332" y="5806"/>
                    <a:chExt cx="3413" cy="4347"/>
                  </a:xfrm>
                </p:grpSpPr>
                <p:sp>
                  <p:nvSpPr>
                    <p:cNvPr id="594" name="圆角矩形 593"/>
                    <p:cNvSpPr/>
                    <p:nvPr/>
                  </p:nvSpPr>
                  <p:spPr>
                    <a:xfrm>
                      <a:off x="1332" y="5806"/>
                      <a:ext cx="3413" cy="646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ABase Server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5" name="圆角矩形 594"/>
                    <p:cNvSpPr/>
                    <p:nvPr/>
                  </p:nvSpPr>
                  <p:spPr>
                    <a:xfrm>
                      <a:off x="1333" y="8320"/>
                      <a:ext cx="3412" cy="646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RocksDB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6" name="圆角矩形 595"/>
                    <p:cNvSpPr/>
                    <p:nvPr/>
                  </p:nvSpPr>
                  <p:spPr>
                    <a:xfrm>
                      <a:off x="1332" y="9507"/>
                      <a:ext cx="1694" cy="646"/>
                    </a:xfrm>
                    <a:prstGeom prst="round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内存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7" name="圆角矩形 596"/>
                    <p:cNvSpPr/>
                    <p:nvPr/>
                  </p:nvSpPr>
                  <p:spPr>
                    <a:xfrm>
                      <a:off x="3209" y="9507"/>
                      <a:ext cx="1536" cy="646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SSD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8" name="圆角矩形 597"/>
                    <p:cNvSpPr/>
                    <p:nvPr/>
                  </p:nvSpPr>
                  <p:spPr>
                    <a:xfrm>
                      <a:off x="2465" y="7112"/>
                      <a:ext cx="2228" cy="646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缓存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99" name="直接箭头连接符 598"/>
                    <p:cNvCxnSpPr/>
                    <p:nvPr/>
                  </p:nvCxnSpPr>
                  <p:spPr>
                    <a:xfrm flipH="1">
                      <a:off x="3579" y="6478"/>
                      <a:ext cx="18" cy="608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0" name="直接箭头连接符 599"/>
                    <p:cNvCxnSpPr/>
                    <p:nvPr/>
                  </p:nvCxnSpPr>
                  <p:spPr>
                    <a:xfrm flipH="1">
                      <a:off x="3572" y="7758"/>
                      <a:ext cx="18" cy="608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1" name="直接箭头连接符 600"/>
                    <p:cNvCxnSpPr/>
                    <p:nvPr/>
                  </p:nvCxnSpPr>
                  <p:spPr>
                    <a:xfrm>
                      <a:off x="1984" y="6478"/>
                      <a:ext cx="11" cy="1838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02" name="矩形 601"/>
                  <p:cNvSpPr/>
                  <p:nvPr/>
                </p:nvSpPr>
                <p:spPr>
                  <a:xfrm>
                    <a:off x="1176" y="5478"/>
                    <a:ext cx="3731" cy="4964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603" name="直接箭头连接符 602"/>
                <p:cNvCxnSpPr>
                  <a:stCxn id="591" idx="2"/>
                </p:cNvCxnSpPr>
                <p:nvPr/>
              </p:nvCxnSpPr>
              <p:spPr>
                <a:xfrm>
                  <a:off x="2572" y="4657"/>
                  <a:ext cx="6" cy="6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直接箭头连接符 603"/>
                <p:cNvCxnSpPr>
                  <a:stCxn id="591" idx="2"/>
                  <a:endCxn id="618" idx="0"/>
                </p:cNvCxnSpPr>
                <p:nvPr/>
              </p:nvCxnSpPr>
              <p:spPr>
                <a:xfrm>
                  <a:off x="2546" y="4657"/>
                  <a:ext cx="2709" cy="6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直接箭头连接符 604"/>
                <p:cNvCxnSpPr>
                  <a:endCxn id="628" idx="0"/>
                </p:cNvCxnSpPr>
                <p:nvPr/>
              </p:nvCxnSpPr>
              <p:spPr>
                <a:xfrm>
                  <a:off x="2572" y="4657"/>
                  <a:ext cx="4067" cy="66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直接箭头连接符 605"/>
                <p:cNvCxnSpPr>
                  <a:endCxn id="638" idx="0"/>
                </p:cNvCxnSpPr>
                <p:nvPr/>
              </p:nvCxnSpPr>
              <p:spPr>
                <a:xfrm>
                  <a:off x="2578" y="4691"/>
                  <a:ext cx="5445" cy="65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7" name="圆角矩形 606"/>
                <p:cNvSpPr/>
                <p:nvPr/>
              </p:nvSpPr>
              <p:spPr>
                <a:xfrm>
                  <a:off x="4793" y="4019"/>
                  <a:ext cx="887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8" name="矩形 607"/>
                <p:cNvSpPr/>
                <p:nvPr/>
              </p:nvSpPr>
              <p:spPr>
                <a:xfrm>
                  <a:off x="477" y="3588"/>
                  <a:ext cx="8379" cy="7013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609" name="组合 608"/>
                <p:cNvGrpSpPr/>
                <p:nvPr/>
              </p:nvGrpSpPr>
              <p:grpSpPr>
                <a:xfrm>
                  <a:off x="4714" y="5322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610" name="圆角矩形 609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1" name="圆角矩形 610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2" name="圆角矩形 611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3" name="直接箭头连接符 612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4" name="圆角矩形 613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5" name="圆角矩形 614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6" name="直接箭头连接符 615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箭头连接符 616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8" name="矩形 617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19" name="组合 618"/>
                <p:cNvGrpSpPr/>
                <p:nvPr/>
              </p:nvGrpSpPr>
              <p:grpSpPr>
                <a:xfrm>
                  <a:off x="6098" y="5322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620" name="圆角矩形 619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1" name="圆角矩形 620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2" name="圆角矩形 621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23" name="直接箭头连接符 622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4" name="圆角矩形 623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5" name="圆角矩形 624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26" name="直接箭头连接符 625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箭头连接符 626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8" name="矩形 627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29" name="组合 628"/>
                <p:cNvGrpSpPr/>
                <p:nvPr/>
              </p:nvGrpSpPr>
              <p:grpSpPr>
                <a:xfrm>
                  <a:off x="7482" y="5348"/>
                  <a:ext cx="1082" cy="4964"/>
                  <a:chOff x="13295" y="5322"/>
                  <a:chExt cx="1082" cy="4964"/>
                </a:xfrm>
              </p:grpSpPr>
              <p:sp>
                <p:nvSpPr>
                  <p:cNvPr id="630" name="圆角矩形 629"/>
                  <p:cNvSpPr/>
                  <p:nvPr/>
                </p:nvSpPr>
                <p:spPr>
                  <a:xfrm>
                    <a:off x="13373" y="5650"/>
                    <a:ext cx="888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1" name="圆角矩形 630"/>
                  <p:cNvSpPr/>
                  <p:nvPr/>
                </p:nvSpPr>
                <p:spPr>
                  <a:xfrm>
                    <a:off x="13374" y="8164"/>
                    <a:ext cx="887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2" name="圆角矩形 631"/>
                  <p:cNvSpPr/>
                  <p:nvPr/>
                </p:nvSpPr>
                <p:spPr>
                  <a:xfrm>
                    <a:off x="13739" y="6956"/>
                    <a:ext cx="522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33" name="直接箭头连接符 632"/>
                  <p:cNvCxnSpPr/>
                  <p:nvPr/>
                </p:nvCxnSpPr>
                <p:spPr>
                  <a:xfrm>
                    <a:off x="13606" y="6296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4" name="圆角矩形 633"/>
                  <p:cNvSpPr/>
                  <p:nvPr/>
                </p:nvSpPr>
                <p:spPr>
                  <a:xfrm>
                    <a:off x="13374" y="9351"/>
                    <a:ext cx="36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5" name="圆角矩形 634"/>
                  <p:cNvSpPr/>
                  <p:nvPr/>
                </p:nvSpPr>
                <p:spPr>
                  <a:xfrm>
                    <a:off x="13959" y="9351"/>
                    <a:ext cx="302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36" name="直接箭头连接符 635"/>
                  <p:cNvCxnSpPr/>
                  <p:nvPr/>
                </p:nvCxnSpPr>
                <p:spPr>
                  <a:xfrm flipH="1">
                    <a:off x="13991" y="632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箭头连接符 636"/>
                  <p:cNvCxnSpPr/>
                  <p:nvPr/>
                </p:nvCxnSpPr>
                <p:spPr>
                  <a:xfrm flipH="1">
                    <a:off x="14009" y="7552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8" name="矩形 637"/>
                  <p:cNvSpPr/>
                  <p:nvPr/>
                </p:nvSpPr>
                <p:spPr>
                  <a:xfrm>
                    <a:off x="13295" y="5322"/>
                    <a:ext cx="1082" cy="4965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39" name="圆角矩形 638"/>
                <p:cNvSpPr/>
                <p:nvPr/>
              </p:nvSpPr>
              <p:spPr>
                <a:xfrm>
                  <a:off x="6176" y="4045"/>
                  <a:ext cx="887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0" name="圆角矩形 639"/>
                <p:cNvSpPr/>
                <p:nvPr/>
              </p:nvSpPr>
              <p:spPr>
                <a:xfrm>
                  <a:off x="7561" y="4045"/>
                  <a:ext cx="887" cy="64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1" name="直接箭头连接符 640"/>
              <p:cNvCxnSpPr>
                <a:stCxn id="607" idx="2"/>
                <a:endCxn id="602" idx="0"/>
              </p:cNvCxnSpPr>
              <p:nvPr/>
            </p:nvCxnSpPr>
            <p:spPr>
              <a:xfrm flipH="1">
                <a:off x="3198" y="4509"/>
                <a:ext cx="2689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直接箭头连接符 641"/>
              <p:cNvCxnSpPr>
                <a:stCxn id="607" idx="2"/>
                <a:endCxn id="618" idx="0"/>
              </p:cNvCxnSpPr>
              <p:nvPr/>
            </p:nvCxnSpPr>
            <p:spPr>
              <a:xfrm>
                <a:off x="5887" y="4509"/>
                <a:ext cx="18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直接箭头连接符 642"/>
              <p:cNvCxnSpPr>
                <a:stCxn id="607" idx="2"/>
                <a:endCxn id="628" idx="0"/>
              </p:cNvCxnSpPr>
              <p:nvPr/>
            </p:nvCxnSpPr>
            <p:spPr>
              <a:xfrm>
                <a:off x="5887" y="4509"/>
                <a:ext cx="1402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直接箭头连接符 643"/>
              <p:cNvCxnSpPr>
                <a:endCxn id="638" idx="0"/>
              </p:cNvCxnSpPr>
              <p:nvPr/>
            </p:nvCxnSpPr>
            <p:spPr>
              <a:xfrm>
                <a:off x="5908" y="4506"/>
                <a:ext cx="2765" cy="6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直接箭头连接符 644"/>
              <p:cNvCxnSpPr>
                <a:stCxn id="639" idx="2"/>
                <a:endCxn id="602" idx="0"/>
              </p:cNvCxnSpPr>
              <p:nvPr/>
            </p:nvCxnSpPr>
            <p:spPr>
              <a:xfrm flipH="1">
                <a:off x="3198" y="4535"/>
                <a:ext cx="4072" cy="6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直接箭头连接符 645"/>
              <p:cNvCxnSpPr>
                <a:stCxn id="639" idx="2"/>
              </p:cNvCxnSpPr>
              <p:nvPr/>
            </p:nvCxnSpPr>
            <p:spPr>
              <a:xfrm>
                <a:off x="7270" y="4535"/>
                <a:ext cx="4" cy="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直接箭头连接符 646"/>
              <p:cNvCxnSpPr>
                <a:stCxn id="639" idx="2"/>
                <a:endCxn id="638" idx="0"/>
              </p:cNvCxnSpPr>
              <p:nvPr/>
            </p:nvCxnSpPr>
            <p:spPr>
              <a:xfrm>
                <a:off x="7270" y="4535"/>
                <a:ext cx="1403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直接箭头连接符 647"/>
              <p:cNvCxnSpPr>
                <a:stCxn id="640" idx="2"/>
                <a:endCxn id="602" idx="0"/>
              </p:cNvCxnSpPr>
              <p:nvPr/>
            </p:nvCxnSpPr>
            <p:spPr>
              <a:xfrm flipH="1">
                <a:off x="3198" y="4535"/>
                <a:ext cx="5457" cy="6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直接箭头连接符 648"/>
              <p:cNvCxnSpPr>
                <a:stCxn id="640" idx="2"/>
                <a:endCxn id="638" idx="0"/>
              </p:cNvCxnSpPr>
              <p:nvPr/>
            </p:nvCxnSpPr>
            <p:spPr>
              <a:xfrm>
                <a:off x="8655" y="4535"/>
                <a:ext cx="18" cy="6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直接箭头连接符 649"/>
              <p:cNvCxnSpPr>
                <a:endCxn id="618" idx="0"/>
              </p:cNvCxnSpPr>
              <p:nvPr/>
            </p:nvCxnSpPr>
            <p:spPr>
              <a:xfrm flipH="1">
                <a:off x="5905" y="4506"/>
                <a:ext cx="2709" cy="6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直接箭头连接符 650"/>
              <p:cNvCxnSpPr>
                <a:stCxn id="640" idx="2"/>
                <a:endCxn id="628" idx="0"/>
              </p:cNvCxnSpPr>
              <p:nvPr/>
            </p:nvCxnSpPr>
            <p:spPr>
              <a:xfrm flipH="1">
                <a:off x="7289" y="4535"/>
                <a:ext cx="1366" cy="6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2" name="矩形 651"/>
            <p:cNvSpPr/>
            <p:nvPr/>
          </p:nvSpPr>
          <p:spPr>
            <a:xfrm>
              <a:off x="1617" y="3975"/>
              <a:ext cx="4989" cy="6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25" name="组合 524"/>
          <p:cNvGrpSpPr/>
          <p:nvPr/>
        </p:nvGrpSpPr>
        <p:grpSpPr>
          <a:xfrm rot="0">
            <a:off x="897890" y="2503805"/>
            <a:ext cx="3705032" cy="4236054"/>
            <a:chOff x="1127" y="3432"/>
            <a:chExt cx="8379" cy="7013"/>
          </a:xfrm>
        </p:grpSpPr>
        <p:grpSp>
          <p:nvGrpSpPr>
            <p:cNvPr id="526" name="组合 525"/>
            <p:cNvGrpSpPr/>
            <p:nvPr/>
          </p:nvGrpSpPr>
          <p:grpSpPr>
            <a:xfrm>
              <a:off x="1127" y="3432"/>
              <a:ext cx="8379" cy="7013"/>
              <a:chOff x="477" y="3588"/>
              <a:chExt cx="8379" cy="7013"/>
            </a:xfrm>
          </p:grpSpPr>
          <p:sp>
            <p:nvSpPr>
              <p:cNvPr id="527" name="圆角矩形 526"/>
              <p:cNvSpPr/>
              <p:nvPr/>
            </p:nvSpPr>
            <p:spPr>
              <a:xfrm>
                <a:off x="839" y="4011"/>
                <a:ext cx="3413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ABase Proxy</a:t>
                </a:r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8" name="组合 527"/>
              <p:cNvGrpSpPr/>
              <p:nvPr/>
            </p:nvGrpSpPr>
            <p:grpSpPr>
              <a:xfrm rot="0">
                <a:off x="682" y="5322"/>
                <a:ext cx="3731" cy="4964"/>
                <a:chOff x="1176" y="5478"/>
                <a:chExt cx="3731" cy="4964"/>
              </a:xfrm>
            </p:grpSpPr>
            <p:grpSp>
              <p:nvGrpSpPr>
                <p:cNvPr id="529" name="组合 528"/>
                <p:cNvGrpSpPr/>
                <p:nvPr/>
              </p:nvGrpSpPr>
              <p:grpSpPr>
                <a:xfrm>
                  <a:off x="1332" y="5806"/>
                  <a:ext cx="3413" cy="4347"/>
                  <a:chOff x="1332" y="5806"/>
                  <a:chExt cx="3413" cy="4347"/>
                </a:xfrm>
              </p:grpSpPr>
              <p:sp>
                <p:nvSpPr>
                  <p:cNvPr id="530" name="圆角矩形 529"/>
                  <p:cNvSpPr/>
                  <p:nvPr/>
                </p:nvSpPr>
                <p:spPr>
                  <a:xfrm>
                    <a:off x="1332" y="5806"/>
                    <a:ext cx="3413" cy="64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600">
                        <a:solidFill>
                          <a:schemeClr val="tx1"/>
                        </a:solidFill>
                      </a:rPr>
                      <a:t>ABase Server</a:t>
                    </a:r>
                    <a:endParaRPr lang="en-US" altLang="zh-CN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1" name="圆角矩形 530"/>
                  <p:cNvSpPr/>
                  <p:nvPr/>
                </p:nvSpPr>
                <p:spPr>
                  <a:xfrm>
                    <a:off x="1333" y="8320"/>
                    <a:ext cx="3412" cy="646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600">
                        <a:solidFill>
                          <a:schemeClr val="tx1"/>
                        </a:solidFill>
                      </a:rPr>
                      <a:t>RocksDB</a:t>
                    </a:r>
                    <a:endParaRPr lang="en-US" altLang="zh-CN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2" name="圆角矩形 531"/>
                  <p:cNvSpPr/>
                  <p:nvPr/>
                </p:nvSpPr>
                <p:spPr>
                  <a:xfrm>
                    <a:off x="1332" y="9507"/>
                    <a:ext cx="1694" cy="646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600">
                        <a:solidFill>
                          <a:schemeClr val="tx1"/>
                        </a:solidFill>
                      </a:rPr>
                      <a:t>内存</a:t>
                    </a:r>
                    <a:endParaRPr lang="zh-CN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3" name="圆角矩形 532"/>
                  <p:cNvSpPr/>
                  <p:nvPr/>
                </p:nvSpPr>
                <p:spPr>
                  <a:xfrm>
                    <a:off x="3209" y="9507"/>
                    <a:ext cx="1536" cy="64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600">
                        <a:solidFill>
                          <a:schemeClr val="tx1"/>
                        </a:solidFill>
                      </a:rPr>
                      <a:t>SSD</a:t>
                    </a:r>
                    <a:endParaRPr lang="en-US" altLang="zh-CN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4" name="圆角矩形 533"/>
                  <p:cNvSpPr/>
                  <p:nvPr/>
                </p:nvSpPr>
                <p:spPr>
                  <a:xfrm>
                    <a:off x="2465" y="7112"/>
                    <a:ext cx="2228" cy="64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600">
                        <a:solidFill>
                          <a:schemeClr val="tx1"/>
                        </a:solidFill>
                      </a:rPr>
                      <a:t>缓存</a:t>
                    </a:r>
                    <a:endParaRPr lang="zh-CN" altLang="en-US" sz="16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35" name="直接箭头连接符 534"/>
                  <p:cNvCxnSpPr/>
                  <p:nvPr/>
                </p:nvCxnSpPr>
                <p:spPr>
                  <a:xfrm flipH="1">
                    <a:off x="3579" y="6478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直接箭头连接符 535"/>
                  <p:cNvCxnSpPr/>
                  <p:nvPr/>
                </p:nvCxnSpPr>
                <p:spPr>
                  <a:xfrm flipH="1">
                    <a:off x="3572" y="7758"/>
                    <a:ext cx="18" cy="6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箭头连接符 536"/>
                  <p:cNvCxnSpPr/>
                  <p:nvPr/>
                </p:nvCxnSpPr>
                <p:spPr>
                  <a:xfrm>
                    <a:off x="1984" y="6478"/>
                    <a:ext cx="11" cy="183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8" name="矩形 537"/>
                <p:cNvSpPr/>
                <p:nvPr/>
              </p:nvSpPr>
              <p:spPr>
                <a:xfrm>
                  <a:off x="1176" y="5478"/>
                  <a:ext cx="3731" cy="4964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39" name="直接箭头连接符 538"/>
              <p:cNvCxnSpPr>
                <a:stCxn id="527" idx="2"/>
              </p:cNvCxnSpPr>
              <p:nvPr/>
            </p:nvCxnSpPr>
            <p:spPr>
              <a:xfrm>
                <a:off x="2572" y="4657"/>
                <a:ext cx="6" cy="63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直接箭头连接符 539"/>
              <p:cNvCxnSpPr>
                <a:stCxn id="527" idx="2"/>
                <a:endCxn id="554" idx="0"/>
              </p:cNvCxnSpPr>
              <p:nvPr/>
            </p:nvCxnSpPr>
            <p:spPr>
              <a:xfrm>
                <a:off x="2546" y="4657"/>
                <a:ext cx="2709" cy="66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直接箭头连接符 540"/>
              <p:cNvCxnSpPr>
                <a:endCxn id="564" idx="0"/>
              </p:cNvCxnSpPr>
              <p:nvPr/>
            </p:nvCxnSpPr>
            <p:spPr>
              <a:xfrm>
                <a:off x="2572" y="4657"/>
                <a:ext cx="4067" cy="66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直接箭头连接符 541"/>
              <p:cNvCxnSpPr>
                <a:endCxn id="574" idx="0"/>
              </p:cNvCxnSpPr>
              <p:nvPr/>
            </p:nvCxnSpPr>
            <p:spPr>
              <a:xfrm>
                <a:off x="2578" y="4691"/>
                <a:ext cx="5445" cy="6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圆角矩形 542"/>
              <p:cNvSpPr/>
              <p:nvPr/>
            </p:nvSpPr>
            <p:spPr>
              <a:xfrm>
                <a:off x="4793" y="4019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矩形 543"/>
              <p:cNvSpPr/>
              <p:nvPr/>
            </p:nvSpPr>
            <p:spPr>
              <a:xfrm>
                <a:off x="477" y="3588"/>
                <a:ext cx="8379" cy="7013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545" name="组合 544"/>
              <p:cNvGrpSpPr/>
              <p:nvPr/>
            </p:nvGrpSpPr>
            <p:grpSpPr>
              <a:xfrm>
                <a:off x="4714" y="5322"/>
                <a:ext cx="1082" cy="4964"/>
                <a:chOff x="13295" y="5322"/>
                <a:chExt cx="1082" cy="4964"/>
              </a:xfrm>
            </p:grpSpPr>
            <p:sp>
              <p:nvSpPr>
                <p:cNvPr id="546" name="圆角矩形 545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7" name="圆角矩形 546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8" name="圆角矩形 547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9" name="直接箭头连接符 548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0" name="圆角矩形 549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1" name="圆角矩形 550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2" name="直接箭头连接符 551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直接箭头连接符 552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矩形 553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55" name="组合 554"/>
              <p:cNvGrpSpPr/>
              <p:nvPr/>
            </p:nvGrpSpPr>
            <p:grpSpPr>
              <a:xfrm>
                <a:off x="6098" y="5322"/>
                <a:ext cx="1082" cy="4964"/>
                <a:chOff x="13295" y="5322"/>
                <a:chExt cx="1082" cy="4964"/>
              </a:xfrm>
            </p:grpSpPr>
            <p:sp>
              <p:nvSpPr>
                <p:cNvPr id="556" name="圆角矩形 555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7" name="圆角矩形 556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8" name="圆角矩形 557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9" name="直接箭头连接符 558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0" name="圆角矩形 559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1" name="圆角矩形 560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2" name="直接箭头连接符 561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直接箭头连接符 562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4" name="矩形 563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5" name="组合 564"/>
              <p:cNvGrpSpPr/>
              <p:nvPr/>
            </p:nvGrpSpPr>
            <p:grpSpPr>
              <a:xfrm>
                <a:off x="7482" y="5348"/>
                <a:ext cx="1082" cy="4964"/>
                <a:chOff x="13295" y="5322"/>
                <a:chExt cx="1082" cy="4964"/>
              </a:xfrm>
            </p:grpSpPr>
            <p:sp>
              <p:nvSpPr>
                <p:cNvPr id="566" name="圆角矩形 565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7" name="圆角矩形 566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8" name="圆角矩形 567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9" name="直接箭头连接符 568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0" name="圆角矩形 569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1" name="圆角矩形 570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2" name="直接箭头连接符 571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直接箭头连接符 572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4" name="矩形 573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75" name="圆角矩形 574"/>
              <p:cNvSpPr/>
              <p:nvPr/>
            </p:nvSpPr>
            <p:spPr>
              <a:xfrm>
                <a:off x="6176" y="4045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圆角矩形 575"/>
              <p:cNvSpPr/>
              <p:nvPr/>
            </p:nvSpPr>
            <p:spPr>
              <a:xfrm>
                <a:off x="7561" y="4045"/>
                <a:ext cx="887" cy="64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7" name="直接箭头连接符 576"/>
            <p:cNvCxnSpPr>
              <a:stCxn id="543" idx="2"/>
              <a:endCxn id="538" idx="0"/>
            </p:cNvCxnSpPr>
            <p:nvPr/>
          </p:nvCxnSpPr>
          <p:spPr>
            <a:xfrm flipH="1">
              <a:off x="3197" y="4509"/>
              <a:ext cx="2688" cy="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箭头连接符 577"/>
            <p:cNvCxnSpPr>
              <a:stCxn id="543" idx="2"/>
              <a:endCxn id="554" idx="0"/>
            </p:cNvCxnSpPr>
            <p:nvPr/>
          </p:nvCxnSpPr>
          <p:spPr>
            <a:xfrm>
              <a:off x="5887" y="4509"/>
              <a:ext cx="18" cy="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箭头连接符 578"/>
            <p:cNvCxnSpPr>
              <a:stCxn id="543" idx="2"/>
              <a:endCxn id="564" idx="0"/>
            </p:cNvCxnSpPr>
            <p:nvPr/>
          </p:nvCxnSpPr>
          <p:spPr>
            <a:xfrm>
              <a:off x="5887" y="4509"/>
              <a:ext cx="1402" cy="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箭头连接符 579"/>
            <p:cNvCxnSpPr>
              <a:endCxn id="574" idx="0"/>
            </p:cNvCxnSpPr>
            <p:nvPr/>
          </p:nvCxnSpPr>
          <p:spPr>
            <a:xfrm>
              <a:off x="5908" y="4506"/>
              <a:ext cx="2765" cy="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箭头连接符 580"/>
            <p:cNvCxnSpPr>
              <a:stCxn id="575" idx="2"/>
              <a:endCxn id="538" idx="0"/>
            </p:cNvCxnSpPr>
            <p:nvPr/>
          </p:nvCxnSpPr>
          <p:spPr>
            <a:xfrm flipH="1">
              <a:off x="3197" y="4535"/>
              <a:ext cx="4071" cy="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箭头连接符 581"/>
            <p:cNvCxnSpPr>
              <a:stCxn id="575" idx="2"/>
            </p:cNvCxnSpPr>
            <p:nvPr/>
          </p:nvCxnSpPr>
          <p:spPr>
            <a:xfrm>
              <a:off x="7270" y="4535"/>
              <a:ext cx="4" cy="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箭头连接符 582"/>
            <p:cNvCxnSpPr>
              <a:stCxn id="575" idx="2"/>
              <a:endCxn id="574" idx="0"/>
            </p:cNvCxnSpPr>
            <p:nvPr/>
          </p:nvCxnSpPr>
          <p:spPr>
            <a:xfrm>
              <a:off x="7270" y="4535"/>
              <a:ext cx="1403" cy="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箭头连接符 583"/>
            <p:cNvCxnSpPr>
              <a:stCxn id="576" idx="2"/>
              <a:endCxn id="538" idx="0"/>
            </p:cNvCxnSpPr>
            <p:nvPr/>
          </p:nvCxnSpPr>
          <p:spPr>
            <a:xfrm flipH="1">
              <a:off x="3198" y="4535"/>
              <a:ext cx="5457" cy="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箭头连接符 584"/>
            <p:cNvCxnSpPr>
              <a:stCxn id="576" idx="2"/>
              <a:endCxn id="574" idx="0"/>
            </p:cNvCxnSpPr>
            <p:nvPr/>
          </p:nvCxnSpPr>
          <p:spPr>
            <a:xfrm>
              <a:off x="8655" y="4535"/>
              <a:ext cx="18" cy="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箭头连接符 585"/>
            <p:cNvCxnSpPr>
              <a:endCxn id="554" idx="0"/>
            </p:cNvCxnSpPr>
            <p:nvPr/>
          </p:nvCxnSpPr>
          <p:spPr>
            <a:xfrm flipH="1">
              <a:off x="5905" y="4506"/>
              <a:ext cx="2709" cy="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箭头连接符 586"/>
            <p:cNvCxnSpPr>
              <a:stCxn id="576" idx="2"/>
              <a:endCxn id="564" idx="0"/>
            </p:cNvCxnSpPr>
            <p:nvPr/>
          </p:nvCxnSpPr>
          <p:spPr>
            <a:xfrm flipH="1">
              <a:off x="7289" y="4535"/>
              <a:ext cx="1366" cy="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8" name="组合 717"/>
          <p:cNvGrpSpPr/>
          <p:nvPr/>
        </p:nvGrpSpPr>
        <p:grpSpPr>
          <a:xfrm>
            <a:off x="6946265" y="2502535"/>
            <a:ext cx="2591435" cy="4236085"/>
            <a:chOff x="12296" y="3432"/>
            <a:chExt cx="5672" cy="7012"/>
          </a:xfrm>
        </p:grpSpPr>
        <p:grpSp>
          <p:nvGrpSpPr>
            <p:cNvPr id="719" name="组合 718"/>
            <p:cNvGrpSpPr/>
            <p:nvPr/>
          </p:nvGrpSpPr>
          <p:grpSpPr>
            <a:xfrm>
              <a:off x="12296" y="3432"/>
              <a:ext cx="5672" cy="7012"/>
              <a:chOff x="9669" y="3432"/>
              <a:chExt cx="5672" cy="7012"/>
            </a:xfrm>
          </p:grpSpPr>
          <p:sp>
            <p:nvSpPr>
              <p:cNvPr id="720" name="矩形 719"/>
              <p:cNvSpPr/>
              <p:nvPr/>
            </p:nvSpPr>
            <p:spPr>
              <a:xfrm>
                <a:off x="9669" y="3432"/>
                <a:ext cx="5672" cy="7013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721" name="组合 720"/>
              <p:cNvGrpSpPr/>
              <p:nvPr/>
            </p:nvGrpSpPr>
            <p:grpSpPr>
              <a:xfrm>
                <a:off x="9915" y="5166"/>
                <a:ext cx="1082" cy="4964"/>
                <a:chOff x="13295" y="5322"/>
                <a:chExt cx="1082" cy="4964"/>
              </a:xfrm>
            </p:grpSpPr>
            <p:sp>
              <p:nvSpPr>
                <p:cNvPr id="722" name="圆角矩形 721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3" name="圆角矩形 722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4" name="圆角矩形 723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5" name="直接箭头连接符 724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" name="圆角矩形 725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7" name="圆角矩形 726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8" name="直接箭头连接符 727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直接箭头连接符 728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0" name="矩形 729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31" name="组合 730"/>
              <p:cNvGrpSpPr/>
              <p:nvPr/>
            </p:nvGrpSpPr>
            <p:grpSpPr>
              <a:xfrm>
                <a:off x="11271" y="5166"/>
                <a:ext cx="1082" cy="4964"/>
                <a:chOff x="13295" y="5322"/>
                <a:chExt cx="1082" cy="4964"/>
              </a:xfrm>
            </p:grpSpPr>
            <p:sp>
              <p:nvSpPr>
                <p:cNvPr id="732" name="圆角矩形 731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3" name="圆角矩形 732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4" name="圆角矩形 733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5" name="直接箭头连接符 734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6" name="圆角矩形 735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7" name="圆角矩形 736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8" name="直接箭头连接符 737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9" name="直接箭头连接符 738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0" name="矩形 739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41" name="组合 740"/>
              <p:cNvGrpSpPr/>
              <p:nvPr/>
            </p:nvGrpSpPr>
            <p:grpSpPr>
              <a:xfrm>
                <a:off x="12584" y="5166"/>
                <a:ext cx="1082" cy="4964"/>
                <a:chOff x="13295" y="5322"/>
                <a:chExt cx="1082" cy="4964"/>
              </a:xfrm>
            </p:grpSpPr>
            <p:sp>
              <p:nvSpPr>
                <p:cNvPr id="742" name="圆角矩形 741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3" name="圆角矩形 742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4" name="圆角矩形 743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5" name="直接箭头连接符 744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6" name="圆角矩形 745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7" name="圆角矩形 746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8" name="直接箭头连接符 747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直接箭头连接符 748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0" name="矩形 749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51" name="组合 750"/>
              <p:cNvGrpSpPr/>
              <p:nvPr/>
            </p:nvGrpSpPr>
            <p:grpSpPr>
              <a:xfrm>
                <a:off x="14028" y="5166"/>
                <a:ext cx="1082" cy="4964"/>
                <a:chOff x="13295" y="5322"/>
                <a:chExt cx="1082" cy="4964"/>
              </a:xfrm>
            </p:grpSpPr>
            <p:sp>
              <p:nvSpPr>
                <p:cNvPr id="752" name="圆角矩形 751"/>
                <p:cNvSpPr/>
                <p:nvPr/>
              </p:nvSpPr>
              <p:spPr>
                <a:xfrm>
                  <a:off x="13373" y="5650"/>
                  <a:ext cx="888" cy="64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3" name="圆角矩形 752"/>
                <p:cNvSpPr/>
                <p:nvPr/>
              </p:nvSpPr>
              <p:spPr>
                <a:xfrm>
                  <a:off x="13374" y="8164"/>
                  <a:ext cx="887" cy="64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4" name="圆角矩形 753"/>
                <p:cNvSpPr/>
                <p:nvPr/>
              </p:nvSpPr>
              <p:spPr>
                <a:xfrm>
                  <a:off x="13739" y="6956"/>
                  <a:ext cx="522" cy="64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55" name="直接箭头连接符 754"/>
                <p:cNvCxnSpPr/>
                <p:nvPr/>
              </p:nvCxnSpPr>
              <p:spPr>
                <a:xfrm>
                  <a:off x="13606" y="6296"/>
                  <a:ext cx="11" cy="18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6" name="圆角矩形 755"/>
                <p:cNvSpPr/>
                <p:nvPr/>
              </p:nvSpPr>
              <p:spPr>
                <a:xfrm>
                  <a:off x="13374" y="9351"/>
                  <a:ext cx="364" cy="64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7" name="圆角矩形 756"/>
                <p:cNvSpPr/>
                <p:nvPr/>
              </p:nvSpPr>
              <p:spPr>
                <a:xfrm>
                  <a:off x="13959" y="9351"/>
                  <a:ext cx="302" cy="64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58" name="直接箭头连接符 757"/>
                <p:cNvCxnSpPr/>
                <p:nvPr/>
              </p:nvCxnSpPr>
              <p:spPr>
                <a:xfrm flipH="1">
                  <a:off x="13991" y="632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9" name="直接箭头连接符 758"/>
                <p:cNvCxnSpPr/>
                <p:nvPr/>
              </p:nvCxnSpPr>
              <p:spPr>
                <a:xfrm flipH="1">
                  <a:off x="14009" y="7552"/>
                  <a:ext cx="18" cy="6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0" name="矩形 759"/>
                <p:cNvSpPr/>
                <p:nvPr/>
              </p:nvSpPr>
              <p:spPr>
                <a:xfrm>
                  <a:off x="13295" y="5322"/>
                  <a:ext cx="1082" cy="4965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61" name="圆角矩形 760"/>
            <p:cNvSpPr/>
            <p:nvPr/>
          </p:nvSpPr>
          <p:spPr>
            <a:xfrm>
              <a:off x="12640" y="3889"/>
              <a:ext cx="887" cy="6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62" name="圆角矩形 761"/>
            <p:cNvSpPr/>
            <p:nvPr/>
          </p:nvSpPr>
          <p:spPr>
            <a:xfrm>
              <a:off x="13996" y="3889"/>
              <a:ext cx="887" cy="6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63" name="圆角矩形 762"/>
            <p:cNvSpPr/>
            <p:nvPr/>
          </p:nvSpPr>
          <p:spPr>
            <a:xfrm>
              <a:off x="15289" y="3889"/>
              <a:ext cx="887" cy="6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64" name="圆角矩形 763"/>
            <p:cNvSpPr/>
            <p:nvPr/>
          </p:nvSpPr>
          <p:spPr>
            <a:xfrm>
              <a:off x="16733" y="3889"/>
              <a:ext cx="887" cy="6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765" name="直接箭头连接符 764"/>
            <p:cNvCxnSpPr>
              <a:endCxn id="730" idx="0"/>
            </p:cNvCxnSpPr>
            <p:nvPr/>
          </p:nvCxnSpPr>
          <p:spPr>
            <a:xfrm>
              <a:off x="13079" y="4532"/>
              <a:ext cx="4" cy="6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接箭头连接符 765"/>
            <p:cNvCxnSpPr/>
            <p:nvPr/>
          </p:nvCxnSpPr>
          <p:spPr>
            <a:xfrm>
              <a:off x="13083" y="4535"/>
              <a:ext cx="1355" cy="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直接箭头连接符 766"/>
            <p:cNvCxnSpPr>
              <a:stCxn id="761" idx="2"/>
              <a:endCxn id="750" idx="0"/>
            </p:cNvCxnSpPr>
            <p:nvPr/>
          </p:nvCxnSpPr>
          <p:spPr>
            <a:xfrm>
              <a:off x="13084" y="4535"/>
              <a:ext cx="2668" cy="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直接箭头连接符 767"/>
            <p:cNvCxnSpPr>
              <a:stCxn id="761" idx="2"/>
              <a:endCxn id="760" idx="0"/>
            </p:cNvCxnSpPr>
            <p:nvPr/>
          </p:nvCxnSpPr>
          <p:spPr>
            <a:xfrm>
              <a:off x="13084" y="4535"/>
              <a:ext cx="4112" cy="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6" name="圆角矩形 875"/>
          <p:cNvSpPr/>
          <p:nvPr/>
        </p:nvSpPr>
        <p:spPr>
          <a:xfrm>
            <a:off x="1071294" y="294874"/>
            <a:ext cx="1509163" cy="39020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Redis C</a:t>
            </a:r>
            <a:r>
              <a:rPr lang="en-US" altLang="zh-CN" sz="1600">
                <a:solidFill>
                  <a:schemeClr val="tx1"/>
                </a:solidFill>
              </a:rPr>
              <a:t>lient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877" name="直接箭头连接符 876"/>
          <p:cNvCxnSpPr>
            <a:stCxn id="876" idx="2"/>
            <a:endCxn id="527" idx="0"/>
          </p:cNvCxnSpPr>
          <p:nvPr/>
        </p:nvCxnSpPr>
        <p:spPr>
          <a:xfrm flipH="1">
            <a:off x="1812925" y="684530"/>
            <a:ext cx="13335" cy="20745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接箭头连接符 877"/>
          <p:cNvCxnSpPr>
            <a:stCxn id="876" idx="2"/>
            <a:endCxn id="591" idx="0"/>
          </p:cNvCxnSpPr>
          <p:nvPr/>
        </p:nvCxnSpPr>
        <p:spPr>
          <a:xfrm>
            <a:off x="1842770" y="684530"/>
            <a:ext cx="647700" cy="14020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接箭头连接符 878"/>
          <p:cNvCxnSpPr>
            <a:stCxn id="876" idx="2"/>
            <a:endCxn id="656" idx="0"/>
          </p:cNvCxnSpPr>
          <p:nvPr/>
        </p:nvCxnSpPr>
        <p:spPr>
          <a:xfrm>
            <a:off x="1842770" y="684530"/>
            <a:ext cx="1329690" cy="7327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接箭头连接符 879"/>
          <p:cNvCxnSpPr>
            <a:stCxn id="876" idx="2"/>
            <a:endCxn id="761" idx="0"/>
          </p:cNvCxnSpPr>
          <p:nvPr/>
        </p:nvCxnSpPr>
        <p:spPr>
          <a:xfrm>
            <a:off x="1842770" y="684530"/>
            <a:ext cx="5480050" cy="20942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接箭头连接符 880"/>
          <p:cNvCxnSpPr/>
          <p:nvPr/>
        </p:nvCxnSpPr>
        <p:spPr>
          <a:xfrm>
            <a:off x="1818005" y="688340"/>
            <a:ext cx="6155055" cy="141795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接箭头连接符 881"/>
          <p:cNvCxnSpPr/>
          <p:nvPr/>
        </p:nvCxnSpPr>
        <p:spPr>
          <a:xfrm>
            <a:off x="1818005" y="688340"/>
            <a:ext cx="6819900" cy="7289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圆角矩形 882"/>
          <p:cNvSpPr/>
          <p:nvPr/>
        </p:nvSpPr>
        <p:spPr>
          <a:xfrm>
            <a:off x="3935144" y="294874"/>
            <a:ext cx="1509163" cy="39020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Redis Client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884" name="圆角矩形 883"/>
          <p:cNvSpPr/>
          <p:nvPr/>
        </p:nvSpPr>
        <p:spPr>
          <a:xfrm>
            <a:off x="6674937" y="294874"/>
            <a:ext cx="1508760" cy="39020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Redis Client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885" name="圆角矩形 884"/>
          <p:cNvSpPr/>
          <p:nvPr/>
        </p:nvSpPr>
        <p:spPr>
          <a:xfrm>
            <a:off x="9067617" y="294874"/>
            <a:ext cx="1508760" cy="39020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Redis Client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886" name="直接连接符 885"/>
          <p:cNvCxnSpPr/>
          <p:nvPr/>
        </p:nvCxnSpPr>
        <p:spPr>
          <a:xfrm flipV="1">
            <a:off x="316230" y="894080"/>
            <a:ext cx="11635105" cy="1143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直接连接符 887"/>
          <p:cNvCxnSpPr/>
          <p:nvPr/>
        </p:nvCxnSpPr>
        <p:spPr>
          <a:xfrm>
            <a:off x="4399915" y="6202045"/>
            <a:ext cx="1078865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直接连接符 888"/>
          <p:cNvCxnSpPr/>
          <p:nvPr/>
        </p:nvCxnSpPr>
        <p:spPr>
          <a:xfrm flipV="1">
            <a:off x="5479415" y="6578600"/>
            <a:ext cx="1129665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接连接符 889"/>
          <p:cNvCxnSpPr/>
          <p:nvPr/>
        </p:nvCxnSpPr>
        <p:spPr>
          <a:xfrm>
            <a:off x="5065395" y="5523230"/>
            <a:ext cx="430530" cy="107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直接连接符 890"/>
          <p:cNvCxnSpPr/>
          <p:nvPr/>
        </p:nvCxnSpPr>
        <p:spPr>
          <a:xfrm flipH="1">
            <a:off x="5495290" y="4878070"/>
            <a:ext cx="256540" cy="171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2" name="文本框 891"/>
          <p:cNvSpPr txBox="1"/>
          <p:nvPr/>
        </p:nvSpPr>
        <p:spPr>
          <a:xfrm>
            <a:off x="5601970" y="5966460"/>
            <a:ext cx="1261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一主两备</a:t>
            </a:r>
            <a:endParaRPr lang="zh-CN" altLang="en-US" sz="1200"/>
          </a:p>
          <a:p>
            <a:r>
              <a:rPr lang="zh-CN" altLang="en-US" sz="1200"/>
              <a:t>同步、半同步、</a:t>
            </a:r>
            <a:endParaRPr lang="zh-CN" altLang="en-US" sz="1200"/>
          </a:p>
          <a:p>
            <a:r>
              <a:rPr lang="zh-CN" altLang="en-US" sz="1200"/>
              <a:t>异步复制</a:t>
            </a:r>
            <a:endParaRPr lang="zh-CN" altLang="en-US" sz="1200"/>
          </a:p>
        </p:txBody>
      </p:sp>
      <p:sp>
        <p:nvSpPr>
          <p:cNvPr id="893" name="文本框 892"/>
          <p:cNvSpPr txBox="1"/>
          <p:nvPr/>
        </p:nvSpPr>
        <p:spPr>
          <a:xfrm>
            <a:off x="10269220" y="5398135"/>
            <a:ext cx="1851025" cy="1458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900"/>
              <a:t>1</a:t>
            </a:r>
            <a:r>
              <a:rPr lang="zh-CN" altLang="en-US" sz="900"/>
              <a:t>、实线框为一台物理机器，</a:t>
            </a:r>
            <a:endParaRPr lang="zh-CN" altLang="en-US" sz="900"/>
          </a:p>
          <a:p>
            <a:pPr>
              <a:lnSpc>
                <a:spcPct val="110000"/>
              </a:lnSpc>
            </a:pPr>
            <a:r>
              <a:rPr lang="zh-CN" altLang="en-US" sz="900"/>
              <a:t>      部署</a:t>
            </a:r>
            <a:r>
              <a:rPr lang="en-US" altLang="zh-CN" sz="900"/>
              <a:t>4</a:t>
            </a:r>
            <a:r>
              <a:rPr lang="zh-CN" altLang="en-US" sz="900"/>
              <a:t>块</a:t>
            </a:r>
            <a:r>
              <a:rPr lang="en-US" altLang="zh-CN" sz="900"/>
              <a:t>SSD</a:t>
            </a:r>
            <a:r>
              <a:rPr lang="zh-CN" altLang="en-US" sz="900"/>
              <a:t>，每块</a:t>
            </a:r>
            <a:r>
              <a:rPr lang="en-US" altLang="zh-CN" sz="900"/>
              <a:t>SSD</a:t>
            </a:r>
            <a:endParaRPr lang="en-US" altLang="zh-CN" sz="900"/>
          </a:p>
          <a:p>
            <a:pPr>
              <a:lnSpc>
                <a:spcPct val="110000"/>
              </a:lnSpc>
            </a:pPr>
            <a:r>
              <a:rPr lang="zh-CN" altLang="en-US" sz="900"/>
              <a:t>      部署一个</a:t>
            </a:r>
            <a:r>
              <a:rPr lang="en-US" altLang="zh-CN" sz="900"/>
              <a:t>ABase</a:t>
            </a:r>
            <a:r>
              <a:rPr lang="zh-CN" altLang="en-US" sz="900"/>
              <a:t>实例。</a:t>
            </a:r>
            <a:endParaRPr lang="en-US" altLang="zh-CN" sz="900"/>
          </a:p>
          <a:p>
            <a:pPr>
              <a:lnSpc>
                <a:spcPct val="110000"/>
              </a:lnSpc>
            </a:pPr>
            <a:r>
              <a:rPr lang="en-US" altLang="zh-CN" sz="900"/>
              <a:t>2</a:t>
            </a:r>
            <a:r>
              <a:rPr lang="zh-CN" altLang="en-US" sz="900"/>
              <a:t>、虚线框为一个</a:t>
            </a:r>
            <a:r>
              <a:rPr lang="en-US" altLang="zh-CN" sz="900"/>
              <a:t>ABase</a:t>
            </a:r>
            <a:r>
              <a:rPr lang="zh-CN" altLang="en-US" sz="900"/>
              <a:t>实例。</a:t>
            </a:r>
            <a:endParaRPr lang="zh-CN" altLang="en-US" sz="900"/>
          </a:p>
          <a:p>
            <a:pPr>
              <a:lnSpc>
                <a:spcPct val="110000"/>
              </a:lnSpc>
            </a:pPr>
            <a:r>
              <a:rPr lang="en-US" altLang="zh-CN" sz="900"/>
              <a:t>3</a:t>
            </a:r>
            <a:r>
              <a:rPr lang="zh-CN" altLang="en-US" sz="900"/>
              <a:t>、每个</a:t>
            </a:r>
            <a:r>
              <a:rPr lang="en-US" altLang="zh-CN" sz="900"/>
              <a:t>ABase Proxy</a:t>
            </a:r>
            <a:r>
              <a:rPr lang="zh-CN" altLang="en-US" sz="900"/>
              <a:t>可以访问</a:t>
            </a:r>
            <a:endParaRPr lang="zh-CN" altLang="en-US" sz="900"/>
          </a:p>
          <a:p>
            <a:pPr>
              <a:lnSpc>
                <a:spcPct val="110000"/>
              </a:lnSpc>
            </a:pPr>
            <a:r>
              <a:rPr lang="zh-CN" altLang="en-US" sz="900"/>
              <a:t>      所有</a:t>
            </a:r>
            <a:r>
              <a:rPr lang="en-US" altLang="zh-CN" sz="900"/>
              <a:t>ABase</a:t>
            </a:r>
            <a:r>
              <a:rPr lang="zh-CN" altLang="en-US" sz="900"/>
              <a:t>实例，负责路由、</a:t>
            </a:r>
            <a:endParaRPr lang="zh-CN" altLang="en-US" sz="900"/>
          </a:p>
          <a:p>
            <a:pPr>
              <a:lnSpc>
                <a:spcPct val="110000"/>
              </a:lnSpc>
            </a:pPr>
            <a:r>
              <a:rPr lang="zh-CN" altLang="en-US" sz="900"/>
              <a:t>      协议转化。</a:t>
            </a:r>
            <a:endParaRPr lang="zh-CN" altLang="en-US" sz="900"/>
          </a:p>
          <a:p>
            <a:pPr>
              <a:lnSpc>
                <a:spcPct val="110000"/>
              </a:lnSpc>
            </a:pPr>
            <a:r>
              <a:rPr lang="en-US" altLang="zh-CN" sz="900"/>
              <a:t>4</a:t>
            </a:r>
            <a:r>
              <a:rPr lang="zh-CN" altLang="en-US" sz="900"/>
              <a:t>、每个</a:t>
            </a:r>
            <a:r>
              <a:rPr lang="en-US" altLang="zh-CN" sz="900"/>
              <a:t>Redis Client</a:t>
            </a:r>
            <a:r>
              <a:rPr lang="zh-CN" altLang="en-US" sz="900"/>
              <a:t>可以访问</a:t>
            </a:r>
            <a:endParaRPr lang="zh-CN" altLang="en-US" sz="900"/>
          </a:p>
          <a:p>
            <a:pPr>
              <a:lnSpc>
                <a:spcPct val="110000"/>
              </a:lnSpc>
            </a:pPr>
            <a:r>
              <a:rPr lang="zh-CN" altLang="en-US" sz="900"/>
              <a:t>      所有</a:t>
            </a:r>
            <a:r>
              <a:rPr lang="en-US" altLang="zh-CN" sz="900"/>
              <a:t>ABase Proxy</a:t>
            </a:r>
            <a:r>
              <a:rPr lang="zh-CN" altLang="en-US" sz="900"/>
              <a:t>。</a:t>
            </a:r>
            <a:endParaRPr lang="zh-CN" altLang="en-US" sz="900"/>
          </a:p>
        </p:txBody>
      </p:sp>
      <p:cxnSp>
        <p:nvCxnSpPr>
          <p:cNvPr id="894" name="直接箭头连接符 893"/>
          <p:cNvCxnSpPr/>
          <p:nvPr/>
        </p:nvCxnSpPr>
        <p:spPr>
          <a:xfrm flipV="1">
            <a:off x="396875" y="2490470"/>
            <a:ext cx="494030" cy="8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接箭头连接符 894"/>
          <p:cNvCxnSpPr/>
          <p:nvPr/>
        </p:nvCxnSpPr>
        <p:spPr>
          <a:xfrm flipV="1">
            <a:off x="403860" y="1833245"/>
            <a:ext cx="115316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接箭头连接符 895"/>
          <p:cNvCxnSpPr/>
          <p:nvPr/>
        </p:nvCxnSpPr>
        <p:spPr>
          <a:xfrm flipV="1">
            <a:off x="403860" y="1163320"/>
            <a:ext cx="1840230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7" name="文本框 896"/>
          <p:cNvSpPr txBox="1"/>
          <p:nvPr/>
        </p:nvSpPr>
        <p:spPr>
          <a:xfrm>
            <a:off x="41275" y="1059815"/>
            <a:ext cx="5194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IDC3</a:t>
            </a:r>
            <a:endParaRPr lang="en-US" altLang="zh-CN" sz="800"/>
          </a:p>
        </p:txBody>
      </p:sp>
      <p:sp>
        <p:nvSpPr>
          <p:cNvPr id="898" name="文本框 897"/>
          <p:cNvSpPr txBox="1"/>
          <p:nvPr/>
        </p:nvSpPr>
        <p:spPr>
          <a:xfrm>
            <a:off x="43180" y="1729740"/>
            <a:ext cx="5194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IDC2</a:t>
            </a:r>
            <a:endParaRPr lang="en-US" altLang="zh-CN" sz="800"/>
          </a:p>
        </p:txBody>
      </p:sp>
      <p:sp>
        <p:nvSpPr>
          <p:cNvPr id="899" name="文本框 898"/>
          <p:cNvSpPr txBox="1"/>
          <p:nvPr/>
        </p:nvSpPr>
        <p:spPr>
          <a:xfrm>
            <a:off x="43180" y="2387600"/>
            <a:ext cx="5194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IDC1</a:t>
            </a:r>
            <a:endParaRPr lang="en-US" altLang="zh-CN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圆角矩形 15"/>
          <p:cNvSpPr/>
          <p:nvPr/>
        </p:nvSpPr>
        <p:spPr>
          <a:xfrm>
            <a:off x="1165860" y="2919095"/>
            <a:ext cx="2167255" cy="4102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ABase Proxy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76" name="圆角矩形 875"/>
          <p:cNvSpPr/>
          <p:nvPr/>
        </p:nvSpPr>
        <p:spPr>
          <a:xfrm>
            <a:off x="1165909" y="1470259"/>
            <a:ext cx="1509163" cy="39020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Redis Client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84062" y="1470259"/>
            <a:ext cx="1508760" cy="39020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Redis Client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01812" y="1470259"/>
            <a:ext cx="1508760" cy="39020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Redis Client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19562" y="1470259"/>
            <a:ext cx="1508760" cy="39020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Redis Client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30700" y="2919095"/>
            <a:ext cx="2167255" cy="4102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ABase Proxy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461250" y="2919095"/>
            <a:ext cx="2167255" cy="4102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ABase Proxy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2" name="圆角矩形 531"/>
          <p:cNvSpPr/>
          <p:nvPr/>
        </p:nvSpPr>
        <p:spPr>
          <a:xfrm>
            <a:off x="1165860" y="4280535"/>
            <a:ext cx="2167255" cy="3898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ABase Group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13555" y="4280535"/>
            <a:ext cx="2167255" cy="3898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ABase Group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461250" y="4280535"/>
            <a:ext cx="2167255" cy="3898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ABase Group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76" idx="2"/>
            <a:endCxn id="16" idx="0"/>
          </p:cNvCxnSpPr>
          <p:nvPr/>
        </p:nvCxnSpPr>
        <p:spPr>
          <a:xfrm>
            <a:off x="1931035" y="1859915"/>
            <a:ext cx="328930" cy="10591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76" idx="2"/>
            <a:endCxn id="9" idx="0"/>
          </p:cNvCxnSpPr>
          <p:nvPr/>
        </p:nvCxnSpPr>
        <p:spPr>
          <a:xfrm>
            <a:off x="1931035" y="1859915"/>
            <a:ext cx="3493770" cy="10591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76" idx="2"/>
            <a:endCxn id="10" idx="0"/>
          </p:cNvCxnSpPr>
          <p:nvPr/>
        </p:nvCxnSpPr>
        <p:spPr>
          <a:xfrm>
            <a:off x="1931035" y="1859915"/>
            <a:ext cx="6624320" cy="10591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16" idx="0"/>
          </p:cNvCxnSpPr>
          <p:nvPr/>
        </p:nvCxnSpPr>
        <p:spPr>
          <a:xfrm flipH="1">
            <a:off x="2259965" y="1859915"/>
            <a:ext cx="1988820" cy="10591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6" idx="0"/>
          </p:cNvCxnSpPr>
          <p:nvPr/>
        </p:nvCxnSpPr>
        <p:spPr>
          <a:xfrm flipH="1">
            <a:off x="2259965" y="1859915"/>
            <a:ext cx="4306570" cy="10591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16" idx="0"/>
          </p:cNvCxnSpPr>
          <p:nvPr/>
        </p:nvCxnSpPr>
        <p:spPr>
          <a:xfrm flipH="1">
            <a:off x="2259965" y="1859915"/>
            <a:ext cx="6624320" cy="10591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9" idx="0"/>
          </p:cNvCxnSpPr>
          <p:nvPr/>
        </p:nvCxnSpPr>
        <p:spPr>
          <a:xfrm>
            <a:off x="4248785" y="1859915"/>
            <a:ext cx="1176020" cy="10591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10" idx="0"/>
          </p:cNvCxnSpPr>
          <p:nvPr/>
        </p:nvCxnSpPr>
        <p:spPr>
          <a:xfrm>
            <a:off x="4248785" y="1859915"/>
            <a:ext cx="4306570" cy="10591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2"/>
            <a:endCxn id="10" idx="0"/>
          </p:cNvCxnSpPr>
          <p:nvPr/>
        </p:nvCxnSpPr>
        <p:spPr>
          <a:xfrm>
            <a:off x="6566535" y="1859915"/>
            <a:ext cx="1988820" cy="10591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2"/>
            <a:endCxn id="9" idx="0"/>
          </p:cNvCxnSpPr>
          <p:nvPr/>
        </p:nvCxnSpPr>
        <p:spPr>
          <a:xfrm flipH="1">
            <a:off x="5414645" y="1859915"/>
            <a:ext cx="1141730" cy="10591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9" idx="0"/>
          </p:cNvCxnSpPr>
          <p:nvPr/>
        </p:nvCxnSpPr>
        <p:spPr>
          <a:xfrm flipH="1">
            <a:off x="5424805" y="1859915"/>
            <a:ext cx="3459480" cy="10591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2"/>
            <a:endCxn id="10" idx="0"/>
          </p:cNvCxnSpPr>
          <p:nvPr/>
        </p:nvCxnSpPr>
        <p:spPr>
          <a:xfrm flipH="1">
            <a:off x="8555355" y="1859915"/>
            <a:ext cx="328930" cy="10591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2"/>
            <a:endCxn id="532" idx="0"/>
          </p:cNvCxnSpPr>
          <p:nvPr/>
        </p:nvCxnSpPr>
        <p:spPr>
          <a:xfrm>
            <a:off x="2259965" y="3329305"/>
            <a:ext cx="0" cy="9512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2"/>
            <a:endCxn id="13" idx="0"/>
          </p:cNvCxnSpPr>
          <p:nvPr/>
        </p:nvCxnSpPr>
        <p:spPr>
          <a:xfrm>
            <a:off x="2259965" y="3329305"/>
            <a:ext cx="3147695" cy="9512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14" idx="0"/>
          </p:cNvCxnSpPr>
          <p:nvPr/>
        </p:nvCxnSpPr>
        <p:spPr>
          <a:xfrm>
            <a:off x="2259965" y="3329305"/>
            <a:ext cx="6295390" cy="9512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2"/>
            <a:endCxn id="13" idx="0"/>
          </p:cNvCxnSpPr>
          <p:nvPr/>
        </p:nvCxnSpPr>
        <p:spPr>
          <a:xfrm flipH="1">
            <a:off x="5407660" y="3329305"/>
            <a:ext cx="17145" cy="9512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2"/>
            <a:endCxn id="14" idx="0"/>
          </p:cNvCxnSpPr>
          <p:nvPr/>
        </p:nvCxnSpPr>
        <p:spPr>
          <a:xfrm>
            <a:off x="8555355" y="3329305"/>
            <a:ext cx="0" cy="9512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532" idx="0"/>
          </p:cNvCxnSpPr>
          <p:nvPr/>
        </p:nvCxnSpPr>
        <p:spPr>
          <a:xfrm flipH="1">
            <a:off x="2259965" y="3329305"/>
            <a:ext cx="3164840" cy="9512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2"/>
            <a:endCxn id="14" idx="0"/>
          </p:cNvCxnSpPr>
          <p:nvPr/>
        </p:nvCxnSpPr>
        <p:spPr>
          <a:xfrm>
            <a:off x="5424805" y="3329305"/>
            <a:ext cx="3130550" cy="9512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2"/>
            <a:endCxn id="532" idx="0"/>
          </p:cNvCxnSpPr>
          <p:nvPr/>
        </p:nvCxnSpPr>
        <p:spPr>
          <a:xfrm flipH="1">
            <a:off x="2259965" y="3329305"/>
            <a:ext cx="6295390" cy="9512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2"/>
            <a:endCxn id="13" idx="0"/>
          </p:cNvCxnSpPr>
          <p:nvPr/>
        </p:nvCxnSpPr>
        <p:spPr>
          <a:xfrm flipH="1">
            <a:off x="5407660" y="3329305"/>
            <a:ext cx="3147695" cy="9512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标注 37"/>
          <p:cNvSpPr/>
          <p:nvPr/>
        </p:nvSpPr>
        <p:spPr>
          <a:xfrm rot="10800000">
            <a:off x="4313555" y="5012690"/>
            <a:ext cx="2166620" cy="1471295"/>
          </a:xfrm>
          <a:prstGeom prst="wedgeRectCallou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0" name="圆角矩形 529"/>
          <p:cNvSpPr/>
          <p:nvPr/>
        </p:nvSpPr>
        <p:spPr>
          <a:xfrm>
            <a:off x="4641850" y="5145405"/>
            <a:ext cx="1509395" cy="295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ABase Master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641850" y="5600700"/>
            <a:ext cx="1509395" cy="295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ABase Slave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19065" y="5942965"/>
            <a:ext cx="35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386955" y="5165090"/>
            <a:ext cx="1509395" cy="269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ABase Server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31" name="圆角矩形 530"/>
          <p:cNvSpPr/>
          <p:nvPr/>
        </p:nvSpPr>
        <p:spPr>
          <a:xfrm>
            <a:off x="7362190" y="6338570"/>
            <a:ext cx="1508760" cy="2959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RocksDB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34" name="圆角矩形 533"/>
          <p:cNvSpPr/>
          <p:nvPr/>
        </p:nvSpPr>
        <p:spPr>
          <a:xfrm>
            <a:off x="7909560" y="5752465"/>
            <a:ext cx="984885" cy="2959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缓存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38" name="矩形 537"/>
          <p:cNvSpPr/>
          <p:nvPr/>
        </p:nvSpPr>
        <p:spPr>
          <a:xfrm>
            <a:off x="7316470" y="4987290"/>
            <a:ext cx="1649730" cy="1746885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7" name="直接箭头连接符 536"/>
          <p:cNvCxnSpPr/>
          <p:nvPr/>
        </p:nvCxnSpPr>
        <p:spPr>
          <a:xfrm flipH="1">
            <a:off x="7696835" y="5434965"/>
            <a:ext cx="10160" cy="9163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406765" y="5434965"/>
            <a:ext cx="10160" cy="3321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406765" y="6048375"/>
            <a:ext cx="0" cy="3136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6151245" y="4984115"/>
            <a:ext cx="1180465" cy="309245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30" idx="3"/>
          </p:cNvCxnSpPr>
          <p:nvPr/>
        </p:nvCxnSpPr>
        <p:spPr>
          <a:xfrm>
            <a:off x="6161405" y="5293360"/>
            <a:ext cx="1180465" cy="1464945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圆角矩形 565"/>
          <p:cNvSpPr/>
          <p:nvPr/>
        </p:nvSpPr>
        <p:spPr>
          <a:xfrm>
            <a:off x="10394950" y="1470025"/>
            <a:ext cx="1569720" cy="3898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Consul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792595" y="2961005"/>
            <a:ext cx="35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6783705" y="4302125"/>
            <a:ext cx="35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53" name="肘形连接符 52"/>
          <p:cNvCxnSpPr/>
          <p:nvPr/>
        </p:nvCxnSpPr>
        <p:spPr>
          <a:xfrm rot="16200000">
            <a:off x="6925945" y="-3159125"/>
            <a:ext cx="3175" cy="9258935"/>
          </a:xfrm>
          <a:prstGeom prst="bentConnector3">
            <a:avLst>
              <a:gd name="adj1" fmla="val 756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rot="16200000">
            <a:off x="8084820" y="-2000250"/>
            <a:ext cx="3175" cy="6941185"/>
          </a:xfrm>
          <a:prstGeom prst="bentConnector3">
            <a:avLst>
              <a:gd name="adj1" fmla="val 756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/>
          <p:nvPr/>
        </p:nvCxnSpPr>
        <p:spPr>
          <a:xfrm rot="16200000">
            <a:off x="9243695" y="-841375"/>
            <a:ext cx="3175" cy="4623435"/>
          </a:xfrm>
          <a:prstGeom prst="bentConnector3">
            <a:avLst>
              <a:gd name="adj1" fmla="val 756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 rot="16200000">
            <a:off x="10402570" y="317500"/>
            <a:ext cx="3175" cy="2305685"/>
          </a:xfrm>
          <a:prstGeom prst="bentConnector3">
            <a:avLst>
              <a:gd name="adj1" fmla="val 756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50190" y="850265"/>
            <a:ext cx="114401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1160829" y="256139"/>
            <a:ext cx="1509163" cy="3902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业务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478982" y="256139"/>
            <a:ext cx="1508760" cy="3902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业务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796732" y="256139"/>
            <a:ext cx="1508760" cy="3902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业务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114482" y="256139"/>
            <a:ext cx="1508760" cy="3902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业务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59" idx="2"/>
            <a:endCxn id="876" idx="0"/>
          </p:cNvCxnSpPr>
          <p:nvPr/>
        </p:nvCxnSpPr>
        <p:spPr>
          <a:xfrm>
            <a:off x="1925955" y="645795"/>
            <a:ext cx="5080" cy="824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0" idx="2"/>
            <a:endCxn id="4" idx="0"/>
          </p:cNvCxnSpPr>
          <p:nvPr/>
        </p:nvCxnSpPr>
        <p:spPr>
          <a:xfrm>
            <a:off x="4243705" y="645795"/>
            <a:ext cx="5080" cy="824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1" idx="2"/>
            <a:endCxn id="5" idx="0"/>
          </p:cNvCxnSpPr>
          <p:nvPr/>
        </p:nvCxnSpPr>
        <p:spPr>
          <a:xfrm>
            <a:off x="6561455" y="645795"/>
            <a:ext cx="5080" cy="824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2" idx="2"/>
            <a:endCxn id="6" idx="0"/>
          </p:cNvCxnSpPr>
          <p:nvPr/>
        </p:nvCxnSpPr>
        <p:spPr>
          <a:xfrm>
            <a:off x="8879205" y="645795"/>
            <a:ext cx="5080" cy="824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58750" y="277495"/>
            <a:ext cx="688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158750" y="1468755"/>
            <a:ext cx="1012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接入层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58750" y="2940050"/>
            <a:ext cx="1012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代理层</a:t>
            </a:r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8750" y="4302125"/>
            <a:ext cx="1012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10394950" y="2928620"/>
            <a:ext cx="1569085" cy="391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Zookeeper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10" idx="3"/>
            <a:endCxn id="71" idx="1"/>
          </p:cNvCxnSpPr>
          <p:nvPr/>
        </p:nvCxnSpPr>
        <p:spPr>
          <a:xfrm>
            <a:off x="9628505" y="3124200"/>
            <a:ext cx="766445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WPS 演示</Application>
  <PresentationFormat>宽屏</PresentationFormat>
  <Paragraphs>226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方正书宋_GBK</vt:lpstr>
      <vt:lpstr>Wingdings</vt:lpstr>
      <vt:lpstr>宋体</vt:lpstr>
      <vt:lpstr>宋体-简</vt:lpstr>
      <vt:lpstr>Calibri</vt:lpstr>
      <vt:lpstr>Helvetica Neue</vt:lpstr>
      <vt:lpstr>微软雅黑</vt:lpstr>
      <vt:lpstr>黑体-简</vt:lpstr>
      <vt:lpstr>Arial Unicode MS</vt:lpstr>
      <vt:lpstr>Calibri Light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wanglinqiang</dc:creator>
  <cp:lastModifiedBy>wanglinqiang</cp:lastModifiedBy>
  <cp:revision>38</cp:revision>
  <dcterms:created xsi:type="dcterms:W3CDTF">2019-02-25T06:28:16Z</dcterms:created>
  <dcterms:modified xsi:type="dcterms:W3CDTF">2019-02-25T06:28:16Z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