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E0671B-2443-40EA-AE78-58154EB41E26}">
  <a:tblStyle styleId="{90E0671B-2443-40EA-AE78-58154EB41E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92f5f533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92f5f533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92f5f533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92f5f533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9a0b6f5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9a0b6f5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7ac9b0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7ac9b0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7ac9b0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7ac9b0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7ac9b0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7ac9b0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92f5f5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92f5f5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92f5f53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92f5f53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2f5f533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92f5f533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92f5f53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92f5f53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92f5f533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92f5f533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nglishliteratureebook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Evaluating automatic text simplification performance on classic literature</a:t>
            </a:r>
            <a:r>
              <a:rPr lang="en" sz="2700"/>
              <a:t> 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Wilde &amp; Melissa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307850"/>
            <a:ext cx="70389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Some basic answers from the current project: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best-performing ATS system was comparable to human references and to previous MUSS evaluation on Wikilarge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Controlling MUSS (specifically, reducing compression ratio) resulted in more simplified results without a significant sacrifice in adequacy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BERTScore showed the strongest correlation with human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…leading to m</a:t>
            </a:r>
            <a:r>
              <a:rPr lang="en" sz="1500"/>
              <a:t>ore questions: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can we understand the practical value of controllability better?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generic human references and automated metrics sufficient for training and evaluating a controllable system?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307850"/>
            <a:ext cx="67842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Fernando Alva-Manchego, Louis Martin, Carolina Scarton, and Lucia Specia. 2019. EASSE: Easier automatic sentence simplification evaluation. In </a:t>
            </a:r>
            <a:r>
              <a:rPr i="1" lang="en" sz="1100"/>
              <a:t>Proceedings of the 2019 Conference on Empirical Methods in Natural Language Processing and the 9th International Joint Conference on Natural Language Processing (EMNLP-IJCNLP): System Demonstrations</a:t>
            </a:r>
            <a:r>
              <a:rPr lang="en" sz="1100"/>
              <a:t>, pages 49–54, Hong Kong, China. Association for Computational Linguistics.</a:t>
            </a:r>
            <a:endParaRPr sz="1100"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Dominique Brunato, Felice Dell’Orletta, and Giulia Venturi. 2022. Linguistically-based comparison of different approaches to building corpora for text simplification: A case study on italian. </a:t>
            </a:r>
            <a:r>
              <a:rPr i="1" lang="en" sz="1100"/>
              <a:t>Frontiers in Psychology</a:t>
            </a:r>
            <a:r>
              <a:rPr lang="en" sz="1100"/>
              <a:t>, 13.</a:t>
            </a:r>
            <a:endParaRPr sz="1100"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Louis Martin, Angela Fan, Éric de la Clergerie, Antoine Bordes, and Benoît Sagot. 2020. Muss: multilingual unsupervised sentence simplification by mining paraphrases. arXiv preprint arXiv:2005.00352</a:t>
            </a:r>
            <a:endParaRPr sz="1100"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Louis Martin, Benoît Sagot, Eric de la Clergerie, and Antoine Bordes. 2019. Controllable sentence simplification. arXiv preprint arXiv:1910.02677.</a:t>
            </a:r>
            <a:endParaRPr sz="1100"/>
          </a:p>
          <a:p>
            <a:pPr indent="-22860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Sanja Stajner. 2021. Automatic Text Simplification for Social Good: Progress and Challenges. In </a:t>
            </a:r>
            <a:r>
              <a:rPr i="1" lang="en" sz="1100"/>
              <a:t>Findings of the Association for Computational Linguistics: ACL-IJCNLP 2021</a:t>
            </a:r>
            <a:r>
              <a:rPr lang="en" sz="1100"/>
              <a:t>, pages 2637–2652, Online. Association for Computational Linguistics.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Text Simplification (ATS)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94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Reduce the complexity of a sentence while </a:t>
            </a:r>
            <a:r>
              <a:rPr lang="en" sz="1600"/>
              <a:t>retaining</a:t>
            </a:r>
            <a:r>
              <a:rPr lang="en" sz="1600"/>
              <a:t> its meaning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r>
              <a:rPr baseline="30000" lang="en" sz="1400"/>
              <a:t>1</a:t>
            </a:r>
            <a:endParaRPr baseline="30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or merge sentences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Insert, reorder, or delete words (e.g., removing </a:t>
            </a:r>
            <a:r>
              <a:rPr lang="en"/>
              <a:t>complex clauses, passive to active voice)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Substitute words (e.g., use less complex synonyms)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r>
              <a:rPr lang="en" sz="1400"/>
              <a:t>²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those with low literacy levels (e.g., people with limited education, nonnative readers, people with disabilities)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reading comprehension =&gt; improve communication =&gt; improve quality of life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83900" y="4586950"/>
            <a:ext cx="867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¹ </a:t>
            </a: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“Linguistically-based comparison of different approaches to building corpora for text simplification: A case study on italian.” (2022). Dominique Brunato, Felice Dell’Orletta, and Giulia Venturi. 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 </a:t>
            </a: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”Automatic Text Simplification for Social Good: Progress and Challenges.” (2021). Sanja Stajner.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Build a parallel corpus of literary texts and evaluate ATS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state-of-the art ATS systems perform well on this data given that most ATS corpora are for informational texts</a:t>
            </a:r>
            <a:r>
              <a:rPr baseline="30000" lang="en" sz="1400"/>
              <a:t>3</a:t>
            </a:r>
            <a:r>
              <a:rPr lang="en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you control the </a:t>
            </a:r>
            <a:r>
              <a:rPr lang="en"/>
              <a:t>amount</a:t>
            </a:r>
            <a:r>
              <a:rPr lang="en"/>
              <a:t> of simplification while retaining quality?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automated metrics  correlate with human judgment?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70650" y="4415125"/>
            <a:ext cx="7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30000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”Automatic Text Simplification for Social Good: Progress and Challenges.” (2021). Sanja Stajner.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2007338" y="3921025"/>
            <a:ext cx="1609800" cy="58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Corpus of Classic Literature Sentence Simplifications</a:t>
            </a:r>
            <a:endParaRPr sz="2060"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1308388" y="1217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{90E0671B-2443-40EA-AE78-58154EB41E26}</a:tableStyleId>
              </a:tblPr>
              <a:tblGrid>
                <a:gridCol w="1418975"/>
                <a:gridCol w="1588700"/>
              </a:tblGrid>
              <a:tr h="335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 simplified sentences from abridged texts</a:t>
                      </a:r>
                      <a:r>
                        <a:rPr baseline="30000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aseline="30000" sz="1100" u="sng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Emily Bronte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Wuthering Heights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Jane Austen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Mansfield Park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George Eliot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Daniel Deronda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Laurence Sterne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Tristram Shandy 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W.M. Thackeray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Vanity Fair 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Elizabeth Gaskell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North and South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Charlotte Bronte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Shirley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Anthony Trollope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Way We Live Now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Anthony Trollope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Can You Forgive Her?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Charles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Dickens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Bleak House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16"/>
          <p:cNvGraphicFramePr/>
          <p:nvPr/>
        </p:nvGraphicFramePr>
        <p:xfrm>
          <a:off x="4119913" y="1217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{90E0671B-2443-40EA-AE78-58154EB41E26}</a:tableStyleId>
              </a:tblPr>
              <a:tblGrid>
                <a:gridCol w="2061800"/>
                <a:gridCol w="2284050"/>
              </a:tblGrid>
              <a:tr h="317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 sentences we simplified</a:t>
                      </a:r>
                      <a:endParaRPr sz="1100" u="sng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Fyodor Dostoevsky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Crime and Punishment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James Joyce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Ulysses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Jonathan Swift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Modest Proposal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Robert Louis Stevenson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Strange Case of Dr. Jekyll and Mr. Hyde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Charles Dickens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Great Expectations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Jane Austen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Pride and Prejudice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Mary Shelley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Frankenstein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F. Scott Fitzgerald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Great Gatsby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Lewis Carroll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Alice’s Adventures in Wonderland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Arthur Conan Doyle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Sherlock Holmes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Oscar Wilde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Picture of Dorian Gray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Franz Kafka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Metamorphosis</a:t>
                      </a:r>
                      <a:endParaRPr i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16"/>
          <p:cNvSpPr txBox="1"/>
          <p:nvPr/>
        </p:nvSpPr>
        <p:spPr>
          <a:xfrm>
            <a:off x="245850" y="4588100"/>
            <a:ext cx="865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original texts accessed via Project Gutenberg.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Abridgments written by Emma Laybourn and made freely available to the public at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http://englishliteratureebooks.com/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007338" y="3921025"/>
            <a:ext cx="1609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Original FKGL: 12.4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Simplified FKGL: 5.6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 Systems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19650" y="1173088"/>
            <a:ext cx="3342600" cy="3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ACCESS</a:t>
            </a:r>
            <a:r>
              <a:rPr baseline="30000" lang="en" sz="1100"/>
              <a:t>5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(AudienCe-CEntric Sentence Simplification)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Controllable ATS System based on control tokens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Trained on Wikilarge simplifications corpus (300k)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MUSS</a:t>
            </a:r>
            <a:r>
              <a:rPr baseline="30000" lang="en" sz="1100"/>
              <a:t>6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(Multilingual Unsupervised Sentence Simplification)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Unsupervised version of ACCESS - trained on paraphrases mined from the web (1.2M)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MUSS+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MUSS with additional training on Wikilarge simplifications corpus</a:t>
            </a:r>
            <a:endParaRPr sz="1200"/>
          </a:p>
        </p:txBody>
      </p:sp>
      <p:graphicFrame>
        <p:nvGraphicFramePr>
          <p:cNvPr id="166" name="Google Shape;166;p17"/>
          <p:cNvGraphicFramePr/>
          <p:nvPr/>
        </p:nvGraphicFramePr>
        <p:xfrm>
          <a:off x="4904525" y="11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{90E0671B-2443-40EA-AE78-58154EB41E26}</a:tableStyleId>
              </a:tblPr>
              <a:tblGrid>
                <a:gridCol w="1599575"/>
                <a:gridCol w="382850"/>
                <a:gridCol w="172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3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TS Attributes:</a:t>
                      </a:r>
                      <a:endParaRPr i="1" sz="1300" u="sng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3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Expressed via ratios of:</a:t>
                      </a:r>
                      <a:endParaRPr i="1" sz="1300" u="sng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Sentence Compression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→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Characters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Paraphrasing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→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Levenshtein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Lexical Complexity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→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Q3 Word Rank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Syntactic Complexity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→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Dependency Tree Depth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17"/>
          <p:cNvGraphicFramePr/>
          <p:nvPr/>
        </p:nvGraphicFramePr>
        <p:xfrm>
          <a:off x="4904525" y="35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{90E0671B-2443-40EA-AE78-58154EB41E26}</a:tableStyleId>
              </a:tblPr>
              <a:tblGrid>
                <a:gridCol w="666725"/>
                <a:gridCol w="3097775"/>
              </a:tblGrid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Source: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&lt;NbChars 0.3&gt; &lt;LevSim 0.4&gt; He settled in Lon-</a:t>
                      </a:r>
                      <a:endParaRPr i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don , devoting himself chiefly to practical teaching .</a:t>
                      </a:r>
                      <a:endParaRPr i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Target: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 teaches in London .</a:t>
                      </a:r>
                      <a:endParaRPr i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7"/>
          <p:cNvSpPr txBox="1"/>
          <p:nvPr/>
        </p:nvSpPr>
        <p:spPr>
          <a:xfrm>
            <a:off x="212550" y="4656350"/>
            <a:ext cx="871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”Controllable Sentence Simplification.” (2019) Louis Martin, Benoît Sagot, Eric de la Clergerie, and Antoine Bordes. arXiv preprint arXiv:1910.02677.</a:t>
            </a:r>
            <a:endParaRPr sz="7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9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“MUSS: Multilingual Unsupervised Sentence Simplification by Mining Paraphrases” (2020) </a:t>
            </a:r>
            <a:r>
              <a:rPr lang="en"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Louis Martin, Angela Fan, Éric de la Clergerie, Antoine Bordes, and Benoît Sagot. arXiv preprint arXiv:2005.00352</a:t>
            </a:r>
            <a:endParaRPr sz="7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 sz="1800"/>
              <a:t>(Performed with EASSE</a:t>
            </a:r>
            <a:r>
              <a:rPr baseline="30000" lang="en" sz="1800"/>
              <a:t>7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control tokens configured to match reference corpus</a:t>
            </a:r>
            <a:endParaRPr sz="1700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388150"/>
            <a:ext cx="34032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Automated Metrics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Reference-dependent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SARI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BLEU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BERTScore (Prec, Rec, F1)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 F1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Reference-independent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Flesch-Kincaid Grade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Compression Ratio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Sentence Splits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Levenshtein Similarity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Exact Copies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Additions Proportion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Deletions Proportion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Lexical Complexity Score</a:t>
            </a:r>
            <a:endParaRPr/>
          </a:p>
        </p:txBody>
      </p: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4787075" y="1388150"/>
            <a:ext cx="31737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Human evaluation on 30-example subset</a:t>
            </a:r>
            <a:endParaRPr u="sng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Grammaticality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Adequacy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245850" y="4588075"/>
            <a:ext cx="86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9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“EASSE: Easier Automatic Sentence Simplification Evaluation” (2019) Fernando Alva-Manchego, Louis Martin, Carolina Scarton, and Lucia Specia. In </a:t>
            </a:r>
            <a:r>
              <a:rPr i="1" lang="en" sz="8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Proceedings of the 2019 Conference on Empirical Methods in Natural Language Processing and the 9th International Joint Conference on Natural Language Processing (EMNLP-IJCNLP): System Demonstrations</a:t>
            </a:r>
            <a:r>
              <a:rPr lang="en" sz="8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8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700688" y="3041400"/>
            <a:ext cx="2198100" cy="58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4700688" y="3041399"/>
            <a:ext cx="2198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Evaluated at </a:t>
            </a:r>
            <a:r>
              <a:rPr b="1"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corpus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level for model comparison</a:t>
            </a:r>
            <a:endParaRPr sz="1300">
              <a:solidFill>
                <a:schemeClr val="accent1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610638" y="3814738"/>
            <a:ext cx="2198100" cy="58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5610638" y="3814725"/>
            <a:ext cx="2198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Evaluated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b="1" lang="en" sz="12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sentence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level to assess metric correlations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Metrics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-63300" y="1501500"/>
            <a:ext cx="9270600" cy="364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5425"/>
            <a:ext cx="5429850" cy="25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 b="0" l="0" r="34378" t="0"/>
          <a:stretch/>
        </p:blipFill>
        <p:spPr>
          <a:xfrm>
            <a:off x="5293750" y="1715988"/>
            <a:ext cx="3762651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19"/>
          <p:cNvGraphicFramePr/>
          <p:nvPr/>
        </p:nvGraphicFramePr>
        <p:xfrm>
          <a:off x="3700075" y="3256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{90E0671B-2443-40EA-AE78-58154EB41E26}</a:tableStyleId>
              </a:tblPr>
              <a:tblGrid>
                <a:gridCol w="811450"/>
                <a:gridCol w="675000"/>
              </a:tblGrid>
              <a:tr h="2914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FKGL</a:t>
                      </a:r>
                      <a:endParaRPr sz="1200"/>
                    </a:p>
                  </a:txBody>
                  <a:tcPr marT="45700" marB="45700" marR="45700" marL="45700"/>
                </a:tc>
                <a:tc hMerge="1"/>
              </a:tr>
              <a:tr h="2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Original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12.4</a:t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Human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5.6</a:t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MUSS+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5.5</a:t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MUSS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6.9</a:t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ACCESS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7.1</a:t>
                      </a:r>
                      <a:endParaRPr sz="12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1167225" y="1116650"/>
            <a:ext cx="6287700" cy="32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Ratings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50" y="1436888"/>
            <a:ext cx="6118900" cy="2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1297500" y="11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{90E0671B-2443-40EA-AE78-58154EB41E26}</a:tableStyleId>
              </a:tblPr>
              <a:tblGrid>
                <a:gridCol w="1248175"/>
                <a:gridCol w="6229650"/>
              </a:tblGrid>
              <a:tr h="6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COMPLEX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 many legs, pitifully thin compared with the size of the rest of him, waved about helplessly as he looked.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HUMAN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 many thin legs moved around helplessly as he looked.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ACCESS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 many legs, pitifully, compared with the size of the rest of him.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MUSS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 many thin legs, smaller than his body size, waved helplessly as he looked.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MUSS+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 many legs were very thin. They waved about helplessly as he looked.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