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463" r:id="rId5"/>
    <p:sldId id="467" r:id="rId6"/>
    <p:sldId id="468" r:id="rId7"/>
    <p:sldId id="476" r:id="rId8"/>
    <p:sldId id="469" r:id="rId9"/>
    <p:sldId id="477" r:id="rId10"/>
    <p:sldId id="479" r:id="rId11"/>
    <p:sldId id="475" r:id="rId12"/>
    <p:sldId id="470" r:id="rId13"/>
    <p:sldId id="478" r:id="rId14"/>
    <p:sldId id="480" r:id="rId15"/>
    <p:sldId id="471" r:id="rId16"/>
    <p:sldId id="481" r:id="rId17"/>
    <p:sldId id="484" r:id="rId18"/>
    <p:sldId id="482" r:id="rId19"/>
    <p:sldId id="483" r:id="rId20"/>
    <p:sldId id="473" r:id="rId21"/>
    <p:sldId id="486" r:id="rId22"/>
    <p:sldId id="474" r:id="rId23"/>
    <p:sldId id="487" r:id="rId24"/>
    <p:sldId id="485" r:id="rId25"/>
    <p:sldId id="464" r:id="rId26"/>
    <p:sldId id="466" r:id="rId27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1CEDE-8733-465F-987F-CD4C7D145846}">
          <p14:sldIdLst>
            <p14:sldId id="463"/>
            <p14:sldId id="467"/>
            <p14:sldId id="468"/>
            <p14:sldId id="476"/>
            <p14:sldId id="469"/>
            <p14:sldId id="477"/>
            <p14:sldId id="479"/>
            <p14:sldId id="475"/>
            <p14:sldId id="470"/>
            <p14:sldId id="478"/>
            <p14:sldId id="480"/>
            <p14:sldId id="471"/>
            <p14:sldId id="481"/>
            <p14:sldId id="484"/>
            <p14:sldId id="482"/>
            <p14:sldId id="483"/>
            <p14:sldId id="473"/>
            <p14:sldId id="486"/>
            <p14:sldId id="474"/>
            <p14:sldId id="487"/>
            <p14:sldId id="485"/>
            <p14:sldId id="464"/>
            <p14:sldId id="4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imberly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3F32"/>
    <a:srgbClr val="418F89"/>
    <a:srgbClr val="133D80"/>
    <a:srgbClr val="882483"/>
    <a:srgbClr val="8935C8"/>
    <a:srgbClr val="22AFE7"/>
    <a:srgbClr val="005087"/>
    <a:srgbClr val="336699"/>
    <a:srgbClr val="FFFFCC"/>
    <a:srgbClr val="EF8B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3" autoAdjust="0"/>
    <p:restoredTop sz="96370" autoAdjust="0"/>
  </p:normalViewPr>
  <p:slideViewPr>
    <p:cSldViewPr>
      <p:cViewPr varScale="1">
        <p:scale>
          <a:sx n="115" d="100"/>
          <a:sy n="115" d="100"/>
        </p:scale>
        <p:origin x="192" y="6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17410"/>
    </p:cViewPr>
  </p:sorterViewPr>
  <p:notesViewPr>
    <p:cSldViewPr>
      <p:cViewPr>
        <p:scale>
          <a:sx n="100" d="100"/>
          <a:sy n="100" d="100"/>
        </p:scale>
        <p:origin x="-3408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" y="9120190"/>
            <a:ext cx="7313613" cy="47942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pPr algn="ctr"/>
            <a:fld id="{F403B382-5E20-4D88-A964-1D6629C87BBB}" type="slidenum">
              <a:rPr lang="en-US" smtClean="0">
                <a:latin typeface="Calibri Light" pitchFamily="34" charset="0"/>
              </a:rPr>
              <a:pPr algn="ctr"/>
              <a:t>‹#›</a:t>
            </a:fld>
            <a:endParaRPr lang="en-US" dirty="0">
              <a:latin typeface="Calibri Light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8915400"/>
            <a:ext cx="1219200" cy="51661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34340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072482" y="152402"/>
            <a:ext cx="3170238" cy="479425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pPr algn="ctr"/>
            <a:endParaRPr lang="en-US" sz="14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788" y="720725"/>
            <a:ext cx="63976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0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DSC</a:t>
            </a:r>
          </a:p>
          <a:p>
            <a:r>
              <a:rPr lang="en-US" dirty="0"/>
              <a:t>Monday, May 22, 2017</a:t>
            </a:r>
          </a:p>
          <a:p>
            <a:r>
              <a:rPr lang="en-US" dirty="0"/>
              <a:t>11:45a – 12:45pm</a:t>
            </a:r>
          </a:p>
          <a:p>
            <a:endParaRPr lang="en-US" dirty="0"/>
          </a:p>
          <a:p>
            <a:r>
              <a:rPr lang="en-US" dirty="0"/>
              <a:t>AZURE AD SSO</a:t>
            </a:r>
          </a:p>
          <a:p>
            <a:r>
              <a:rPr lang="en-US" dirty="0"/>
              <a:t>Tuesday, May 23, 2017</a:t>
            </a:r>
          </a:p>
          <a:p>
            <a:r>
              <a:rPr lang="en-US" dirty="0"/>
              <a:t>10:00a</a:t>
            </a:r>
            <a:r>
              <a:rPr lang="en-US" baseline="0" dirty="0"/>
              <a:t> – 11:00a</a:t>
            </a:r>
          </a:p>
          <a:p>
            <a:endParaRPr lang="en-US" baseline="0" dirty="0"/>
          </a:p>
          <a:p>
            <a:r>
              <a:rPr lang="en-US" dirty="0"/>
              <a:t>AZURE NETWORKING</a:t>
            </a:r>
          </a:p>
          <a:p>
            <a:r>
              <a:rPr lang="en-US" dirty="0"/>
              <a:t>3:00p</a:t>
            </a:r>
            <a:r>
              <a:rPr lang="en-US" baseline="0" dirty="0"/>
              <a:t> – 4:00p</a:t>
            </a:r>
          </a:p>
          <a:p>
            <a:endParaRPr lang="en-US" baseline="0" dirty="0"/>
          </a:p>
          <a:p>
            <a:r>
              <a:rPr lang="en-US" baseline="0" dirty="0"/>
              <a:t>PAAS vs IAAS</a:t>
            </a:r>
          </a:p>
          <a:p>
            <a:r>
              <a:rPr lang="en-US" baseline="0" dirty="0"/>
              <a:t>4:30p – 5:30p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3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400050"/>
            <a:ext cx="7772400" cy="1885950"/>
          </a:xfrm>
          <a:noFill/>
        </p:spPr>
        <p:txBody>
          <a:bodyPr anchor="b"/>
          <a:lstStyle>
            <a:lvl1pPr algn="r">
              <a:defRPr sz="3200" b="1">
                <a:solidFill>
                  <a:srgbClr val="22AFE7"/>
                </a:solidFill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343150"/>
            <a:ext cx="6400800" cy="971550"/>
          </a:xfrm>
        </p:spPr>
        <p:txBody>
          <a:bodyPr/>
          <a:lstStyle>
            <a:lvl1pPr marL="0" indent="0" algn="r">
              <a:buNone/>
              <a:defRPr b="0"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19550"/>
            <a:ext cx="4073358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3780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511301" y="835503"/>
            <a:ext cx="6127750" cy="3472494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599" spc="-84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18811246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Calibri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62362"/>
      </p:ext>
    </p:extLst>
  </p:cSld>
  <p:clrMapOvr>
    <a:masterClrMapping/>
  </p:clrMapOvr>
  <p:transition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7158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SPintersection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www.SPintersection.com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6" name="Picture 5" descr="SharePoint_darkeryellow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16826"/>
            <a:ext cx="1716795" cy="356824"/>
          </a:xfrm>
          <a:prstGeom prst="rect">
            <a:avLst/>
          </a:prstGeom>
        </p:spPr>
      </p:pic>
      <p:pic>
        <p:nvPicPr>
          <p:cNvPr id="8" name="Picture 7" descr="Office365_darkeryello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716826"/>
            <a:ext cx="1676400" cy="3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44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80035"/>
            <a:ext cx="7772400" cy="1125140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371850"/>
            <a:ext cx="7772400" cy="5715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7171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80035"/>
            <a:ext cx="7772400" cy="1125140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371850"/>
            <a:ext cx="7772400" cy="5715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3829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29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68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292894"/>
            <a:ext cx="8229600" cy="5715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4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28700"/>
            <a:ext cx="82296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24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/>
  </p:transition>
  <p:hf hdr="0" ftr="0" dt="0"/>
  <p:txStyles>
    <p:titleStyle>
      <a:lvl1pPr marL="0" indent="0" algn="ctr" defTabSz="-13873163" rtl="0" eaLnBrk="1" fontAlgn="base" hangingPunct="1">
        <a:spcBef>
          <a:spcPct val="0"/>
        </a:spcBef>
        <a:spcAft>
          <a:spcPct val="0"/>
        </a:spcAft>
        <a:defRPr lang="en-US" sz="2900" b="1" dirty="0" smtClean="0">
          <a:solidFill>
            <a:schemeClr val="tx2"/>
          </a:solidFill>
          <a:latin typeface="Calibri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100" b="1">
          <a:solidFill>
            <a:schemeClr val="tx1"/>
          </a:solidFill>
          <a:latin typeface="Calibri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900">
          <a:solidFill>
            <a:schemeClr val="tx1"/>
          </a:solidFill>
          <a:latin typeface="Calibri Light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700">
          <a:solidFill>
            <a:schemeClr val="tx1"/>
          </a:solidFill>
          <a:latin typeface="Calibri Light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500">
          <a:solidFill>
            <a:schemeClr val="tx1"/>
          </a:solidFill>
          <a:latin typeface="Calibri Light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300">
          <a:solidFill>
            <a:schemeClr val="tx1"/>
          </a:solidFill>
          <a:latin typeface="Calibri Light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0050"/>
            <a:ext cx="7772400" cy="1543050"/>
          </a:xfrm>
        </p:spPr>
        <p:txBody>
          <a:bodyPr/>
          <a:lstStyle/>
          <a:p>
            <a:r>
              <a:rPr lang="en-US" sz="3600" dirty="0">
                <a:solidFill>
                  <a:srgbClr val="133D80"/>
                </a:solidFill>
              </a:rPr>
              <a:t>“Round Trip” Desired State Configuration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000250"/>
            <a:ext cx="6400800" cy="971550"/>
          </a:xfrm>
        </p:spPr>
        <p:txBody>
          <a:bodyPr/>
          <a:lstStyle/>
          <a:p>
            <a:r>
              <a:rPr lang="en-US" dirty="0"/>
              <a:t>Tim Warner</a:t>
            </a:r>
          </a:p>
          <a:p>
            <a:r>
              <a:rPr lang="en-US" dirty="0"/>
              <a:t>tim-warner@pluralsight.com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437096"/>
            <a:ext cx="849129" cy="134445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 bwMode="auto">
          <a:xfrm>
            <a:off x="1828800" y="4781550"/>
            <a:ext cx="76200" cy="0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296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mp:transition xmlns:mp="http://schemas.microsoft.com/office/mac/powerpoint/2008/main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j-lt"/>
              </a:rPr>
              <a:t>Local Configuration Manager (LCM)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830418"/>
            <a:ext cx="3638095" cy="3057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387" y="4210112"/>
            <a:ext cx="7838095" cy="495238"/>
          </a:xfrm>
          <a:prstGeom prst="rect">
            <a:avLst/>
          </a:prstGeom>
        </p:spPr>
      </p:pic>
      <p:sp>
        <p:nvSpPr>
          <p:cNvPr id="7" name="Rectangle: Rounded Corners 6"/>
          <p:cNvSpPr/>
          <p:nvPr/>
        </p:nvSpPr>
        <p:spPr bwMode="auto">
          <a:xfrm>
            <a:off x="4569759" y="1791461"/>
            <a:ext cx="3962400" cy="609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+mj-lt"/>
              </a:rPr>
              <a:t>Node “meta configuration”</a:t>
            </a:r>
          </a:p>
        </p:txBody>
      </p:sp>
      <p:sp>
        <p:nvSpPr>
          <p:cNvPr id="8" name="Rectangle: Rounded Corners 7"/>
          <p:cNvSpPr/>
          <p:nvPr/>
        </p:nvSpPr>
        <p:spPr bwMode="auto">
          <a:xfrm>
            <a:off x="4567518" y="2634263"/>
            <a:ext cx="3962400" cy="609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+mj-lt"/>
              </a:rPr>
              <a:t>Push or pull mode</a:t>
            </a:r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4549589" y="3486150"/>
            <a:ext cx="3962400" cy="609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+mj-lt"/>
              </a:rPr>
              <a:t>Configuration policy</a:t>
            </a:r>
          </a:p>
        </p:txBody>
      </p:sp>
      <p:sp>
        <p:nvSpPr>
          <p:cNvPr id="10" name="Rectangle: Rounded Corners 9"/>
          <p:cNvSpPr/>
          <p:nvPr/>
        </p:nvSpPr>
        <p:spPr bwMode="auto">
          <a:xfrm>
            <a:off x="4567518" y="948659"/>
            <a:ext cx="3962400" cy="609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+mj-lt"/>
              </a:rPr>
              <a:t>The engine of DSC</a:t>
            </a:r>
          </a:p>
        </p:txBody>
      </p:sp>
    </p:spTree>
    <p:extLst>
      <p:ext uri="{BB962C8B-B14F-4D97-AF65-F5344CB8AC3E}">
        <p14:creationId xmlns:p14="http://schemas.microsoft.com/office/powerpoint/2010/main" val="39794957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j-lt"/>
              </a:rPr>
              <a:t>Local Configuration Manager (LCM)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895349"/>
            <a:ext cx="4800600" cy="361577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2171700" y="1428750"/>
            <a:ext cx="4800600" cy="24384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1079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45812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j-lt"/>
              </a:rPr>
              <a:t>Resources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871254"/>
            <a:ext cx="6934200" cy="3470536"/>
          </a:xfrm>
          <a:prstGeom prst="rect">
            <a:avLst/>
          </a:prstGeom>
        </p:spPr>
      </p:pic>
      <p:sp>
        <p:nvSpPr>
          <p:cNvPr id="7" name="Rectangle: Rounded Corners 6"/>
          <p:cNvSpPr/>
          <p:nvPr/>
        </p:nvSpPr>
        <p:spPr bwMode="auto">
          <a:xfrm>
            <a:off x="2705100" y="3257550"/>
            <a:ext cx="3962400" cy="609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+mj-lt"/>
              </a:rPr>
              <a:t>MOF schema; PS1 implementation</a:t>
            </a:r>
          </a:p>
        </p:txBody>
      </p:sp>
      <p:sp>
        <p:nvSpPr>
          <p:cNvPr id="8" name="Rectangle: Rounded Corners 7"/>
          <p:cNvSpPr/>
          <p:nvPr/>
        </p:nvSpPr>
        <p:spPr bwMode="auto">
          <a:xfrm>
            <a:off x="2705100" y="2343150"/>
            <a:ext cx="3962400" cy="609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+mj-lt"/>
              </a:rPr>
              <a:t>A PowerShell module</a:t>
            </a:r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2705100" y="1428750"/>
            <a:ext cx="3962400" cy="609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+mj-lt"/>
              </a:rPr>
              <a:t>Building blocks of DSC</a:t>
            </a:r>
          </a:p>
        </p:txBody>
      </p:sp>
    </p:spTree>
    <p:extLst>
      <p:ext uri="{BB962C8B-B14F-4D97-AF65-F5344CB8AC3E}">
        <p14:creationId xmlns:p14="http://schemas.microsoft.com/office/powerpoint/2010/main" val="8312801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715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j-lt"/>
              </a:rPr>
              <a:t>Resources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971550"/>
            <a:ext cx="8305800" cy="29798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49" y="971550"/>
            <a:ext cx="8726302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031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j-lt"/>
              </a:rPr>
              <a:t>Resources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752600" y="1260284"/>
            <a:ext cx="5638800" cy="7056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: Shape 9"/>
          <p:cNvSpPr/>
          <p:nvPr/>
        </p:nvSpPr>
        <p:spPr>
          <a:xfrm>
            <a:off x="2034540" y="847004"/>
            <a:ext cx="3947160" cy="826560"/>
          </a:xfrm>
          <a:custGeom>
            <a:avLst/>
            <a:gdLst>
              <a:gd name="connsiteX0" fmla="*/ 0 w 3947160"/>
              <a:gd name="connsiteY0" fmla="*/ 137763 h 826560"/>
              <a:gd name="connsiteX1" fmla="*/ 137763 w 3947160"/>
              <a:gd name="connsiteY1" fmla="*/ 0 h 826560"/>
              <a:gd name="connsiteX2" fmla="*/ 3809397 w 3947160"/>
              <a:gd name="connsiteY2" fmla="*/ 0 h 826560"/>
              <a:gd name="connsiteX3" fmla="*/ 3947160 w 3947160"/>
              <a:gd name="connsiteY3" fmla="*/ 137763 h 826560"/>
              <a:gd name="connsiteX4" fmla="*/ 3947160 w 3947160"/>
              <a:gd name="connsiteY4" fmla="*/ 688797 h 826560"/>
              <a:gd name="connsiteX5" fmla="*/ 3809397 w 3947160"/>
              <a:gd name="connsiteY5" fmla="*/ 826560 h 826560"/>
              <a:gd name="connsiteX6" fmla="*/ 137763 w 3947160"/>
              <a:gd name="connsiteY6" fmla="*/ 826560 h 826560"/>
              <a:gd name="connsiteX7" fmla="*/ 0 w 3947160"/>
              <a:gd name="connsiteY7" fmla="*/ 688797 h 826560"/>
              <a:gd name="connsiteX8" fmla="*/ 0 w 3947160"/>
              <a:gd name="connsiteY8" fmla="*/ 137763 h 82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47160" h="826560">
                <a:moveTo>
                  <a:pt x="0" y="137763"/>
                </a:moveTo>
                <a:cubicBezTo>
                  <a:pt x="0" y="61679"/>
                  <a:pt x="61679" y="0"/>
                  <a:pt x="137763" y="0"/>
                </a:cubicBezTo>
                <a:lnTo>
                  <a:pt x="3809397" y="0"/>
                </a:lnTo>
                <a:cubicBezTo>
                  <a:pt x="3885481" y="0"/>
                  <a:pt x="3947160" y="61679"/>
                  <a:pt x="3947160" y="137763"/>
                </a:cubicBezTo>
                <a:lnTo>
                  <a:pt x="3947160" y="688797"/>
                </a:lnTo>
                <a:cubicBezTo>
                  <a:pt x="3947160" y="764881"/>
                  <a:pt x="3885481" y="826560"/>
                  <a:pt x="3809397" y="826560"/>
                </a:cubicBezTo>
                <a:lnTo>
                  <a:pt x="137763" y="826560"/>
                </a:lnTo>
                <a:cubicBezTo>
                  <a:pt x="61679" y="826560"/>
                  <a:pt x="0" y="764881"/>
                  <a:pt x="0" y="688797"/>
                </a:cubicBezTo>
                <a:lnTo>
                  <a:pt x="0" y="13776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542" tIns="40349" rIns="189542" bIns="40349" numCol="1" spcCol="1270" anchor="ctr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latin typeface="+mj-lt"/>
              </a:rPr>
              <a:t>Built-in resources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52600" y="2530365"/>
            <a:ext cx="5638800" cy="7056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: Shape 11"/>
          <p:cNvSpPr/>
          <p:nvPr/>
        </p:nvSpPr>
        <p:spPr>
          <a:xfrm>
            <a:off x="2034540" y="2117084"/>
            <a:ext cx="3947160" cy="826560"/>
          </a:xfrm>
          <a:custGeom>
            <a:avLst/>
            <a:gdLst>
              <a:gd name="connsiteX0" fmla="*/ 0 w 3947160"/>
              <a:gd name="connsiteY0" fmla="*/ 137763 h 826560"/>
              <a:gd name="connsiteX1" fmla="*/ 137763 w 3947160"/>
              <a:gd name="connsiteY1" fmla="*/ 0 h 826560"/>
              <a:gd name="connsiteX2" fmla="*/ 3809397 w 3947160"/>
              <a:gd name="connsiteY2" fmla="*/ 0 h 826560"/>
              <a:gd name="connsiteX3" fmla="*/ 3947160 w 3947160"/>
              <a:gd name="connsiteY3" fmla="*/ 137763 h 826560"/>
              <a:gd name="connsiteX4" fmla="*/ 3947160 w 3947160"/>
              <a:gd name="connsiteY4" fmla="*/ 688797 h 826560"/>
              <a:gd name="connsiteX5" fmla="*/ 3809397 w 3947160"/>
              <a:gd name="connsiteY5" fmla="*/ 826560 h 826560"/>
              <a:gd name="connsiteX6" fmla="*/ 137763 w 3947160"/>
              <a:gd name="connsiteY6" fmla="*/ 826560 h 826560"/>
              <a:gd name="connsiteX7" fmla="*/ 0 w 3947160"/>
              <a:gd name="connsiteY7" fmla="*/ 688797 h 826560"/>
              <a:gd name="connsiteX8" fmla="*/ 0 w 3947160"/>
              <a:gd name="connsiteY8" fmla="*/ 137763 h 82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47160" h="826560">
                <a:moveTo>
                  <a:pt x="0" y="137763"/>
                </a:moveTo>
                <a:cubicBezTo>
                  <a:pt x="0" y="61679"/>
                  <a:pt x="61679" y="0"/>
                  <a:pt x="137763" y="0"/>
                </a:cubicBezTo>
                <a:lnTo>
                  <a:pt x="3809397" y="0"/>
                </a:lnTo>
                <a:cubicBezTo>
                  <a:pt x="3885481" y="0"/>
                  <a:pt x="3947160" y="61679"/>
                  <a:pt x="3947160" y="137763"/>
                </a:cubicBezTo>
                <a:lnTo>
                  <a:pt x="3947160" y="688797"/>
                </a:lnTo>
                <a:cubicBezTo>
                  <a:pt x="3947160" y="764881"/>
                  <a:pt x="3885481" y="826560"/>
                  <a:pt x="3809397" y="826560"/>
                </a:cubicBezTo>
                <a:lnTo>
                  <a:pt x="137763" y="826560"/>
                </a:lnTo>
                <a:cubicBezTo>
                  <a:pt x="61679" y="826560"/>
                  <a:pt x="0" y="764881"/>
                  <a:pt x="0" y="688797"/>
                </a:cubicBezTo>
                <a:lnTo>
                  <a:pt x="0" y="13776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542" tIns="40349" rIns="189542" bIns="40349" numCol="1" spcCol="1270" anchor="ctr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x and c resources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52600" y="3800445"/>
            <a:ext cx="5638800" cy="7056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: Shape 13"/>
          <p:cNvSpPr/>
          <p:nvPr/>
        </p:nvSpPr>
        <p:spPr>
          <a:xfrm>
            <a:off x="2034540" y="3387165"/>
            <a:ext cx="3947160" cy="826560"/>
          </a:xfrm>
          <a:custGeom>
            <a:avLst/>
            <a:gdLst>
              <a:gd name="connsiteX0" fmla="*/ 0 w 3947160"/>
              <a:gd name="connsiteY0" fmla="*/ 137763 h 826560"/>
              <a:gd name="connsiteX1" fmla="*/ 137763 w 3947160"/>
              <a:gd name="connsiteY1" fmla="*/ 0 h 826560"/>
              <a:gd name="connsiteX2" fmla="*/ 3809397 w 3947160"/>
              <a:gd name="connsiteY2" fmla="*/ 0 h 826560"/>
              <a:gd name="connsiteX3" fmla="*/ 3947160 w 3947160"/>
              <a:gd name="connsiteY3" fmla="*/ 137763 h 826560"/>
              <a:gd name="connsiteX4" fmla="*/ 3947160 w 3947160"/>
              <a:gd name="connsiteY4" fmla="*/ 688797 h 826560"/>
              <a:gd name="connsiteX5" fmla="*/ 3809397 w 3947160"/>
              <a:gd name="connsiteY5" fmla="*/ 826560 h 826560"/>
              <a:gd name="connsiteX6" fmla="*/ 137763 w 3947160"/>
              <a:gd name="connsiteY6" fmla="*/ 826560 h 826560"/>
              <a:gd name="connsiteX7" fmla="*/ 0 w 3947160"/>
              <a:gd name="connsiteY7" fmla="*/ 688797 h 826560"/>
              <a:gd name="connsiteX8" fmla="*/ 0 w 3947160"/>
              <a:gd name="connsiteY8" fmla="*/ 137763 h 82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47160" h="826560">
                <a:moveTo>
                  <a:pt x="0" y="137763"/>
                </a:moveTo>
                <a:cubicBezTo>
                  <a:pt x="0" y="61679"/>
                  <a:pt x="61679" y="0"/>
                  <a:pt x="137763" y="0"/>
                </a:cubicBezTo>
                <a:lnTo>
                  <a:pt x="3809397" y="0"/>
                </a:lnTo>
                <a:cubicBezTo>
                  <a:pt x="3885481" y="0"/>
                  <a:pt x="3947160" y="61679"/>
                  <a:pt x="3947160" y="137763"/>
                </a:cubicBezTo>
                <a:lnTo>
                  <a:pt x="3947160" y="688797"/>
                </a:lnTo>
                <a:cubicBezTo>
                  <a:pt x="3947160" y="764881"/>
                  <a:pt x="3885481" y="826560"/>
                  <a:pt x="3809397" y="826560"/>
                </a:cubicBezTo>
                <a:lnTo>
                  <a:pt x="137763" y="826560"/>
                </a:lnTo>
                <a:cubicBezTo>
                  <a:pt x="61679" y="826560"/>
                  <a:pt x="0" y="764881"/>
                  <a:pt x="0" y="688797"/>
                </a:cubicBezTo>
                <a:lnTo>
                  <a:pt x="0" y="13776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542" tIns="40349" rIns="189542" bIns="40349" numCol="1" spcCol="1270" anchor="ctr" anchorCtr="0">
            <a:noAutofit/>
          </a:bodyPr>
          <a:lstStyle/>
          <a:p>
            <a:pPr marL="0" lvl="0" indent="0" algn="l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Your</a:t>
            </a:r>
            <a:r>
              <a:rPr lang="en-US" sz="31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20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own</a:t>
            </a:r>
            <a:r>
              <a:rPr lang="en-US" sz="31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20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7310261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j-lt"/>
              </a:rPr>
              <a:t>Resources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914407" y="1200149"/>
            <a:ext cx="3599177" cy="1605736"/>
          </a:xfrm>
          <a:custGeom>
            <a:avLst/>
            <a:gdLst>
              <a:gd name="connsiteX0" fmla="*/ 0 w 3599177"/>
              <a:gd name="connsiteY0" fmla="*/ 0 h 1605736"/>
              <a:gd name="connsiteX1" fmla="*/ 3599177 w 3599177"/>
              <a:gd name="connsiteY1" fmla="*/ 0 h 1605736"/>
              <a:gd name="connsiteX2" fmla="*/ 3599177 w 3599177"/>
              <a:gd name="connsiteY2" fmla="*/ 1605736 h 1605736"/>
              <a:gd name="connsiteX3" fmla="*/ 0 w 3599177"/>
              <a:gd name="connsiteY3" fmla="*/ 1605736 h 1605736"/>
              <a:gd name="connsiteX4" fmla="*/ 0 w 3599177"/>
              <a:gd name="connsiteY4" fmla="*/ 0 h 1605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9177" h="1605736">
                <a:moveTo>
                  <a:pt x="0" y="0"/>
                </a:moveTo>
                <a:lnTo>
                  <a:pt x="3599177" y="0"/>
                </a:lnTo>
                <a:lnTo>
                  <a:pt x="3599177" y="1605736"/>
                </a:lnTo>
                <a:lnTo>
                  <a:pt x="0" y="1605736"/>
                </a:lnTo>
                <a:lnTo>
                  <a:pt x="0" y="0"/>
                </a:lnTo>
                <a:close/>
              </a:path>
            </a:pathLst>
          </a:custGeom>
          <a:solidFill>
            <a:srgbClr val="006777">
              <a:hueOff val="0"/>
              <a:satOff val="0"/>
              <a:lumOff val="0"/>
              <a:alphaOff val="0"/>
            </a:srgbClr>
          </a:solidFill>
          <a:ln w="25400" cap="rnd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MOF</a:t>
            </a:r>
          </a:p>
        </p:txBody>
      </p:sp>
      <p:sp>
        <p:nvSpPr>
          <p:cNvPr id="7" name="Freeform: Shape 6"/>
          <p:cNvSpPr/>
          <p:nvPr/>
        </p:nvSpPr>
        <p:spPr>
          <a:xfrm>
            <a:off x="4572007" y="1200149"/>
            <a:ext cx="3456963" cy="1605736"/>
          </a:xfrm>
          <a:custGeom>
            <a:avLst/>
            <a:gdLst>
              <a:gd name="connsiteX0" fmla="*/ 0 w 3456963"/>
              <a:gd name="connsiteY0" fmla="*/ 0 h 1605736"/>
              <a:gd name="connsiteX1" fmla="*/ 3456963 w 3456963"/>
              <a:gd name="connsiteY1" fmla="*/ 0 h 1605736"/>
              <a:gd name="connsiteX2" fmla="*/ 3456963 w 3456963"/>
              <a:gd name="connsiteY2" fmla="*/ 1605736 h 1605736"/>
              <a:gd name="connsiteX3" fmla="*/ 0 w 3456963"/>
              <a:gd name="connsiteY3" fmla="*/ 1605736 h 1605736"/>
              <a:gd name="connsiteX4" fmla="*/ 0 w 3456963"/>
              <a:gd name="connsiteY4" fmla="*/ 0 h 1605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963" h="1605736">
                <a:moveTo>
                  <a:pt x="0" y="0"/>
                </a:moveTo>
                <a:lnTo>
                  <a:pt x="3456963" y="0"/>
                </a:lnTo>
                <a:lnTo>
                  <a:pt x="3456963" y="1605736"/>
                </a:lnTo>
                <a:lnTo>
                  <a:pt x="0" y="160573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xDscResourceDesigner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914394" y="2876548"/>
            <a:ext cx="3590613" cy="1605736"/>
          </a:xfrm>
          <a:custGeom>
            <a:avLst/>
            <a:gdLst>
              <a:gd name="connsiteX0" fmla="*/ 0 w 3590613"/>
              <a:gd name="connsiteY0" fmla="*/ 0 h 1605736"/>
              <a:gd name="connsiteX1" fmla="*/ 3590613 w 3590613"/>
              <a:gd name="connsiteY1" fmla="*/ 0 h 1605736"/>
              <a:gd name="connsiteX2" fmla="*/ 3590613 w 3590613"/>
              <a:gd name="connsiteY2" fmla="*/ 1605736 h 1605736"/>
              <a:gd name="connsiteX3" fmla="*/ 0 w 3590613"/>
              <a:gd name="connsiteY3" fmla="*/ 1605736 h 1605736"/>
              <a:gd name="connsiteX4" fmla="*/ 0 w 3590613"/>
              <a:gd name="connsiteY4" fmla="*/ 0 h 1605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0613" h="1605736">
                <a:moveTo>
                  <a:pt x="0" y="0"/>
                </a:moveTo>
                <a:lnTo>
                  <a:pt x="3590613" y="0"/>
                </a:lnTo>
                <a:lnTo>
                  <a:pt x="3590613" y="1605736"/>
                </a:lnTo>
                <a:lnTo>
                  <a:pt x="0" y="1605736"/>
                </a:lnTo>
                <a:lnTo>
                  <a:pt x="0" y="0"/>
                </a:lnTo>
                <a:close/>
              </a:path>
            </a:pathLst>
          </a:custGeom>
          <a:solidFill>
            <a:srgbClr val="006777">
              <a:hueOff val="0"/>
              <a:satOff val="0"/>
              <a:lumOff val="0"/>
              <a:alphaOff val="0"/>
            </a:srgbClr>
          </a:solidFill>
          <a:ln w="25400" cap="rnd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PowerShell classes</a:t>
            </a:r>
          </a:p>
        </p:txBody>
      </p:sp>
      <p:sp>
        <p:nvSpPr>
          <p:cNvPr id="9" name="Freeform: Shape 8"/>
          <p:cNvSpPr/>
          <p:nvPr/>
        </p:nvSpPr>
        <p:spPr>
          <a:xfrm>
            <a:off x="4571994" y="2876548"/>
            <a:ext cx="3419790" cy="1605736"/>
          </a:xfrm>
          <a:custGeom>
            <a:avLst/>
            <a:gdLst>
              <a:gd name="connsiteX0" fmla="*/ 0 w 3419790"/>
              <a:gd name="connsiteY0" fmla="*/ 0 h 1605736"/>
              <a:gd name="connsiteX1" fmla="*/ 3419790 w 3419790"/>
              <a:gd name="connsiteY1" fmla="*/ 0 h 1605736"/>
              <a:gd name="connsiteX2" fmla="*/ 3419790 w 3419790"/>
              <a:gd name="connsiteY2" fmla="*/ 1605736 h 1605736"/>
              <a:gd name="connsiteX3" fmla="*/ 0 w 3419790"/>
              <a:gd name="connsiteY3" fmla="*/ 1605736 h 1605736"/>
              <a:gd name="connsiteX4" fmla="*/ 0 w 3419790"/>
              <a:gd name="connsiteY4" fmla="*/ 0 h 1605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9790" h="1605736">
                <a:moveTo>
                  <a:pt x="0" y="0"/>
                </a:moveTo>
                <a:lnTo>
                  <a:pt x="3419790" y="0"/>
                </a:lnTo>
                <a:lnTo>
                  <a:pt x="3419790" y="1605736"/>
                </a:lnTo>
                <a:lnTo>
                  <a:pt x="0" y="1605736"/>
                </a:lnTo>
                <a:lnTo>
                  <a:pt x="0" y="0"/>
                </a:lnTo>
                <a:close/>
              </a:path>
            </a:pathLst>
          </a:custGeom>
          <a:solidFill>
            <a:srgbClr val="006777">
              <a:hueOff val="0"/>
              <a:satOff val="0"/>
              <a:lumOff val="0"/>
              <a:alphaOff val="0"/>
            </a:srgbClr>
          </a:solidFill>
          <a:ln w="25400" cap="rnd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30309621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Configurations</a:t>
            </a:r>
          </a:p>
        </p:txBody>
      </p:sp>
    </p:spTree>
    <p:extLst>
      <p:ext uri="{BB962C8B-B14F-4D97-AF65-F5344CB8AC3E}">
        <p14:creationId xmlns:p14="http://schemas.microsoft.com/office/powerpoint/2010/main" val="1815703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alibri"/>
              </a:rPr>
              <a:t>Configurations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21833"/>
            <a:ext cx="3717373" cy="3652535"/>
          </a:xfrm>
          <a:prstGeom prst="rect">
            <a:avLst/>
          </a:prstGeom>
        </p:spPr>
      </p:pic>
      <p:sp>
        <p:nvSpPr>
          <p:cNvPr id="8" name="Rectangle: Rounded Corners 7"/>
          <p:cNvSpPr/>
          <p:nvPr/>
        </p:nvSpPr>
        <p:spPr bwMode="auto">
          <a:xfrm>
            <a:off x="4569759" y="1791461"/>
            <a:ext cx="3962400" cy="609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+mj-lt"/>
              </a:rPr>
              <a:t>Parameter declarations</a:t>
            </a:r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4567518" y="2634263"/>
            <a:ext cx="3962400" cy="609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+mj-lt"/>
              </a:rPr>
              <a:t>Node block (&gt;=1)</a:t>
            </a:r>
          </a:p>
        </p:txBody>
      </p:sp>
      <p:sp>
        <p:nvSpPr>
          <p:cNvPr id="10" name="Rectangle: Rounded Corners 9"/>
          <p:cNvSpPr/>
          <p:nvPr/>
        </p:nvSpPr>
        <p:spPr bwMode="auto">
          <a:xfrm>
            <a:off x="4549589" y="3486150"/>
            <a:ext cx="3962400" cy="609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+mj-lt"/>
              </a:rPr>
              <a:t>Resource block (&gt;=1)</a:t>
            </a:r>
          </a:p>
        </p:txBody>
      </p:sp>
      <p:sp>
        <p:nvSpPr>
          <p:cNvPr id="11" name="Rectangle: Rounded Corners 10"/>
          <p:cNvSpPr/>
          <p:nvPr/>
        </p:nvSpPr>
        <p:spPr bwMode="auto">
          <a:xfrm>
            <a:off x="4567518" y="948659"/>
            <a:ext cx="3962400" cy="609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+mj-lt"/>
              </a:rPr>
              <a:t>Configuration block (like a function)</a:t>
            </a:r>
          </a:p>
        </p:txBody>
      </p:sp>
    </p:spTree>
    <p:extLst>
      <p:ext uri="{BB962C8B-B14F-4D97-AF65-F5344CB8AC3E}">
        <p14:creationId xmlns:p14="http://schemas.microsoft.com/office/powerpoint/2010/main" val="26570492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Automation DSC</a:t>
            </a:r>
            <a:br>
              <a:rPr lang="en-US" dirty="0"/>
            </a:br>
            <a:r>
              <a:rPr lang="en-US" dirty="0"/>
              <a:t>Monitoring and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46050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Learning 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4800600" cy="3752850"/>
          </a:xfrm>
        </p:spPr>
        <p:txBody>
          <a:bodyPr/>
          <a:lstStyle/>
          <a:p>
            <a:r>
              <a:rPr lang="en-US" dirty="0"/>
              <a:t>Gain a holistic view of the PowerShell Desired State Configuration (DSC) lifecycle</a:t>
            </a:r>
          </a:p>
          <a:p>
            <a:r>
              <a:rPr lang="en-US" dirty="0"/>
              <a:t>Local Configuration Manager (LCM)</a:t>
            </a:r>
          </a:p>
          <a:p>
            <a:r>
              <a:rPr lang="en-US" dirty="0"/>
              <a:t>Resources</a:t>
            </a:r>
          </a:p>
          <a:p>
            <a:r>
              <a:rPr lang="en-US" dirty="0"/>
              <a:t>Configurations</a:t>
            </a:r>
          </a:p>
          <a:p>
            <a:r>
              <a:rPr lang="en-US" dirty="0"/>
              <a:t>Pull server with Azure Automation DSC</a:t>
            </a:r>
          </a:p>
          <a:p>
            <a:r>
              <a:rPr lang="en-US" dirty="0"/>
              <a:t>Monitoring and troubleshooting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800100"/>
            <a:ext cx="2895600" cy="373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656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alibri"/>
              </a:rPr>
              <a:t>Troubleshooting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  <a:latin typeface="Calibri"/>
              </a:rPr>
              <a:t>DSC: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  <a:latin typeface="Calibri"/>
              </a:rPr>
              <a:t>Jump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  <a:latin typeface="Calibri"/>
              </a:rPr>
              <a:t>Start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2667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800100"/>
            <a:ext cx="3829050" cy="38290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alibri"/>
              </a:rPr>
              <a:t>Demo: Tying it all Together</a:t>
            </a:r>
          </a:p>
        </p:txBody>
      </p:sp>
      <p:pic>
        <p:nvPicPr>
          <p:cNvPr id="1028" name="Picture 4" descr="Image result for powershell transpar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1430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azure transparent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106680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02687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4572000" cy="3676650"/>
          </a:xfrm>
        </p:spPr>
        <p:txBody>
          <a:bodyPr/>
          <a:lstStyle/>
          <a:p>
            <a:r>
              <a:rPr lang="en-US" dirty="0"/>
              <a:t>DSC presents a low (cost) entry point for server configuration management (Windows + Linux)</a:t>
            </a:r>
          </a:p>
          <a:p>
            <a:r>
              <a:rPr lang="en-US" dirty="0"/>
              <a:t>If you already use Azure, you can’t beat Azure Automation DSC</a:t>
            </a:r>
          </a:p>
          <a:p>
            <a:r>
              <a:rPr lang="en-US" dirty="0"/>
              <a:t>Microsoft’s hybrid cloud strategy means it doesn’t matter where your servers are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895350"/>
            <a:ext cx="3174452" cy="345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419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218010"/>
            <a:ext cx="7772400" cy="1125140"/>
          </a:xfrm>
        </p:spPr>
        <p:txBody>
          <a:bodyPr/>
          <a:lstStyle/>
          <a:p>
            <a:pPr algn="ctr"/>
            <a:r>
              <a:rPr lang="en-US" sz="2400" i="1" dirty="0">
                <a:solidFill>
                  <a:schemeClr val="accent1"/>
                </a:solidFill>
                <a:latin typeface="+mj-lt"/>
              </a:rPr>
              <a:t>Please use Events XD (</a:t>
            </a:r>
            <a:r>
              <a:rPr lang="en-US" sz="2400" i="1" dirty="0" err="1">
                <a:solidFill>
                  <a:schemeClr val="accent1"/>
                </a:solidFill>
                <a:latin typeface="+mj-lt"/>
              </a:rPr>
              <a:t>EventBoard</a:t>
            </a:r>
            <a:r>
              <a:rPr lang="en-US" sz="2400" i="1" dirty="0">
                <a:solidFill>
                  <a:schemeClr val="accent1"/>
                </a:solidFill>
                <a:latin typeface="+mj-lt"/>
              </a:rPr>
              <a:t>) </a:t>
            </a:r>
            <a:br>
              <a:rPr lang="en-US" sz="2400" i="1" dirty="0">
                <a:solidFill>
                  <a:schemeClr val="accent1"/>
                </a:solidFill>
                <a:latin typeface="+mj-lt"/>
              </a:rPr>
            </a:br>
            <a:r>
              <a:rPr lang="en-US" sz="2400" i="1" dirty="0">
                <a:solidFill>
                  <a:schemeClr val="accent1"/>
                </a:solidFill>
                <a:latin typeface="+mj-lt"/>
              </a:rPr>
              <a:t>to fill out a session evaluation.</a:t>
            </a:r>
            <a:br>
              <a:rPr lang="en-US" sz="2400" i="1" dirty="0">
                <a:solidFill>
                  <a:schemeClr val="accent1"/>
                </a:solidFill>
                <a:latin typeface="+mj-lt"/>
              </a:rPr>
            </a:br>
            <a:endParaRPr lang="en-US" sz="2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571500"/>
            <a:ext cx="7772400" cy="571500"/>
          </a:xfrm>
        </p:spPr>
        <p:txBody>
          <a:bodyPr/>
          <a:lstStyle/>
          <a:p>
            <a:r>
              <a:rPr lang="en-US" sz="4800" dirty="0">
                <a:solidFill>
                  <a:schemeClr val="accent1"/>
                </a:solidFill>
                <a:cs typeface="Mangal" pitchFamily="18" charset="0"/>
              </a:rPr>
              <a:t>Questions?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 bwMode="auto">
          <a:xfrm>
            <a:off x="685800" y="2400300"/>
            <a:ext cx="7772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algn="r"/>
            <a:r>
              <a:rPr lang="en-US" sz="48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Mangal" pitchFamily="18" charset="0"/>
              </a:rPr>
              <a:t>Thank you!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333750"/>
            <a:ext cx="914400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timw.info/</a:t>
            </a:r>
            <a:r>
              <a:rPr lang="en-US" sz="32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itt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@TechTrainerTim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393154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Session Materials</a:t>
            </a:r>
          </a:p>
        </p:txBody>
      </p:sp>
      <p:pic>
        <p:nvPicPr>
          <p:cNvPr id="1026" name="Picture 2" descr="Image result for github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96215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911534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timw.info/</a:t>
            </a:r>
            <a:r>
              <a:rPr lang="en-US" sz="32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itt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281606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Today’s Assumption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890" y="1281264"/>
            <a:ext cx="5282221" cy="296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8085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DSC from the Highest Level</a:t>
            </a:r>
          </a:p>
        </p:txBody>
      </p:sp>
    </p:spTree>
    <p:extLst>
      <p:ext uri="{BB962C8B-B14F-4D97-AF65-F5344CB8AC3E}">
        <p14:creationId xmlns:p14="http://schemas.microsoft.com/office/powerpoint/2010/main" val="372843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j-lt"/>
              </a:rPr>
              <a:t>Server Configuration Drift = BAD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819150"/>
            <a:ext cx="56007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2433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j-lt"/>
              </a:rPr>
              <a:t>IETF, WMI, CIM, WS-Man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301" y="800100"/>
            <a:ext cx="6185397" cy="3771830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 bwMode="auto">
          <a:xfrm>
            <a:off x="4343400" y="1733550"/>
            <a:ext cx="3962400" cy="609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+mj-lt"/>
              </a:rPr>
              <a:t>WMI is Windows’ CIM server</a:t>
            </a:r>
          </a:p>
        </p:txBody>
      </p:sp>
      <p:sp>
        <p:nvSpPr>
          <p:cNvPr id="6" name="Rectangle: Rounded Corners 5"/>
          <p:cNvSpPr/>
          <p:nvPr/>
        </p:nvSpPr>
        <p:spPr bwMode="auto">
          <a:xfrm>
            <a:off x="147034" y="2571750"/>
            <a:ext cx="3962400" cy="609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+mj-lt"/>
              </a:rPr>
              <a:t>OMI is Linux’ CIM server</a:t>
            </a:r>
          </a:p>
        </p:txBody>
      </p:sp>
      <p:sp>
        <p:nvSpPr>
          <p:cNvPr id="7" name="Rectangle: Rounded Corners 6"/>
          <p:cNvSpPr/>
          <p:nvPr/>
        </p:nvSpPr>
        <p:spPr bwMode="auto">
          <a:xfrm>
            <a:off x="152400" y="934255"/>
            <a:ext cx="3962400" cy="609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+mj-lt"/>
              </a:rPr>
              <a:t>IETF developed the CIM standard</a:t>
            </a:r>
          </a:p>
        </p:txBody>
      </p:sp>
      <p:sp>
        <p:nvSpPr>
          <p:cNvPr id="8" name="Rectangle: Rounded Corners 7"/>
          <p:cNvSpPr/>
          <p:nvPr/>
        </p:nvSpPr>
        <p:spPr bwMode="auto">
          <a:xfrm>
            <a:off x="4343400" y="3333750"/>
            <a:ext cx="3962400" cy="609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+mj-lt"/>
              </a:rPr>
              <a:t>OMI is Linux’ CIM server</a:t>
            </a:r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147034" y="4209245"/>
            <a:ext cx="3962400" cy="609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err="1">
                <a:latin typeface="+mj-lt"/>
              </a:rPr>
              <a:t>WinRM</a:t>
            </a:r>
            <a:r>
              <a:rPr lang="en-US" sz="2000" dirty="0">
                <a:latin typeface="+mj-lt"/>
              </a:rPr>
              <a:t> is Windows’ WS-Man provider</a:t>
            </a:r>
          </a:p>
        </p:txBody>
      </p:sp>
    </p:spTree>
    <p:extLst>
      <p:ext uri="{BB962C8B-B14F-4D97-AF65-F5344CB8AC3E}">
        <p14:creationId xmlns:p14="http://schemas.microsoft.com/office/powerpoint/2010/main" val="7416863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j-lt"/>
              </a:rPr>
              <a:t>What “Round Trip” DSC Means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5198300" y="833194"/>
            <a:ext cx="1056865" cy="1056865"/>
          </a:xfrm>
          <a:custGeom>
            <a:avLst/>
            <a:gdLst>
              <a:gd name="connsiteX0" fmla="*/ 0 w 1056865"/>
              <a:gd name="connsiteY0" fmla="*/ 0 h 1056865"/>
              <a:gd name="connsiteX1" fmla="*/ 1056865 w 1056865"/>
              <a:gd name="connsiteY1" fmla="*/ 0 h 1056865"/>
              <a:gd name="connsiteX2" fmla="*/ 1056865 w 1056865"/>
              <a:gd name="connsiteY2" fmla="*/ 1056865 h 1056865"/>
              <a:gd name="connsiteX3" fmla="*/ 0 w 1056865"/>
              <a:gd name="connsiteY3" fmla="*/ 1056865 h 1056865"/>
              <a:gd name="connsiteX4" fmla="*/ 0 w 1056865"/>
              <a:gd name="connsiteY4" fmla="*/ 0 h 105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6865" h="1056865">
                <a:moveTo>
                  <a:pt x="0" y="0"/>
                </a:moveTo>
                <a:lnTo>
                  <a:pt x="1056865" y="0"/>
                </a:lnTo>
                <a:lnTo>
                  <a:pt x="1056865" y="1056865"/>
                </a:lnTo>
                <a:lnTo>
                  <a:pt x="0" y="10568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Calibri"/>
                <a:ea typeface="+mn-ea"/>
                <a:cs typeface="+mn-cs"/>
              </a:rPr>
              <a:t>LCM</a:t>
            </a:r>
            <a:r>
              <a:rPr lang="en-US" sz="1200" kern="1200" dirty="0"/>
              <a:t> </a:t>
            </a:r>
            <a:r>
              <a:rPr lang="en-US" sz="20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Calibri"/>
                <a:ea typeface="+mn-ea"/>
                <a:cs typeface="+mn-cs"/>
              </a:rPr>
              <a:t>config</a:t>
            </a:r>
          </a:p>
        </p:txBody>
      </p:sp>
      <p:sp>
        <p:nvSpPr>
          <p:cNvPr id="6" name="Arrow: Circular 5"/>
          <p:cNvSpPr/>
          <p:nvPr/>
        </p:nvSpPr>
        <p:spPr>
          <a:xfrm>
            <a:off x="2712266" y="802631"/>
            <a:ext cx="3962371" cy="3962371"/>
          </a:xfrm>
          <a:prstGeom prst="circularArrow">
            <a:avLst>
              <a:gd name="adj1" fmla="val 5201"/>
              <a:gd name="adj2" fmla="val 335985"/>
              <a:gd name="adj3" fmla="val 21292948"/>
              <a:gd name="adj4" fmla="val 19766496"/>
              <a:gd name="adj5" fmla="val 6068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Freeform: Shape 6"/>
          <p:cNvSpPr/>
          <p:nvPr/>
        </p:nvSpPr>
        <p:spPr>
          <a:xfrm>
            <a:off x="5560717" y="2798611"/>
            <a:ext cx="1609236" cy="1056865"/>
          </a:xfrm>
          <a:custGeom>
            <a:avLst/>
            <a:gdLst>
              <a:gd name="connsiteX0" fmla="*/ 0 w 1609236"/>
              <a:gd name="connsiteY0" fmla="*/ 0 h 1056865"/>
              <a:gd name="connsiteX1" fmla="*/ 1609236 w 1609236"/>
              <a:gd name="connsiteY1" fmla="*/ 0 h 1056865"/>
              <a:gd name="connsiteX2" fmla="*/ 1609236 w 1609236"/>
              <a:gd name="connsiteY2" fmla="*/ 1056865 h 1056865"/>
              <a:gd name="connsiteX3" fmla="*/ 0 w 1609236"/>
              <a:gd name="connsiteY3" fmla="*/ 1056865 h 1056865"/>
              <a:gd name="connsiteX4" fmla="*/ 0 w 1609236"/>
              <a:gd name="connsiteY4" fmla="*/ 0 h 105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9236" h="1056865">
                <a:moveTo>
                  <a:pt x="0" y="0"/>
                </a:moveTo>
                <a:lnTo>
                  <a:pt x="1609236" y="0"/>
                </a:lnTo>
                <a:lnTo>
                  <a:pt x="1609236" y="1056865"/>
                </a:lnTo>
                <a:lnTo>
                  <a:pt x="0" y="10568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Calibri"/>
                <a:ea typeface="+mn-ea"/>
                <a:cs typeface="+mn-cs"/>
              </a:rPr>
              <a:t>Resources</a:t>
            </a:r>
          </a:p>
        </p:txBody>
      </p:sp>
      <p:sp>
        <p:nvSpPr>
          <p:cNvPr id="8" name="Arrow: Circular 7"/>
          <p:cNvSpPr/>
          <p:nvPr/>
        </p:nvSpPr>
        <p:spPr>
          <a:xfrm>
            <a:off x="2711241" y="803965"/>
            <a:ext cx="3962371" cy="3962371"/>
          </a:xfrm>
          <a:prstGeom prst="circularArrow">
            <a:avLst>
              <a:gd name="adj1" fmla="val 5201"/>
              <a:gd name="adj2" fmla="val 335985"/>
              <a:gd name="adj3" fmla="val 2929821"/>
              <a:gd name="adj4" fmla="val 2250420"/>
              <a:gd name="adj5" fmla="val 6068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eform: Shape 8"/>
          <p:cNvSpPr/>
          <p:nvPr/>
        </p:nvSpPr>
        <p:spPr>
          <a:xfrm>
            <a:off x="3671901" y="4013796"/>
            <a:ext cx="2043101" cy="1056865"/>
          </a:xfrm>
          <a:custGeom>
            <a:avLst/>
            <a:gdLst>
              <a:gd name="connsiteX0" fmla="*/ 0 w 2043101"/>
              <a:gd name="connsiteY0" fmla="*/ 0 h 1056865"/>
              <a:gd name="connsiteX1" fmla="*/ 2043101 w 2043101"/>
              <a:gd name="connsiteY1" fmla="*/ 0 h 1056865"/>
              <a:gd name="connsiteX2" fmla="*/ 2043101 w 2043101"/>
              <a:gd name="connsiteY2" fmla="*/ 1056865 h 1056865"/>
              <a:gd name="connsiteX3" fmla="*/ 0 w 2043101"/>
              <a:gd name="connsiteY3" fmla="*/ 1056865 h 1056865"/>
              <a:gd name="connsiteX4" fmla="*/ 0 w 2043101"/>
              <a:gd name="connsiteY4" fmla="*/ 0 h 105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3101" h="1056865">
                <a:moveTo>
                  <a:pt x="0" y="0"/>
                </a:moveTo>
                <a:lnTo>
                  <a:pt x="2043101" y="0"/>
                </a:lnTo>
                <a:lnTo>
                  <a:pt x="2043101" y="1056865"/>
                </a:lnTo>
                <a:lnTo>
                  <a:pt x="0" y="10568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Calibri"/>
                <a:ea typeface="+mn-ea"/>
                <a:cs typeface="+mn-cs"/>
              </a:rPr>
              <a:t>Configurations</a:t>
            </a:r>
          </a:p>
        </p:txBody>
      </p:sp>
      <p:sp>
        <p:nvSpPr>
          <p:cNvPr id="10" name="Arrow: Circular 9"/>
          <p:cNvSpPr/>
          <p:nvPr/>
        </p:nvSpPr>
        <p:spPr>
          <a:xfrm>
            <a:off x="2713292" y="803965"/>
            <a:ext cx="3962371" cy="3962371"/>
          </a:xfrm>
          <a:prstGeom prst="circularArrow">
            <a:avLst>
              <a:gd name="adj1" fmla="val 5201"/>
              <a:gd name="adj2" fmla="val 335985"/>
              <a:gd name="adj3" fmla="val 8213595"/>
              <a:gd name="adj4" fmla="val 7534194"/>
              <a:gd name="adj5" fmla="val 6068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eform: Shape 10"/>
          <p:cNvSpPr/>
          <p:nvPr/>
        </p:nvSpPr>
        <p:spPr>
          <a:xfrm>
            <a:off x="2202645" y="2798611"/>
            <a:ext cx="1637845" cy="1056865"/>
          </a:xfrm>
          <a:custGeom>
            <a:avLst/>
            <a:gdLst>
              <a:gd name="connsiteX0" fmla="*/ 0 w 1637845"/>
              <a:gd name="connsiteY0" fmla="*/ 0 h 1056865"/>
              <a:gd name="connsiteX1" fmla="*/ 1637845 w 1637845"/>
              <a:gd name="connsiteY1" fmla="*/ 0 h 1056865"/>
              <a:gd name="connsiteX2" fmla="*/ 1637845 w 1637845"/>
              <a:gd name="connsiteY2" fmla="*/ 1056865 h 1056865"/>
              <a:gd name="connsiteX3" fmla="*/ 0 w 1637845"/>
              <a:gd name="connsiteY3" fmla="*/ 1056865 h 1056865"/>
              <a:gd name="connsiteX4" fmla="*/ 0 w 1637845"/>
              <a:gd name="connsiteY4" fmla="*/ 0 h 105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7845" h="1056865">
                <a:moveTo>
                  <a:pt x="0" y="0"/>
                </a:moveTo>
                <a:lnTo>
                  <a:pt x="1637845" y="0"/>
                </a:lnTo>
                <a:lnTo>
                  <a:pt x="1637845" y="1056865"/>
                </a:lnTo>
                <a:lnTo>
                  <a:pt x="0" y="10568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Calibri"/>
                <a:ea typeface="+mn-ea"/>
                <a:cs typeface="+mn-cs"/>
              </a:rPr>
              <a:t>Deployment</a:t>
            </a:r>
          </a:p>
        </p:txBody>
      </p:sp>
      <p:sp>
        <p:nvSpPr>
          <p:cNvPr id="12" name="Arrow: Circular 11"/>
          <p:cNvSpPr/>
          <p:nvPr/>
        </p:nvSpPr>
        <p:spPr>
          <a:xfrm>
            <a:off x="2712266" y="802631"/>
            <a:ext cx="3962371" cy="3962371"/>
          </a:xfrm>
          <a:prstGeom prst="circularArrow">
            <a:avLst>
              <a:gd name="adj1" fmla="val 5201"/>
              <a:gd name="adj2" fmla="val 335985"/>
              <a:gd name="adj3" fmla="val 12297518"/>
              <a:gd name="adj4" fmla="val 10771067"/>
              <a:gd name="adj5" fmla="val 6068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eform: Shape 12"/>
          <p:cNvSpPr/>
          <p:nvPr/>
        </p:nvSpPr>
        <p:spPr>
          <a:xfrm>
            <a:off x="2674152" y="833194"/>
            <a:ext cx="1972037" cy="1056865"/>
          </a:xfrm>
          <a:custGeom>
            <a:avLst/>
            <a:gdLst>
              <a:gd name="connsiteX0" fmla="*/ 0 w 1972037"/>
              <a:gd name="connsiteY0" fmla="*/ 0 h 1056865"/>
              <a:gd name="connsiteX1" fmla="*/ 1972037 w 1972037"/>
              <a:gd name="connsiteY1" fmla="*/ 0 h 1056865"/>
              <a:gd name="connsiteX2" fmla="*/ 1972037 w 1972037"/>
              <a:gd name="connsiteY2" fmla="*/ 1056865 h 1056865"/>
              <a:gd name="connsiteX3" fmla="*/ 0 w 1972037"/>
              <a:gd name="connsiteY3" fmla="*/ 1056865 h 1056865"/>
              <a:gd name="connsiteX4" fmla="*/ 0 w 1972037"/>
              <a:gd name="connsiteY4" fmla="*/ 0 h 105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2037" h="1056865">
                <a:moveTo>
                  <a:pt x="0" y="0"/>
                </a:moveTo>
                <a:lnTo>
                  <a:pt x="1972037" y="0"/>
                </a:lnTo>
                <a:lnTo>
                  <a:pt x="1972037" y="1056865"/>
                </a:lnTo>
                <a:lnTo>
                  <a:pt x="0" y="10568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latin typeface="+mj-lt"/>
              </a:rPr>
              <a:t>Troubleshooting</a:t>
            </a:r>
            <a:endParaRPr lang="en-US" sz="1400" kern="1200" dirty="0">
              <a:latin typeface="+mj-lt"/>
            </a:endParaRPr>
          </a:p>
        </p:txBody>
      </p:sp>
      <p:sp>
        <p:nvSpPr>
          <p:cNvPr id="14" name="Arrow: Circular 13"/>
          <p:cNvSpPr/>
          <p:nvPr/>
        </p:nvSpPr>
        <p:spPr>
          <a:xfrm>
            <a:off x="2712266" y="802631"/>
            <a:ext cx="3962371" cy="3962371"/>
          </a:xfrm>
          <a:prstGeom prst="circularArrow">
            <a:avLst>
              <a:gd name="adj1" fmla="val 5201"/>
              <a:gd name="adj2" fmla="val 335985"/>
              <a:gd name="adj3" fmla="val 16865383"/>
              <a:gd name="adj4" fmla="val 16107564"/>
              <a:gd name="adj5" fmla="val 6068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02456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Configuration Manager (LCM)</a:t>
            </a:r>
          </a:p>
        </p:txBody>
      </p:sp>
    </p:spTree>
    <p:extLst>
      <p:ext uri="{BB962C8B-B14F-4D97-AF65-F5344CB8AC3E}">
        <p14:creationId xmlns:p14="http://schemas.microsoft.com/office/powerpoint/2010/main" val="503603499"/>
      </p:ext>
    </p:extLst>
  </p:cSld>
  <p:clrMapOvr>
    <a:masterClrMapping/>
  </p:clrMapOvr>
</p:sld>
</file>

<file path=ppt/theme/theme1.xml><?xml version="1.0" encoding="utf-8"?>
<a:theme xmlns:a="http://schemas.openxmlformats.org/drawingml/2006/main" name="SQLintersection">
  <a:themeElements>
    <a:clrScheme name="ITtrans">
      <a:dk1>
        <a:srgbClr val="000000"/>
      </a:dk1>
      <a:lt1>
        <a:srgbClr val="FFFFFF"/>
      </a:lt1>
      <a:dk2>
        <a:srgbClr val="B7C5CE"/>
      </a:dk2>
      <a:lt2>
        <a:srgbClr val="C8C8B1"/>
      </a:lt2>
      <a:accent1>
        <a:srgbClr val="006777"/>
      </a:accent1>
      <a:accent2>
        <a:srgbClr val="5AAEA3"/>
      </a:accent2>
      <a:accent3>
        <a:srgbClr val="4F9F9A"/>
      </a:accent3>
      <a:accent4>
        <a:srgbClr val="93BEBA"/>
      </a:accent4>
      <a:accent5>
        <a:srgbClr val="E68A2D"/>
      </a:accent5>
      <a:accent6>
        <a:srgbClr val="F7C477"/>
      </a:accent6>
      <a:hlink>
        <a:srgbClr val="214C59"/>
      </a:hlink>
      <a:folHlink>
        <a:srgbClr val="96969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5B9DCC8F7FB4A82840FBDE1FC983A" ma:contentTypeVersion="0" ma:contentTypeDescription="Create a new document." ma:contentTypeScope="" ma:versionID="ecd0916681f32cda70880b341f4a891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D498799-B0FC-4B7A-8396-BFC34D805990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685463B-57CE-4CE4-B1CF-FE44EB79BF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EB1AF8-B785-4B22-89EC-168618F34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4247</TotalTime>
  <Words>312</Words>
  <Application>Microsoft Office PowerPoint</Application>
  <PresentationFormat>On-screen Show (16:9)</PresentationFormat>
  <Paragraphs>82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Calibri</vt:lpstr>
      <vt:lpstr>Calibri Light</vt:lpstr>
      <vt:lpstr>Cambria</vt:lpstr>
      <vt:lpstr>Mangal</vt:lpstr>
      <vt:lpstr>Myriad Pro</vt:lpstr>
      <vt:lpstr>Segoe UI</vt:lpstr>
      <vt:lpstr>Tekton Pro</vt:lpstr>
      <vt:lpstr>Verdana</vt:lpstr>
      <vt:lpstr>Wingdings</vt:lpstr>
      <vt:lpstr>SQLintersection</vt:lpstr>
      <vt:lpstr>“Round Trip” Desired State Configuration</vt:lpstr>
      <vt:lpstr>Learning Objectives</vt:lpstr>
      <vt:lpstr>Session Materials</vt:lpstr>
      <vt:lpstr>Today’s Assumption</vt:lpstr>
      <vt:lpstr>DSC from the Highest Level</vt:lpstr>
      <vt:lpstr>Server Configuration Drift = BAD</vt:lpstr>
      <vt:lpstr>IETF, WMI, CIM, WS-Man</vt:lpstr>
      <vt:lpstr>What “Round Trip” DSC Means</vt:lpstr>
      <vt:lpstr>Local Configuration Manager (LCM)</vt:lpstr>
      <vt:lpstr>Local Configuration Manager (LCM)</vt:lpstr>
      <vt:lpstr>Local Configuration Manager (LCM)</vt:lpstr>
      <vt:lpstr>Resources</vt:lpstr>
      <vt:lpstr>Resources</vt:lpstr>
      <vt:lpstr>Resources</vt:lpstr>
      <vt:lpstr>Resources</vt:lpstr>
      <vt:lpstr>Resources</vt:lpstr>
      <vt:lpstr>Configurations</vt:lpstr>
      <vt:lpstr>Configurations</vt:lpstr>
      <vt:lpstr>Azure Automation DSC Monitoring and Troubleshooting</vt:lpstr>
      <vt:lpstr>Troubleshooting DSC: Jump Start</vt:lpstr>
      <vt:lpstr>Demo: Tying it all Together</vt:lpstr>
      <vt:lpstr>Review</vt:lpstr>
      <vt:lpstr>Questions?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SQLintersection Session SQL213  Session Name</dc:title>
  <dc:subject>From raw Ajax to ASP.NET</dc:subject>
  <dc:creator>Kimberly L. Tripp</dc:creator>
  <cp:lastModifiedBy>Tim Warner</cp:lastModifiedBy>
  <cp:revision>86</cp:revision>
  <cp:lastPrinted>2012-12-21T20:05:00Z</cp:lastPrinted>
  <dcterms:created xsi:type="dcterms:W3CDTF">2014-10-22T19:18:01Z</dcterms:created>
  <dcterms:modified xsi:type="dcterms:W3CDTF">2017-05-21T21:06:04Z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0x0101003865B9DCC8F7FB4A82840FBDE1FC983A</vt:lpwstr>
  </property>
</Properties>
</file>