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63" r:id="rId5"/>
    <p:sldId id="464" r:id="rId6"/>
    <p:sldId id="465" r:id="rId7"/>
    <p:sldId id="466" r:id="rId8"/>
    <p:sldId id="479" r:id="rId9"/>
    <p:sldId id="477" r:id="rId10"/>
    <p:sldId id="478" r:id="rId11"/>
    <p:sldId id="480" r:id="rId12"/>
    <p:sldId id="474" r:id="rId13"/>
    <p:sldId id="475" r:id="rId14"/>
    <p:sldId id="476" r:id="rId15"/>
    <p:sldId id="481" r:id="rId16"/>
    <p:sldId id="471" r:id="rId17"/>
    <p:sldId id="473" r:id="rId18"/>
    <p:sldId id="470" r:id="rId19"/>
    <p:sldId id="472" r:id="rId20"/>
    <p:sldId id="482" r:id="rId21"/>
    <p:sldId id="467" r:id="rId22"/>
    <p:sldId id="469" r:id="rId2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4"/>
            <p14:sldId id="465"/>
            <p14:sldId id="466"/>
            <p14:sldId id="479"/>
            <p14:sldId id="477"/>
            <p14:sldId id="478"/>
            <p14:sldId id="480"/>
            <p14:sldId id="474"/>
            <p14:sldId id="475"/>
            <p14:sldId id="476"/>
            <p14:sldId id="481"/>
            <p14:sldId id="471"/>
            <p14:sldId id="473"/>
            <p14:sldId id="470"/>
            <p14:sldId id="472"/>
            <p14:sldId id="482"/>
            <p14:sldId id="467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526" autoAdjust="0"/>
    <p:restoredTop sz="96370" autoAdjust="0"/>
  </p:normalViewPr>
  <p:slideViewPr>
    <p:cSldViewPr>
      <p:cViewPr varScale="1">
        <p:scale>
          <a:sx n="130" d="100"/>
          <a:sy n="130" d="100"/>
        </p:scale>
        <p:origin x="132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8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113394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6019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Azure Architect – IaaS or PaaS?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Mobile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Rich back-end functionality for: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iOS, Android, 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Windows Phone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 err="1">
                <a:solidFill>
                  <a:srgbClr val="0070C0"/>
                </a:solidFill>
                <a:latin typeface="+mj-lt"/>
              </a:rPr>
              <a:t>Xamarin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Cordova</a:t>
            </a:r>
          </a:p>
          <a:p>
            <a:r>
              <a:rPr lang="en-US" sz="1800" dirty="0">
                <a:latin typeface="+mj-lt"/>
              </a:rPr>
              <a:t>User authentication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Azure AD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Facebook, Twitter, etc.</a:t>
            </a:r>
          </a:p>
          <a:p>
            <a:r>
              <a:rPr lang="en-US" sz="1800" dirty="0">
                <a:latin typeface="+mj-lt"/>
              </a:rPr>
              <a:t>Push notifications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Logic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Scalable workflow engine (IFTTT)</a:t>
            </a:r>
          </a:p>
          <a:p>
            <a:r>
              <a:rPr lang="en-US" sz="1800" dirty="0">
                <a:latin typeface="+mj-lt"/>
              </a:rPr>
              <a:t>Events trigger workflow (Azure functions = events trigger code)</a:t>
            </a:r>
          </a:p>
          <a:p>
            <a:r>
              <a:rPr lang="en-US" sz="1800" dirty="0">
                <a:latin typeface="+mj-lt"/>
              </a:rPr>
              <a:t>Logic apps can use Azure functions in their workflows</a:t>
            </a:r>
          </a:p>
          <a:p>
            <a:r>
              <a:rPr lang="en-US" sz="1800" dirty="0">
                <a:latin typeface="+mj-lt"/>
              </a:rPr>
              <a:t>Sibling to Microsoft BizTalk Server 2016 on premises and Azure BizTalk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81" y="1036005"/>
            <a:ext cx="666278" cy="1051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1" y="1036005"/>
            <a:ext cx="436896" cy="12284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Environments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(ASEs)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047750"/>
            <a:ext cx="4495800" cy="3657600"/>
          </a:xfrm>
        </p:spPr>
        <p:txBody>
          <a:bodyPr/>
          <a:lstStyle/>
          <a:p>
            <a:r>
              <a:rPr lang="en-US" dirty="0"/>
              <a:t>Isolated on an Azure virtual network</a:t>
            </a:r>
          </a:p>
          <a:p>
            <a:pPr lvl="1"/>
            <a:r>
              <a:rPr lang="en-US" dirty="0"/>
              <a:t>Network security groups (NSGs)</a:t>
            </a:r>
          </a:p>
          <a:p>
            <a:pPr lvl="1"/>
            <a:r>
              <a:rPr lang="en-US" dirty="0"/>
              <a:t>Web application firewall (WAF)</a:t>
            </a:r>
          </a:p>
          <a:p>
            <a:r>
              <a:rPr lang="en-US" dirty="0"/>
              <a:t>Dedicated hardware resources</a:t>
            </a:r>
          </a:p>
          <a:p>
            <a:r>
              <a:rPr lang="en-US" dirty="0"/>
              <a:t>Requires high-end VM classes and premium storage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ase1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050" name="Picture 2" descr="https://docs.microsoft.com/en-us/azure/app-service-web/media/app-service-app-service-environment-layered-security/conceptualarchitect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87" y="939125"/>
            <a:ext cx="3911489" cy="38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967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 Comparison/Contrast Review</a:t>
            </a:r>
          </a:p>
        </p:txBody>
      </p:sp>
    </p:spTree>
    <p:extLst>
      <p:ext uri="{BB962C8B-B14F-4D97-AF65-F5344CB8AC3E}">
        <p14:creationId xmlns:p14="http://schemas.microsoft.com/office/powerpoint/2010/main" val="164389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Layers of Abstraction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an1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00101"/>
            <a:ext cx="8001000" cy="38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09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Layers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Abstraction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922583" y="781050"/>
            <a:ext cx="3848100" cy="3848100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/>
          <p:cNvSpPr/>
          <p:nvPr/>
        </p:nvSpPr>
        <p:spPr>
          <a:xfrm>
            <a:off x="4283392" y="1166235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+mj-lt"/>
              </a:rPr>
              <a:t>Functions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4283392" y="1781781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App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283392" y="2397327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Container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Service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4283392" y="3012872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Virtual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Machines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4283392" y="3628418"/>
            <a:ext cx="2501265" cy="547151"/>
          </a:xfrm>
          <a:custGeom>
            <a:avLst/>
            <a:gdLst>
              <a:gd name="connsiteX0" fmla="*/ 0 w 2501265"/>
              <a:gd name="connsiteY0" fmla="*/ 91194 h 547151"/>
              <a:gd name="connsiteX1" fmla="*/ 91194 w 2501265"/>
              <a:gd name="connsiteY1" fmla="*/ 0 h 547151"/>
              <a:gd name="connsiteX2" fmla="*/ 2410071 w 2501265"/>
              <a:gd name="connsiteY2" fmla="*/ 0 h 547151"/>
              <a:gd name="connsiteX3" fmla="*/ 2501265 w 2501265"/>
              <a:gd name="connsiteY3" fmla="*/ 91194 h 547151"/>
              <a:gd name="connsiteX4" fmla="*/ 2501265 w 2501265"/>
              <a:gd name="connsiteY4" fmla="*/ 455957 h 547151"/>
              <a:gd name="connsiteX5" fmla="*/ 2410071 w 2501265"/>
              <a:gd name="connsiteY5" fmla="*/ 547151 h 547151"/>
              <a:gd name="connsiteX6" fmla="*/ 91194 w 2501265"/>
              <a:gd name="connsiteY6" fmla="*/ 547151 h 547151"/>
              <a:gd name="connsiteX7" fmla="*/ 0 w 2501265"/>
              <a:gd name="connsiteY7" fmla="*/ 455957 h 547151"/>
              <a:gd name="connsiteX8" fmla="*/ 0 w 2501265"/>
              <a:gd name="connsiteY8" fmla="*/ 91194 h 5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265" h="547151">
                <a:moveTo>
                  <a:pt x="0" y="91194"/>
                </a:moveTo>
                <a:cubicBezTo>
                  <a:pt x="0" y="40829"/>
                  <a:pt x="40829" y="0"/>
                  <a:pt x="91194" y="0"/>
                </a:cubicBezTo>
                <a:lnTo>
                  <a:pt x="2410071" y="0"/>
                </a:lnTo>
                <a:cubicBezTo>
                  <a:pt x="2460436" y="0"/>
                  <a:pt x="2501265" y="40829"/>
                  <a:pt x="2501265" y="91194"/>
                </a:cubicBezTo>
                <a:lnTo>
                  <a:pt x="2501265" y="455957"/>
                </a:lnTo>
                <a:cubicBezTo>
                  <a:pt x="2501265" y="506322"/>
                  <a:pt x="2460436" y="547151"/>
                  <a:pt x="2410071" y="547151"/>
                </a:cubicBezTo>
                <a:lnTo>
                  <a:pt x="91194" y="547151"/>
                </a:lnTo>
                <a:cubicBezTo>
                  <a:pt x="40829" y="547151"/>
                  <a:pt x="0" y="506322"/>
                  <a:pt x="0" y="455957"/>
                </a:cubicBezTo>
                <a:lnTo>
                  <a:pt x="0" y="9119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60" tIns="83860" rIns="83860" bIns="8386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+mj-lt"/>
              </a:rPr>
              <a:t>Hardware</a:t>
            </a:r>
            <a:r>
              <a:rPr lang="en-US" sz="1500" kern="1200" dirty="0"/>
              <a:t> </a:t>
            </a:r>
            <a:r>
              <a:rPr lang="en-US" dirty="0">
                <a:latin typeface="+mj-lt"/>
              </a:rPr>
              <a:t>Host</a:t>
            </a:r>
            <a:endParaRPr lang="en-US" sz="1500" kern="1200" dirty="0"/>
          </a:p>
        </p:txBody>
      </p:sp>
    </p:spTree>
    <p:extLst>
      <p:ext uri="{BB962C8B-B14F-4D97-AF65-F5344CB8AC3E}">
        <p14:creationId xmlns:p14="http://schemas.microsoft.com/office/powerpoint/2010/main" val="323916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SQL Server – A Typical Workload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478155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sql1</a:t>
            </a:r>
            <a:endParaRPr lang="en-US" sz="1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26" name="Picture 2" descr="https://docs.microsoft.com/en-us/azure/sql-database/media/sql-database-paas-vs-sql-server-iaas/sqliaas_sql_server_cloud_continu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78" y="728663"/>
            <a:ext cx="5980444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186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PaaS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Reduce coding time</a:t>
            </a:r>
          </a:p>
          <a:p>
            <a:r>
              <a:rPr lang="en-US" sz="1800" dirty="0">
                <a:latin typeface="+mj-lt"/>
              </a:rPr>
              <a:t>Reduce development staff</a:t>
            </a:r>
          </a:p>
          <a:p>
            <a:r>
              <a:rPr lang="en-US" sz="1800" dirty="0">
                <a:latin typeface="+mj-lt"/>
              </a:rPr>
              <a:t>Develop for multiple platforms with minimal friction</a:t>
            </a:r>
          </a:p>
          <a:p>
            <a:r>
              <a:rPr lang="en-US" sz="1800" dirty="0">
                <a:latin typeface="+mj-lt"/>
              </a:rPr>
              <a:t>Support geographic dev teams and audiences</a:t>
            </a:r>
          </a:p>
          <a:p>
            <a:r>
              <a:rPr lang="en-US" sz="1800" dirty="0">
                <a:latin typeface="+mj-lt"/>
              </a:rPr>
              <a:t>Manage the SDLC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IaaS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Eliminate </a:t>
            </a:r>
            <a:r>
              <a:rPr lang="en-US" sz="1800" dirty="0" err="1">
                <a:latin typeface="+mj-lt"/>
              </a:rPr>
              <a:t>CapEx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Improves BC/DR</a:t>
            </a:r>
          </a:p>
          <a:p>
            <a:r>
              <a:rPr lang="en-US" sz="1800" dirty="0">
                <a:latin typeface="+mj-lt"/>
              </a:rPr>
              <a:t>Increase stability and reliability</a:t>
            </a:r>
          </a:p>
          <a:p>
            <a:r>
              <a:rPr lang="en-US" sz="1800" dirty="0">
                <a:latin typeface="+mj-lt"/>
              </a:rPr>
              <a:t>Enhance security</a:t>
            </a:r>
          </a:p>
          <a:p>
            <a:r>
              <a:rPr lang="en-US" sz="1800" dirty="0">
                <a:latin typeface="+mj-lt"/>
              </a:rPr>
              <a:t>Get new apps to users faster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Advantages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7508" y="3943350"/>
            <a:ext cx="1640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6446" y="3943349"/>
            <a:ext cx="1871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PaaS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You don’t have “full stack” access to the host VM</a:t>
            </a:r>
          </a:p>
          <a:p>
            <a:r>
              <a:rPr lang="en-US" sz="1800" dirty="0">
                <a:latin typeface="+mj-lt"/>
              </a:rPr>
              <a:t>Potential for vendor lock-in</a:t>
            </a:r>
          </a:p>
          <a:p>
            <a:r>
              <a:rPr lang="en-US" sz="1800" dirty="0">
                <a:latin typeface="+mj-lt"/>
              </a:rPr>
              <a:t>App Services doesn’t officially support every dev stack or framework version</a:t>
            </a:r>
          </a:p>
          <a:p>
            <a:r>
              <a:rPr lang="en-US" sz="1800" dirty="0">
                <a:latin typeface="+mj-lt"/>
              </a:rPr>
              <a:t>Greater vendor trust required:</a:t>
            </a:r>
          </a:p>
          <a:p>
            <a:r>
              <a:rPr lang="en-US" sz="1800" dirty="0">
                <a:latin typeface="+mj-lt"/>
              </a:rPr>
              <a:t>Multi-tenancy/security</a:t>
            </a:r>
          </a:p>
          <a:p>
            <a:r>
              <a:rPr lang="en-US" sz="1800" dirty="0">
                <a:latin typeface="+mj-lt"/>
              </a:rPr>
              <a:t>System availability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IaaS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Decreased agility</a:t>
            </a:r>
          </a:p>
          <a:p>
            <a:r>
              <a:rPr lang="en-US" sz="1800" dirty="0">
                <a:latin typeface="+mj-lt"/>
              </a:rPr>
              <a:t>Responsibility to patch, secure, and back up your VM environment</a:t>
            </a:r>
          </a:p>
          <a:p>
            <a:r>
              <a:rPr lang="en-US" sz="1800" dirty="0">
                <a:latin typeface="+mj-lt"/>
              </a:rPr>
              <a:t>No control over virtualization host</a:t>
            </a:r>
          </a:p>
          <a:p>
            <a:r>
              <a:rPr lang="en-US" sz="1800" dirty="0">
                <a:latin typeface="+mj-lt"/>
              </a:rPr>
              <a:t>Could be much more expensive than PaaS for similar service level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Disadvantages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2092" y="4059019"/>
            <a:ext cx="1871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Lock-in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2804" y="4059018"/>
            <a:ext cx="31983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Cumbersome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752850"/>
          </a:xfrm>
        </p:spPr>
        <p:txBody>
          <a:bodyPr/>
          <a:lstStyle/>
          <a:p>
            <a:r>
              <a:rPr lang="en-US" dirty="0"/>
              <a:t>You get a VM in both App Services and Virtual Machines</a:t>
            </a:r>
          </a:p>
          <a:p>
            <a:pPr lvl="1"/>
            <a:r>
              <a:rPr lang="en-US" dirty="0"/>
              <a:t>Fear of multi-tenancy may be unwarranted</a:t>
            </a:r>
          </a:p>
          <a:p>
            <a:r>
              <a:rPr lang="en-US" dirty="0"/>
              <a:t>You may have business requirements that “force” you to choose one or the other model</a:t>
            </a:r>
          </a:p>
          <a:p>
            <a:pPr lvl="1"/>
            <a:r>
              <a:rPr lang="en-US" dirty="0"/>
              <a:t>You can combine them!</a:t>
            </a:r>
          </a:p>
          <a:p>
            <a:r>
              <a:rPr lang="en-US" dirty="0"/>
              <a:t>You can always migrate workloads between the two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953000" cy="3752850"/>
          </a:xfrm>
        </p:spPr>
        <p:txBody>
          <a:bodyPr/>
          <a:lstStyle/>
          <a:p>
            <a:r>
              <a:rPr lang="en-US" dirty="0"/>
              <a:t>Define our terms</a:t>
            </a:r>
          </a:p>
          <a:p>
            <a:r>
              <a:rPr lang="en-US" dirty="0"/>
              <a:t>Review Microsoft PaaS and IaaS product offerings</a:t>
            </a:r>
          </a:p>
          <a:p>
            <a:r>
              <a:rPr lang="en-US" dirty="0"/>
              <a:t>Perform comparison/contrast review</a:t>
            </a:r>
          </a:p>
          <a:p>
            <a:r>
              <a:rPr lang="en-US" dirty="0"/>
              <a:t>Your contributions are </a:t>
            </a:r>
            <a:r>
              <a:rPr lang="en-US" strike="sngStrike" dirty="0"/>
              <a:t>desirable</a:t>
            </a:r>
            <a:r>
              <a:rPr lang="en-US" dirty="0"/>
              <a:t> necessary!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0010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Our Terms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software delivery model in which software is licensed on a subscription basis and is centrally hosted.</a:t>
            </a:r>
            <a:r>
              <a:rPr lang="en-US" baseline="30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It is sometimes referred to as "on-demand software"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Software-as-a-Service (SaaS)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038600" y="4784607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imw.info/sd1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92334" y="2254996"/>
            <a:ext cx="7552679" cy="153595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development platform allowing customers to develop, run, and manage applications without the complexity of building and maintaining the infrastructure typically associated with software development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Platform-as-a-Service (PaaS)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114800" y="4777233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imw.info/pd1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92334" y="2254996"/>
            <a:ext cx="7552679" cy="138355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Online services that abstract IT staff from infrastructure details like physical computing resources, location, data partitioning, scaling, security, backup etc.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Infrastructure-as-a-Service (PaaS)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114800" y="4762484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1800" b="1" dirty="0">
                <a:solidFill>
                  <a:srgbClr val="0070C0"/>
                </a:solidFill>
                <a:latin typeface="+mj-lt"/>
              </a:rPr>
              <a:t>imw.info/id1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Microsoft PaaS and IaaS Product Offerings</a:t>
            </a:r>
          </a:p>
        </p:txBody>
      </p:sp>
    </p:spTree>
    <p:extLst>
      <p:ext uri="{BB962C8B-B14F-4D97-AF65-F5344CB8AC3E}">
        <p14:creationId xmlns:p14="http://schemas.microsoft.com/office/powerpoint/2010/main" val="234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First-class support for: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ASP.NET, Node.js, Java, PHP, Python</a:t>
            </a:r>
          </a:p>
          <a:p>
            <a:r>
              <a:rPr lang="en-US" sz="1800" dirty="0">
                <a:latin typeface="+mj-lt"/>
              </a:rPr>
              <a:t>DevOps optimization:</a:t>
            </a: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PowerShell/Azure CLI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Visual Studio Team Services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GitHub</a:t>
            </a:r>
            <a:br>
              <a:rPr lang="en-US" sz="1800" dirty="0">
                <a:solidFill>
                  <a:srgbClr val="0070C0"/>
                </a:solidFill>
                <a:latin typeface="+mj-lt"/>
              </a:rPr>
            </a:br>
            <a:r>
              <a:rPr lang="en-US" sz="1800" dirty="0">
                <a:solidFill>
                  <a:srgbClr val="0070C0"/>
                </a:solidFill>
                <a:latin typeface="+mj-lt"/>
              </a:rPr>
              <a:t>Bitbucket</a:t>
            </a:r>
          </a:p>
          <a:p>
            <a:r>
              <a:rPr lang="en-US" sz="1800" dirty="0">
                <a:latin typeface="+mj-lt"/>
              </a:rPr>
              <a:t>Global scale and high availability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API Apps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Hosted RESTful APIs in the Azure cloud</a:t>
            </a:r>
          </a:p>
          <a:p>
            <a:r>
              <a:rPr lang="en-US" sz="1800" dirty="0">
                <a:latin typeface="+mj-lt"/>
              </a:rPr>
              <a:t>Supports any Azure App Services language/framework</a:t>
            </a:r>
          </a:p>
          <a:p>
            <a:r>
              <a:rPr lang="en-US" sz="1800" dirty="0">
                <a:latin typeface="+mj-lt"/>
              </a:rPr>
              <a:t>Consume service data using the standard Swagger (</a:t>
            </a:r>
            <a:r>
              <a:rPr lang="en-US" sz="1800" dirty="0" err="1">
                <a:latin typeface="+mj-lt"/>
              </a:rPr>
              <a:t>OpenAPI</a:t>
            </a:r>
            <a:r>
              <a:rPr lang="en-US" sz="1800" dirty="0">
                <a:latin typeface="+mj-lt"/>
              </a:rPr>
              <a:t>) API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Azure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Services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69" y="1062169"/>
            <a:ext cx="688661" cy="1051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18" y="1062169"/>
            <a:ext cx="624078" cy="1076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621</Words>
  <Application>Microsoft Office PowerPoint</Application>
  <PresentationFormat>On-screen Show (16:9)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Gotham Book</vt:lpstr>
      <vt:lpstr>Mangal</vt:lpstr>
      <vt:lpstr>Myriad Pro</vt:lpstr>
      <vt:lpstr>Segoe UI</vt:lpstr>
      <vt:lpstr>Verdana</vt:lpstr>
      <vt:lpstr>Wingdings</vt:lpstr>
      <vt:lpstr>SQLintersection</vt:lpstr>
      <vt:lpstr>Azure Architect – IaaS or PaaS?</vt:lpstr>
      <vt:lpstr>Learning Objectives</vt:lpstr>
      <vt:lpstr>Session Materials</vt:lpstr>
      <vt:lpstr>Define Our Terms</vt:lpstr>
      <vt:lpstr>Software-as-a-Service (SaaS)</vt:lpstr>
      <vt:lpstr>Platform-as-a-Service (PaaS)</vt:lpstr>
      <vt:lpstr>Infrastructure-as-a-Service (PaaS)</vt:lpstr>
      <vt:lpstr>Review Microsoft PaaS and IaaS Product Offerings</vt:lpstr>
      <vt:lpstr>Azure App Services</vt:lpstr>
      <vt:lpstr>Azure App Services</vt:lpstr>
      <vt:lpstr>App Service Environments (ASEs)</vt:lpstr>
      <vt:lpstr>Perform a Comparison/Contrast Review</vt:lpstr>
      <vt:lpstr>Layers of Abstraction</vt:lpstr>
      <vt:lpstr>Layers of Abstraction</vt:lpstr>
      <vt:lpstr>SQL Server – A Typical Workload</vt:lpstr>
      <vt:lpstr>Advantages</vt:lpstr>
      <vt:lpstr>Disadvantages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80</cp:revision>
  <cp:lastPrinted>2012-12-21T20:05:00Z</cp:lastPrinted>
  <dcterms:created xsi:type="dcterms:W3CDTF">2014-10-22T19:18:01Z</dcterms:created>
  <dcterms:modified xsi:type="dcterms:W3CDTF">2017-05-16T18:20:07Z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