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463" r:id="rId5"/>
    <p:sldId id="467" r:id="rId6"/>
    <p:sldId id="468" r:id="rId7"/>
    <p:sldId id="476" r:id="rId8"/>
    <p:sldId id="469" r:id="rId9"/>
    <p:sldId id="477" r:id="rId10"/>
    <p:sldId id="479" r:id="rId11"/>
    <p:sldId id="475" r:id="rId12"/>
    <p:sldId id="470" r:id="rId13"/>
    <p:sldId id="478" r:id="rId14"/>
    <p:sldId id="480" r:id="rId15"/>
    <p:sldId id="471" r:id="rId16"/>
    <p:sldId id="481" r:id="rId17"/>
    <p:sldId id="484" r:id="rId18"/>
    <p:sldId id="482" r:id="rId19"/>
    <p:sldId id="483" r:id="rId20"/>
    <p:sldId id="473" r:id="rId21"/>
    <p:sldId id="486" r:id="rId22"/>
    <p:sldId id="474" r:id="rId23"/>
    <p:sldId id="485" r:id="rId24"/>
    <p:sldId id="464" r:id="rId25"/>
    <p:sldId id="466" r:id="rId26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467"/>
            <p14:sldId id="468"/>
            <p14:sldId id="476"/>
            <p14:sldId id="469"/>
            <p14:sldId id="477"/>
            <p14:sldId id="479"/>
            <p14:sldId id="475"/>
            <p14:sldId id="470"/>
            <p14:sldId id="478"/>
            <p14:sldId id="480"/>
            <p14:sldId id="471"/>
            <p14:sldId id="481"/>
            <p14:sldId id="484"/>
            <p14:sldId id="482"/>
            <p14:sldId id="483"/>
            <p14:sldId id="473"/>
            <p14:sldId id="486"/>
            <p14:sldId id="474"/>
            <p14:sldId id="485"/>
            <p14:sldId id="464"/>
            <p14:sldId id="4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F32"/>
    <a:srgbClr val="418F89"/>
    <a:srgbClr val="133D80"/>
    <a:srgbClr val="882483"/>
    <a:srgbClr val="8935C8"/>
    <a:srgbClr val="22AFE7"/>
    <a:srgbClr val="005087"/>
    <a:srgbClr val="336699"/>
    <a:srgbClr val="FFFFCC"/>
    <a:srgbClr val="EF8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2623" autoAdjust="0"/>
    <p:restoredTop sz="96370" autoAdjust="0"/>
  </p:normalViewPr>
  <p:slideViewPr>
    <p:cSldViewPr>
      <p:cViewPr varScale="1">
        <p:scale>
          <a:sx n="128" d="100"/>
          <a:sy n="128" d="100"/>
        </p:scale>
        <p:origin x="132" y="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332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DSC</a:t>
            </a:r>
          </a:p>
          <a:p>
            <a:r>
              <a:rPr lang="en-US" dirty="0"/>
              <a:t>Monday, May 22, 2017</a:t>
            </a:r>
          </a:p>
          <a:p>
            <a:r>
              <a:rPr lang="en-US" dirty="0"/>
              <a:t>11:45a – 12:45pm</a:t>
            </a:r>
          </a:p>
          <a:p>
            <a:endParaRPr lang="en-US" dirty="0"/>
          </a:p>
          <a:p>
            <a:r>
              <a:rPr lang="en-US" dirty="0"/>
              <a:t>AZURE AD SSO</a:t>
            </a:r>
          </a:p>
          <a:p>
            <a:r>
              <a:rPr lang="en-US" dirty="0"/>
              <a:t>Tuesday, May 23, 2017</a:t>
            </a:r>
          </a:p>
          <a:p>
            <a:r>
              <a:rPr lang="en-US" dirty="0"/>
              <a:t>10:00a</a:t>
            </a:r>
            <a:r>
              <a:rPr lang="en-US" baseline="0" dirty="0"/>
              <a:t> – 11:00a</a:t>
            </a:r>
          </a:p>
          <a:p>
            <a:endParaRPr lang="en-US" baseline="0" dirty="0"/>
          </a:p>
          <a:p>
            <a:r>
              <a:rPr lang="en-US" dirty="0"/>
              <a:t>AZURE NETWORKING</a:t>
            </a:r>
          </a:p>
          <a:p>
            <a:r>
              <a:rPr lang="en-US" dirty="0"/>
              <a:t>3:00p</a:t>
            </a:r>
            <a:r>
              <a:rPr lang="en-US" baseline="0" dirty="0"/>
              <a:t> – 4:00p</a:t>
            </a:r>
          </a:p>
          <a:p>
            <a:endParaRPr lang="en-US" baseline="0" dirty="0"/>
          </a:p>
          <a:p>
            <a:r>
              <a:rPr lang="en-US" baseline="0" dirty="0"/>
              <a:t>PAAS vs IAAS</a:t>
            </a:r>
          </a:p>
          <a:p>
            <a:r>
              <a:rPr lang="en-US" baseline="0" dirty="0"/>
              <a:t>4:30p – 5:30p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3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9550"/>
            <a:ext cx="407335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511301" y="835503"/>
            <a:ext cx="6127750" cy="3472494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599" spc="-84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811246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8" name="Picture 7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r>
              <a:rPr lang="en-US" sz="3600" dirty="0">
                <a:solidFill>
                  <a:srgbClr val="133D80"/>
                </a:solidFill>
              </a:rPr>
              <a:t>“Round Trip” Desired State Configuration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00250"/>
            <a:ext cx="6400800" cy="971550"/>
          </a:xfrm>
        </p:spPr>
        <p:txBody>
          <a:bodyPr/>
          <a:lstStyle/>
          <a:p>
            <a:r>
              <a:rPr lang="en-US" dirty="0"/>
              <a:t>Tim Warner</a:t>
            </a:r>
          </a:p>
          <a:p>
            <a:r>
              <a:rPr lang="en-US" dirty="0"/>
              <a:t>tim-warner@pluralsight.com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437096"/>
            <a:ext cx="849129" cy="134445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1828800" y="4781550"/>
            <a:ext cx="76200" cy="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Local Configuration Manager (LCM)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0418"/>
            <a:ext cx="3638095" cy="305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87" y="4210112"/>
            <a:ext cx="7838095" cy="495238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 bwMode="auto">
          <a:xfrm>
            <a:off x="4569759" y="1791461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Node “meta configuration”</a:t>
            </a: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4567518" y="2634263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Push or pull mode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4549589" y="34861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Configuration policy</a:t>
            </a: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4567518" y="948659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The engine of DSC</a:t>
            </a:r>
          </a:p>
        </p:txBody>
      </p:sp>
    </p:spTree>
    <p:extLst>
      <p:ext uri="{BB962C8B-B14F-4D97-AF65-F5344CB8AC3E}">
        <p14:creationId xmlns:p14="http://schemas.microsoft.com/office/powerpoint/2010/main" val="3979495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Local Configuration Manager (LCM)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895349"/>
            <a:ext cx="4800600" cy="36157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171700" y="1428750"/>
            <a:ext cx="4800600" cy="2438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079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4581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71254"/>
            <a:ext cx="6934200" cy="3470536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 bwMode="auto">
          <a:xfrm>
            <a:off x="2705100" y="32575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+mj-lt"/>
              </a:rPr>
              <a:t>MOF schema; PS1 implementation</a:t>
            </a: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2705100" y="23431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A PowerShell module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2705100" y="14287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Building blocks of DSC</a:t>
            </a:r>
          </a:p>
        </p:txBody>
      </p:sp>
    </p:spTree>
    <p:extLst>
      <p:ext uri="{BB962C8B-B14F-4D97-AF65-F5344CB8AC3E}">
        <p14:creationId xmlns:p14="http://schemas.microsoft.com/office/powerpoint/2010/main" val="8312801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Resources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71550"/>
            <a:ext cx="8305800" cy="2979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9" y="971550"/>
            <a:ext cx="872630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03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Resources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1260284"/>
            <a:ext cx="5638800" cy="705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/>
          <p:cNvSpPr/>
          <p:nvPr/>
        </p:nvSpPr>
        <p:spPr>
          <a:xfrm>
            <a:off x="2034540" y="847004"/>
            <a:ext cx="3947160" cy="826560"/>
          </a:xfrm>
          <a:custGeom>
            <a:avLst/>
            <a:gdLst>
              <a:gd name="connsiteX0" fmla="*/ 0 w 3947160"/>
              <a:gd name="connsiteY0" fmla="*/ 137763 h 826560"/>
              <a:gd name="connsiteX1" fmla="*/ 137763 w 3947160"/>
              <a:gd name="connsiteY1" fmla="*/ 0 h 826560"/>
              <a:gd name="connsiteX2" fmla="*/ 3809397 w 3947160"/>
              <a:gd name="connsiteY2" fmla="*/ 0 h 826560"/>
              <a:gd name="connsiteX3" fmla="*/ 3947160 w 3947160"/>
              <a:gd name="connsiteY3" fmla="*/ 137763 h 826560"/>
              <a:gd name="connsiteX4" fmla="*/ 3947160 w 3947160"/>
              <a:gd name="connsiteY4" fmla="*/ 688797 h 826560"/>
              <a:gd name="connsiteX5" fmla="*/ 3809397 w 3947160"/>
              <a:gd name="connsiteY5" fmla="*/ 826560 h 826560"/>
              <a:gd name="connsiteX6" fmla="*/ 137763 w 3947160"/>
              <a:gd name="connsiteY6" fmla="*/ 826560 h 826560"/>
              <a:gd name="connsiteX7" fmla="*/ 0 w 3947160"/>
              <a:gd name="connsiteY7" fmla="*/ 688797 h 826560"/>
              <a:gd name="connsiteX8" fmla="*/ 0 w 3947160"/>
              <a:gd name="connsiteY8" fmla="*/ 137763 h 8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7160" h="826560">
                <a:moveTo>
                  <a:pt x="0" y="137763"/>
                </a:moveTo>
                <a:cubicBezTo>
                  <a:pt x="0" y="61679"/>
                  <a:pt x="61679" y="0"/>
                  <a:pt x="137763" y="0"/>
                </a:cubicBezTo>
                <a:lnTo>
                  <a:pt x="3809397" y="0"/>
                </a:lnTo>
                <a:cubicBezTo>
                  <a:pt x="3885481" y="0"/>
                  <a:pt x="3947160" y="61679"/>
                  <a:pt x="3947160" y="137763"/>
                </a:cubicBezTo>
                <a:lnTo>
                  <a:pt x="3947160" y="688797"/>
                </a:lnTo>
                <a:cubicBezTo>
                  <a:pt x="3947160" y="764881"/>
                  <a:pt x="3885481" y="826560"/>
                  <a:pt x="3809397" y="826560"/>
                </a:cubicBezTo>
                <a:lnTo>
                  <a:pt x="137763" y="826560"/>
                </a:lnTo>
                <a:cubicBezTo>
                  <a:pt x="61679" y="826560"/>
                  <a:pt x="0" y="764881"/>
                  <a:pt x="0" y="688797"/>
                </a:cubicBezTo>
                <a:lnTo>
                  <a:pt x="0" y="13776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542" tIns="40349" rIns="189542" bIns="40349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+mj-lt"/>
              </a:rPr>
              <a:t>Built-in resources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2600" y="2530365"/>
            <a:ext cx="5638800" cy="705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/>
          <p:cNvSpPr/>
          <p:nvPr/>
        </p:nvSpPr>
        <p:spPr>
          <a:xfrm>
            <a:off x="2034540" y="2117084"/>
            <a:ext cx="3947160" cy="826560"/>
          </a:xfrm>
          <a:custGeom>
            <a:avLst/>
            <a:gdLst>
              <a:gd name="connsiteX0" fmla="*/ 0 w 3947160"/>
              <a:gd name="connsiteY0" fmla="*/ 137763 h 826560"/>
              <a:gd name="connsiteX1" fmla="*/ 137763 w 3947160"/>
              <a:gd name="connsiteY1" fmla="*/ 0 h 826560"/>
              <a:gd name="connsiteX2" fmla="*/ 3809397 w 3947160"/>
              <a:gd name="connsiteY2" fmla="*/ 0 h 826560"/>
              <a:gd name="connsiteX3" fmla="*/ 3947160 w 3947160"/>
              <a:gd name="connsiteY3" fmla="*/ 137763 h 826560"/>
              <a:gd name="connsiteX4" fmla="*/ 3947160 w 3947160"/>
              <a:gd name="connsiteY4" fmla="*/ 688797 h 826560"/>
              <a:gd name="connsiteX5" fmla="*/ 3809397 w 3947160"/>
              <a:gd name="connsiteY5" fmla="*/ 826560 h 826560"/>
              <a:gd name="connsiteX6" fmla="*/ 137763 w 3947160"/>
              <a:gd name="connsiteY6" fmla="*/ 826560 h 826560"/>
              <a:gd name="connsiteX7" fmla="*/ 0 w 3947160"/>
              <a:gd name="connsiteY7" fmla="*/ 688797 h 826560"/>
              <a:gd name="connsiteX8" fmla="*/ 0 w 3947160"/>
              <a:gd name="connsiteY8" fmla="*/ 137763 h 8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7160" h="826560">
                <a:moveTo>
                  <a:pt x="0" y="137763"/>
                </a:moveTo>
                <a:cubicBezTo>
                  <a:pt x="0" y="61679"/>
                  <a:pt x="61679" y="0"/>
                  <a:pt x="137763" y="0"/>
                </a:cubicBezTo>
                <a:lnTo>
                  <a:pt x="3809397" y="0"/>
                </a:lnTo>
                <a:cubicBezTo>
                  <a:pt x="3885481" y="0"/>
                  <a:pt x="3947160" y="61679"/>
                  <a:pt x="3947160" y="137763"/>
                </a:cubicBezTo>
                <a:lnTo>
                  <a:pt x="3947160" y="688797"/>
                </a:lnTo>
                <a:cubicBezTo>
                  <a:pt x="3947160" y="764881"/>
                  <a:pt x="3885481" y="826560"/>
                  <a:pt x="3809397" y="826560"/>
                </a:cubicBezTo>
                <a:lnTo>
                  <a:pt x="137763" y="826560"/>
                </a:lnTo>
                <a:cubicBezTo>
                  <a:pt x="61679" y="826560"/>
                  <a:pt x="0" y="764881"/>
                  <a:pt x="0" y="688797"/>
                </a:cubicBezTo>
                <a:lnTo>
                  <a:pt x="0" y="13776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542" tIns="40349" rIns="189542" bIns="40349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x and c resources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3800445"/>
            <a:ext cx="5638800" cy="705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/>
          <p:cNvSpPr/>
          <p:nvPr/>
        </p:nvSpPr>
        <p:spPr>
          <a:xfrm>
            <a:off x="2034540" y="3387165"/>
            <a:ext cx="3947160" cy="826560"/>
          </a:xfrm>
          <a:custGeom>
            <a:avLst/>
            <a:gdLst>
              <a:gd name="connsiteX0" fmla="*/ 0 w 3947160"/>
              <a:gd name="connsiteY0" fmla="*/ 137763 h 826560"/>
              <a:gd name="connsiteX1" fmla="*/ 137763 w 3947160"/>
              <a:gd name="connsiteY1" fmla="*/ 0 h 826560"/>
              <a:gd name="connsiteX2" fmla="*/ 3809397 w 3947160"/>
              <a:gd name="connsiteY2" fmla="*/ 0 h 826560"/>
              <a:gd name="connsiteX3" fmla="*/ 3947160 w 3947160"/>
              <a:gd name="connsiteY3" fmla="*/ 137763 h 826560"/>
              <a:gd name="connsiteX4" fmla="*/ 3947160 w 3947160"/>
              <a:gd name="connsiteY4" fmla="*/ 688797 h 826560"/>
              <a:gd name="connsiteX5" fmla="*/ 3809397 w 3947160"/>
              <a:gd name="connsiteY5" fmla="*/ 826560 h 826560"/>
              <a:gd name="connsiteX6" fmla="*/ 137763 w 3947160"/>
              <a:gd name="connsiteY6" fmla="*/ 826560 h 826560"/>
              <a:gd name="connsiteX7" fmla="*/ 0 w 3947160"/>
              <a:gd name="connsiteY7" fmla="*/ 688797 h 826560"/>
              <a:gd name="connsiteX8" fmla="*/ 0 w 3947160"/>
              <a:gd name="connsiteY8" fmla="*/ 137763 h 8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7160" h="826560">
                <a:moveTo>
                  <a:pt x="0" y="137763"/>
                </a:moveTo>
                <a:cubicBezTo>
                  <a:pt x="0" y="61679"/>
                  <a:pt x="61679" y="0"/>
                  <a:pt x="137763" y="0"/>
                </a:cubicBezTo>
                <a:lnTo>
                  <a:pt x="3809397" y="0"/>
                </a:lnTo>
                <a:cubicBezTo>
                  <a:pt x="3885481" y="0"/>
                  <a:pt x="3947160" y="61679"/>
                  <a:pt x="3947160" y="137763"/>
                </a:cubicBezTo>
                <a:lnTo>
                  <a:pt x="3947160" y="688797"/>
                </a:lnTo>
                <a:cubicBezTo>
                  <a:pt x="3947160" y="764881"/>
                  <a:pt x="3885481" y="826560"/>
                  <a:pt x="3809397" y="826560"/>
                </a:cubicBezTo>
                <a:lnTo>
                  <a:pt x="137763" y="826560"/>
                </a:lnTo>
                <a:cubicBezTo>
                  <a:pt x="61679" y="826560"/>
                  <a:pt x="0" y="764881"/>
                  <a:pt x="0" y="688797"/>
                </a:cubicBezTo>
                <a:lnTo>
                  <a:pt x="0" y="13776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542" tIns="40349" rIns="189542" bIns="40349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Your</a:t>
            </a:r>
            <a:r>
              <a:rPr lang="en-US" sz="31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own</a:t>
            </a:r>
            <a:r>
              <a:rPr lang="en-US" sz="31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731026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Resources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914407" y="1200149"/>
            <a:ext cx="3599177" cy="1605736"/>
          </a:xfrm>
          <a:custGeom>
            <a:avLst/>
            <a:gdLst>
              <a:gd name="connsiteX0" fmla="*/ 0 w 3599177"/>
              <a:gd name="connsiteY0" fmla="*/ 0 h 1605736"/>
              <a:gd name="connsiteX1" fmla="*/ 3599177 w 3599177"/>
              <a:gd name="connsiteY1" fmla="*/ 0 h 1605736"/>
              <a:gd name="connsiteX2" fmla="*/ 3599177 w 3599177"/>
              <a:gd name="connsiteY2" fmla="*/ 1605736 h 1605736"/>
              <a:gd name="connsiteX3" fmla="*/ 0 w 3599177"/>
              <a:gd name="connsiteY3" fmla="*/ 1605736 h 1605736"/>
              <a:gd name="connsiteX4" fmla="*/ 0 w 3599177"/>
              <a:gd name="connsiteY4" fmla="*/ 0 h 160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9177" h="1605736">
                <a:moveTo>
                  <a:pt x="0" y="0"/>
                </a:moveTo>
                <a:lnTo>
                  <a:pt x="3599177" y="0"/>
                </a:lnTo>
                <a:lnTo>
                  <a:pt x="3599177" y="1605736"/>
                </a:lnTo>
                <a:lnTo>
                  <a:pt x="0" y="1605736"/>
                </a:lnTo>
                <a:lnTo>
                  <a:pt x="0" y="0"/>
                </a:lnTo>
                <a:close/>
              </a:path>
            </a:pathLst>
          </a:custGeom>
          <a:solidFill>
            <a:srgbClr val="006777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MOF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4572007" y="1200149"/>
            <a:ext cx="3456963" cy="1605736"/>
          </a:xfrm>
          <a:custGeom>
            <a:avLst/>
            <a:gdLst>
              <a:gd name="connsiteX0" fmla="*/ 0 w 3456963"/>
              <a:gd name="connsiteY0" fmla="*/ 0 h 1605736"/>
              <a:gd name="connsiteX1" fmla="*/ 3456963 w 3456963"/>
              <a:gd name="connsiteY1" fmla="*/ 0 h 1605736"/>
              <a:gd name="connsiteX2" fmla="*/ 3456963 w 3456963"/>
              <a:gd name="connsiteY2" fmla="*/ 1605736 h 1605736"/>
              <a:gd name="connsiteX3" fmla="*/ 0 w 3456963"/>
              <a:gd name="connsiteY3" fmla="*/ 1605736 h 1605736"/>
              <a:gd name="connsiteX4" fmla="*/ 0 w 3456963"/>
              <a:gd name="connsiteY4" fmla="*/ 0 h 160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963" h="1605736">
                <a:moveTo>
                  <a:pt x="0" y="0"/>
                </a:moveTo>
                <a:lnTo>
                  <a:pt x="3456963" y="0"/>
                </a:lnTo>
                <a:lnTo>
                  <a:pt x="3456963" y="1605736"/>
                </a:lnTo>
                <a:lnTo>
                  <a:pt x="0" y="16057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xDscResourceDesigner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914394" y="2876548"/>
            <a:ext cx="3590613" cy="1605736"/>
          </a:xfrm>
          <a:custGeom>
            <a:avLst/>
            <a:gdLst>
              <a:gd name="connsiteX0" fmla="*/ 0 w 3590613"/>
              <a:gd name="connsiteY0" fmla="*/ 0 h 1605736"/>
              <a:gd name="connsiteX1" fmla="*/ 3590613 w 3590613"/>
              <a:gd name="connsiteY1" fmla="*/ 0 h 1605736"/>
              <a:gd name="connsiteX2" fmla="*/ 3590613 w 3590613"/>
              <a:gd name="connsiteY2" fmla="*/ 1605736 h 1605736"/>
              <a:gd name="connsiteX3" fmla="*/ 0 w 3590613"/>
              <a:gd name="connsiteY3" fmla="*/ 1605736 h 1605736"/>
              <a:gd name="connsiteX4" fmla="*/ 0 w 3590613"/>
              <a:gd name="connsiteY4" fmla="*/ 0 h 160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0613" h="1605736">
                <a:moveTo>
                  <a:pt x="0" y="0"/>
                </a:moveTo>
                <a:lnTo>
                  <a:pt x="3590613" y="0"/>
                </a:lnTo>
                <a:lnTo>
                  <a:pt x="3590613" y="1605736"/>
                </a:lnTo>
                <a:lnTo>
                  <a:pt x="0" y="1605736"/>
                </a:lnTo>
                <a:lnTo>
                  <a:pt x="0" y="0"/>
                </a:lnTo>
                <a:close/>
              </a:path>
            </a:pathLst>
          </a:custGeom>
          <a:solidFill>
            <a:srgbClr val="006777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PowerShell classes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4571994" y="2876548"/>
            <a:ext cx="3419790" cy="1605736"/>
          </a:xfrm>
          <a:custGeom>
            <a:avLst/>
            <a:gdLst>
              <a:gd name="connsiteX0" fmla="*/ 0 w 3419790"/>
              <a:gd name="connsiteY0" fmla="*/ 0 h 1605736"/>
              <a:gd name="connsiteX1" fmla="*/ 3419790 w 3419790"/>
              <a:gd name="connsiteY1" fmla="*/ 0 h 1605736"/>
              <a:gd name="connsiteX2" fmla="*/ 3419790 w 3419790"/>
              <a:gd name="connsiteY2" fmla="*/ 1605736 h 1605736"/>
              <a:gd name="connsiteX3" fmla="*/ 0 w 3419790"/>
              <a:gd name="connsiteY3" fmla="*/ 1605736 h 1605736"/>
              <a:gd name="connsiteX4" fmla="*/ 0 w 3419790"/>
              <a:gd name="connsiteY4" fmla="*/ 0 h 160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9790" h="1605736">
                <a:moveTo>
                  <a:pt x="0" y="0"/>
                </a:moveTo>
                <a:lnTo>
                  <a:pt x="3419790" y="0"/>
                </a:lnTo>
                <a:lnTo>
                  <a:pt x="3419790" y="1605736"/>
                </a:lnTo>
                <a:lnTo>
                  <a:pt x="0" y="1605736"/>
                </a:lnTo>
                <a:lnTo>
                  <a:pt x="0" y="0"/>
                </a:lnTo>
                <a:close/>
              </a:path>
            </a:pathLst>
          </a:custGeom>
          <a:solidFill>
            <a:srgbClr val="006777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0309621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815703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Configurations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21833"/>
            <a:ext cx="3717373" cy="3652535"/>
          </a:xfrm>
          <a:prstGeom prst="rect">
            <a:avLst/>
          </a:prstGeom>
        </p:spPr>
      </p:pic>
      <p:sp>
        <p:nvSpPr>
          <p:cNvPr id="8" name="Rectangle: Rounded Corners 7"/>
          <p:cNvSpPr/>
          <p:nvPr/>
        </p:nvSpPr>
        <p:spPr bwMode="auto">
          <a:xfrm>
            <a:off x="4569759" y="1791461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Parameter declarations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4567518" y="2634263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Node block (&gt;=1)</a:t>
            </a: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4549589" y="34861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Resource block (&gt;=1)</a:t>
            </a:r>
          </a:p>
        </p:txBody>
      </p:sp>
      <p:sp>
        <p:nvSpPr>
          <p:cNvPr id="11" name="Rectangle: Rounded Corners 10"/>
          <p:cNvSpPr/>
          <p:nvPr/>
        </p:nvSpPr>
        <p:spPr bwMode="auto">
          <a:xfrm>
            <a:off x="4567518" y="948659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Configuration block (like a function)</a:t>
            </a:r>
          </a:p>
        </p:txBody>
      </p:sp>
    </p:spTree>
    <p:extLst>
      <p:ext uri="{BB962C8B-B14F-4D97-AF65-F5344CB8AC3E}">
        <p14:creationId xmlns:p14="http://schemas.microsoft.com/office/powerpoint/2010/main" val="2657049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Automation DSC</a:t>
            </a:r>
            <a:br>
              <a:rPr lang="en-US" dirty="0"/>
            </a:br>
            <a:r>
              <a:rPr lang="en-US" dirty="0"/>
              <a:t>Monitoring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46050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4800600" cy="3752850"/>
          </a:xfrm>
        </p:spPr>
        <p:txBody>
          <a:bodyPr/>
          <a:lstStyle/>
          <a:p>
            <a:r>
              <a:rPr lang="en-US" dirty="0"/>
              <a:t>Gain a holistic view of the PowerShell Desired State Configuration (DSC) lifecycle</a:t>
            </a:r>
          </a:p>
          <a:p>
            <a:r>
              <a:rPr lang="en-US" dirty="0"/>
              <a:t>Local Configuration Manager (LCM)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Configurations</a:t>
            </a:r>
          </a:p>
          <a:p>
            <a:r>
              <a:rPr lang="en-US" dirty="0"/>
              <a:t>Pull server with Azure Automation DSC</a:t>
            </a:r>
          </a:p>
          <a:p>
            <a:r>
              <a:rPr lang="en-US" dirty="0"/>
              <a:t>Monitoring and troubleshooting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800100"/>
            <a:ext cx="2895600" cy="37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800100"/>
            <a:ext cx="3829050" cy="38290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Demo: Tying it all Together</a:t>
            </a:r>
          </a:p>
        </p:txBody>
      </p:sp>
      <p:pic>
        <p:nvPicPr>
          <p:cNvPr id="1028" name="Picture 4" descr="Image result for powershell transpar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430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zure transparen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10668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02687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4572000" cy="3676650"/>
          </a:xfrm>
        </p:spPr>
        <p:txBody>
          <a:bodyPr/>
          <a:lstStyle/>
          <a:p>
            <a:r>
              <a:rPr lang="en-US" dirty="0"/>
              <a:t>DSC presents a low (cost) entry point for server configuration management (Windows + Linux)</a:t>
            </a:r>
          </a:p>
          <a:p>
            <a:r>
              <a:rPr lang="en-US" dirty="0"/>
              <a:t>If you already use Azure, you can’t beat Azure Automation DSC</a:t>
            </a:r>
          </a:p>
          <a:p>
            <a:r>
              <a:rPr lang="en-US" dirty="0"/>
              <a:t>Microsoft’s hybrid cloud strategy means it doesn’t matter where your servers 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895350"/>
            <a:ext cx="3174452" cy="34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1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218010"/>
            <a:ext cx="7772400" cy="1125140"/>
          </a:xfrm>
        </p:spPr>
        <p:txBody>
          <a:bodyPr/>
          <a:lstStyle/>
          <a:p>
            <a:pPr algn="ctr"/>
            <a:r>
              <a:rPr lang="en-US" sz="2400" i="1" dirty="0">
                <a:solidFill>
                  <a:schemeClr val="accent1"/>
                </a:solidFill>
                <a:latin typeface="+mj-lt"/>
              </a:rPr>
              <a:t>Please use Events XD (</a:t>
            </a:r>
            <a:r>
              <a:rPr lang="en-US" sz="2400" i="1" dirty="0" err="1">
                <a:solidFill>
                  <a:schemeClr val="accent1"/>
                </a:solidFill>
                <a:latin typeface="+mj-lt"/>
              </a:rPr>
              <a:t>EventBoard</a:t>
            </a:r>
            <a:r>
              <a:rPr lang="en-US" sz="2400" i="1" dirty="0">
                <a:solidFill>
                  <a:schemeClr val="accent1"/>
                </a:solidFill>
                <a:latin typeface="+mj-lt"/>
              </a:rPr>
              <a:t>) 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r>
              <a:rPr lang="en-US" sz="2400" i="1" dirty="0">
                <a:solidFill>
                  <a:schemeClr val="accent1"/>
                </a:solidFill>
                <a:latin typeface="+mj-lt"/>
              </a:rPr>
              <a:t>to fill out a session evaluation.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71500"/>
            <a:ext cx="7772400" cy="571500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  <a:cs typeface="Mangal" pitchFamily="18" charset="0"/>
              </a:rPr>
              <a:t>Questions?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Mangal" pitchFamily="18" charset="0"/>
              </a:rPr>
              <a:t>Thank you!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333750"/>
            <a:ext cx="9144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itt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@TechTrainerTim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Session Materials</a:t>
            </a:r>
          </a:p>
        </p:txBody>
      </p:sp>
      <p:pic>
        <p:nvPicPr>
          <p:cNvPr id="1026" name="Picture 2" descr="Image result for gith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6215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91153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3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itt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81606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Today’s Assumption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90" y="1281264"/>
            <a:ext cx="5282221" cy="29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808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from the Highest Level</a:t>
            </a:r>
          </a:p>
        </p:txBody>
      </p:sp>
    </p:spTree>
    <p:extLst>
      <p:ext uri="{BB962C8B-B14F-4D97-AF65-F5344CB8AC3E}">
        <p14:creationId xmlns:p14="http://schemas.microsoft.com/office/powerpoint/2010/main" val="372843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Server Configuration Drift = BAD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819150"/>
            <a:ext cx="5600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243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IETF, WMI, CIM, WS-Man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01" y="800100"/>
            <a:ext cx="6185397" cy="377183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 bwMode="auto">
          <a:xfrm>
            <a:off x="4343400" y="17335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WMI is Windows’ CIM server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147034" y="25717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OMI is Linux’ CIM server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152400" y="934255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IETF developed the CIM standard</a:t>
            </a: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4343400" y="33337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OMI is Linux’ CIM server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147034" y="4209245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+mj-lt"/>
              </a:rPr>
              <a:t>WinRM</a:t>
            </a:r>
            <a:r>
              <a:rPr lang="en-US" sz="2000" dirty="0">
                <a:latin typeface="+mj-lt"/>
              </a:rPr>
              <a:t> is Windows’ WS-Man provider</a:t>
            </a:r>
          </a:p>
        </p:txBody>
      </p:sp>
    </p:spTree>
    <p:extLst>
      <p:ext uri="{BB962C8B-B14F-4D97-AF65-F5344CB8AC3E}">
        <p14:creationId xmlns:p14="http://schemas.microsoft.com/office/powerpoint/2010/main" val="7416863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What “Round Trip” DSC Means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198300" y="833194"/>
            <a:ext cx="1056865" cy="1056865"/>
          </a:xfrm>
          <a:custGeom>
            <a:avLst/>
            <a:gdLst>
              <a:gd name="connsiteX0" fmla="*/ 0 w 1056865"/>
              <a:gd name="connsiteY0" fmla="*/ 0 h 1056865"/>
              <a:gd name="connsiteX1" fmla="*/ 1056865 w 1056865"/>
              <a:gd name="connsiteY1" fmla="*/ 0 h 1056865"/>
              <a:gd name="connsiteX2" fmla="*/ 1056865 w 1056865"/>
              <a:gd name="connsiteY2" fmla="*/ 1056865 h 1056865"/>
              <a:gd name="connsiteX3" fmla="*/ 0 w 1056865"/>
              <a:gd name="connsiteY3" fmla="*/ 1056865 h 1056865"/>
              <a:gd name="connsiteX4" fmla="*/ 0 w 1056865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865" h="1056865">
                <a:moveTo>
                  <a:pt x="0" y="0"/>
                </a:moveTo>
                <a:lnTo>
                  <a:pt x="1056865" y="0"/>
                </a:lnTo>
                <a:lnTo>
                  <a:pt x="1056865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LCM</a:t>
            </a:r>
            <a:r>
              <a:rPr lang="en-US" sz="1200" kern="1200" dirty="0"/>
              <a:t> </a:t>
            </a: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config</a:t>
            </a:r>
          </a:p>
        </p:txBody>
      </p:sp>
      <p:sp>
        <p:nvSpPr>
          <p:cNvPr id="6" name="Arrow: Circular 5"/>
          <p:cNvSpPr/>
          <p:nvPr/>
        </p:nvSpPr>
        <p:spPr>
          <a:xfrm>
            <a:off x="2712266" y="802631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21292948"/>
              <a:gd name="adj4" fmla="val 19766496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/>
          <p:cNvSpPr/>
          <p:nvPr/>
        </p:nvSpPr>
        <p:spPr>
          <a:xfrm>
            <a:off x="5560717" y="2798611"/>
            <a:ext cx="1609236" cy="1056865"/>
          </a:xfrm>
          <a:custGeom>
            <a:avLst/>
            <a:gdLst>
              <a:gd name="connsiteX0" fmla="*/ 0 w 1609236"/>
              <a:gd name="connsiteY0" fmla="*/ 0 h 1056865"/>
              <a:gd name="connsiteX1" fmla="*/ 1609236 w 1609236"/>
              <a:gd name="connsiteY1" fmla="*/ 0 h 1056865"/>
              <a:gd name="connsiteX2" fmla="*/ 1609236 w 1609236"/>
              <a:gd name="connsiteY2" fmla="*/ 1056865 h 1056865"/>
              <a:gd name="connsiteX3" fmla="*/ 0 w 1609236"/>
              <a:gd name="connsiteY3" fmla="*/ 1056865 h 1056865"/>
              <a:gd name="connsiteX4" fmla="*/ 0 w 1609236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9236" h="1056865">
                <a:moveTo>
                  <a:pt x="0" y="0"/>
                </a:moveTo>
                <a:lnTo>
                  <a:pt x="1609236" y="0"/>
                </a:lnTo>
                <a:lnTo>
                  <a:pt x="1609236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Resources</a:t>
            </a:r>
          </a:p>
        </p:txBody>
      </p:sp>
      <p:sp>
        <p:nvSpPr>
          <p:cNvPr id="8" name="Arrow: Circular 7"/>
          <p:cNvSpPr/>
          <p:nvPr/>
        </p:nvSpPr>
        <p:spPr>
          <a:xfrm>
            <a:off x="2711241" y="803965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2929821"/>
              <a:gd name="adj4" fmla="val 2250420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/>
          <p:cNvSpPr/>
          <p:nvPr/>
        </p:nvSpPr>
        <p:spPr>
          <a:xfrm>
            <a:off x="3671901" y="4013796"/>
            <a:ext cx="2043101" cy="1056865"/>
          </a:xfrm>
          <a:custGeom>
            <a:avLst/>
            <a:gdLst>
              <a:gd name="connsiteX0" fmla="*/ 0 w 2043101"/>
              <a:gd name="connsiteY0" fmla="*/ 0 h 1056865"/>
              <a:gd name="connsiteX1" fmla="*/ 2043101 w 2043101"/>
              <a:gd name="connsiteY1" fmla="*/ 0 h 1056865"/>
              <a:gd name="connsiteX2" fmla="*/ 2043101 w 2043101"/>
              <a:gd name="connsiteY2" fmla="*/ 1056865 h 1056865"/>
              <a:gd name="connsiteX3" fmla="*/ 0 w 2043101"/>
              <a:gd name="connsiteY3" fmla="*/ 1056865 h 1056865"/>
              <a:gd name="connsiteX4" fmla="*/ 0 w 2043101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3101" h="1056865">
                <a:moveTo>
                  <a:pt x="0" y="0"/>
                </a:moveTo>
                <a:lnTo>
                  <a:pt x="2043101" y="0"/>
                </a:lnTo>
                <a:lnTo>
                  <a:pt x="2043101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Configurations</a:t>
            </a:r>
          </a:p>
        </p:txBody>
      </p:sp>
      <p:sp>
        <p:nvSpPr>
          <p:cNvPr id="10" name="Arrow: Circular 9"/>
          <p:cNvSpPr/>
          <p:nvPr/>
        </p:nvSpPr>
        <p:spPr>
          <a:xfrm>
            <a:off x="2713292" y="803965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8213595"/>
              <a:gd name="adj4" fmla="val 7534194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/>
          <p:cNvSpPr/>
          <p:nvPr/>
        </p:nvSpPr>
        <p:spPr>
          <a:xfrm>
            <a:off x="2202645" y="2798611"/>
            <a:ext cx="1637845" cy="1056865"/>
          </a:xfrm>
          <a:custGeom>
            <a:avLst/>
            <a:gdLst>
              <a:gd name="connsiteX0" fmla="*/ 0 w 1637845"/>
              <a:gd name="connsiteY0" fmla="*/ 0 h 1056865"/>
              <a:gd name="connsiteX1" fmla="*/ 1637845 w 1637845"/>
              <a:gd name="connsiteY1" fmla="*/ 0 h 1056865"/>
              <a:gd name="connsiteX2" fmla="*/ 1637845 w 1637845"/>
              <a:gd name="connsiteY2" fmla="*/ 1056865 h 1056865"/>
              <a:gd name="connsiteX3" fmla="*/ 0 w 1637845"/>
              <a:gd name="connsiteY3" fmla="*/ 1056865 h 1056865"/>
              <a:gd name="connsiteX4" fmla="*/ 0 w 1637845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7845" h="1056865">
                <a:moveTo>
                  <a:pt x="0" y="0"/>
                </a:moveTo>
                <a:lnTo>
                  <a:pt x="1637845" y="0"/>
                </a:lnTo>
                <a:lnTo>
                  <a:pt x="1637845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Deployment</a:t>
            </a:r>
          </a:p>
        </p:txBody>
      </p:sp>
      <p:sp>
        <p:nvSpPr>
          <p:cNvPr id="12" name="Arrow: Circular 11"/>
          <p:cNvSpPr/>
          <p:nvPr/>
        </p:nvSpPr>
        <p:spPr>
          <a:xfrm>
            <a:off x="2712266" y="802631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12297518"/>
              <a:gd name="adj4" fmla="val 10771067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/>
          <p:cNvSpPr/>
          <p:nvPr/>
        </p:nvSpPr>
        <p:spPr>
          <a:xfrm>
            <a:off x="2674152" y="833194"/>
            <a:ext cx="1972037" cy="1056865"/>
          </a:xfrm>
          <a:custGeom>
            <a:avLst/>
            <a:gdLst>
              <a:gd name="connsiteX0" fmla="*/ 0 w 1972037"/>
              <a:gd name="connsiteY0" fmla="*/ 0 h 1056865"/>
              <a:gd name="connsiteX1" fmla="*/ 1972037 w 1972037"/>
              <a:gd name="connsiteY1" fmla="*/ 0 h 1056865"/>
              <a:gd name="connsiteX2" fmla="*/ 1972037 w 1972037"/>
              <a:gd name="connsiteY2" fmla="*/ 1056865 h 1056865"/>
              <a:gd name="connsiteX3" fmla="*/ 0 w 1972037"/>
              <a:gd name="connsiteY3" fmla="*/ 1056865 h 1056865"/>
              <a:gd name="connsiteX4" fmla="*/ 0 w 1972037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037" h="1056865">
                <a:moveTo>
                  <a:pt x="0" y="0"/>
                </a:moveTo>
                <a:lnTo>
                  <a:pt x="1972037" y="0"/>
                </a:lnTo>
                <a:lnTo>
                  <a:pt x="1972037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+mj-lt"/>
              </a:rPr>
              <a:t>Troubleshooting</a:t>
            </a:r>
            <a:endParaRPr lang="en-US" sz="1400" kern="1200" dirty="0">
              <a:latin typeface="+mj-lt"/>
            </a:endParaRPr>
          </a:p>
        </p:txBody>
      </p:sp>
      <p:sp>
        <p:nvSpPr>
          <p:cNvPr id="14" name="Arrow: Circular 13"/>
          <p:cNvSpPr/>
          <p:nvPr/>
        </p:nvSpPr>
        <p:spPr>
          <a:xfrm>
            <a:off x="2712266" y="802631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16865383"/>
              <a:gd name="adj4" fmla="val 16107564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0245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Configuration Manager (LCM)</a:t>
            </a:r>
          </a:p>
        </p:txBody>
      </p:sp>
    </p:spTree>
    <p:extLst>
      <p:ext uri="{BB962C8B-B14F-4D97-AF65-F5344CB8AC3E}">
        <p14:creationId xmlns:p14="http://schemas.microsoft.com/office/powerpoint/2010/main" val="503603499"/>
      </p:ext>
    </p:extLst>
  </p:cSld>
  <p:clrMapOvr>
    <a:masterClrMapping/>
  </p:clrMapOvr>
</p:sld>
</file>

<file path=ppt/theme/theme1.xml><?xml version="1.0" encoding="utf-8"?>
<a:theme xmlns:a="http://schemas.openxmlformats.org/drawingml/2006/main" name="SQLintersection">
  <a:themeElements>
    <a:clrScheme name="ITtrans">
      <a:dk1>
        <a:srgbClr val="000000"/>
      </a:dk1>
      <a:lt1>
        <a:srgbClr val="FFFFFF"/>
      </a:lt1>
      <a:dk2>
        <a:srgbClr val="B7C5CE"/>
      </a:dk2>
      <a:lt2>
        <a:srgbClr val="C8C8B1"/>
      </a:lt2>
      <a:accent1>
        <a:srgbClr val="006777"/>
      </a:accent1>
      <a:accent2>
        <a:srgbClr val="5AAEA3"/>
      </a:accent2>
      <a:accent3>
        <a:srgbClr val="4F9F9A"/>
      </a:accent3>
      <a:accent4>
        <a:srgbClr val="93BEBA"/>
      </a:accent4>
      <a:accent5>
        <a:srgbClr val="E68A2D"/>
      </a:accent5>
      <a:accent6>
        <a:srgbClr val="F7C477"/>
      </a:accent6>
      <a:hlink>
        <a:srgbClr val="214C59"/>
      </a:hlink>
      <a:folHlink>
        <a:srgbClr val="96969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498799-B0FC-4B7A-8396-BFC34D80599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4245</TotalTime>
  <Words>307</Words>
  <Application>Microsoft Office PowerPoint</Application>
  <PresentationFormat>On-screen Show (16:9)</PresentationFormat>
  <Paragraphs>81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Mangal</vt:lpstr>
      <vt:lpstr>Myriad Pro</vt:lpstr>
      <vt:lpstr>Segoe UI</vt:lpstr>
      <vt:lpstr>Tekton Pro</vt:lpstr>
      <vt:lpstr>Verdana</vt:lpstr>
      <vt:lpstr>Wingdings</vt:lpstr>
      <vt:lpstr>SQLintersection</vt:lpstr>
      <vt:lpstr>“Round Trip” Desired State Configuration</vt:lpstr>
      <vt:lpstr>Learning Objectives</vt:lpstr>
      <vt:lpstr>Session Materials</vt:lpstr>
      <vt:lpstr>Today’s Assumption</vt:lpstr>
      <vt:lpstr>DSC from the Highest Level</vt:lpstr>
      <vt:lpstr>Server Configuration Drift = BAD</vt:lpstr>
      <vt:lpstr>IETF, WMI, CIM, WS-Man</vt:lpstr>
      <vt:lpstr>What “Round Trip” DSC Means</vt:lpstr>
      <vt:lpstr>Local Configuration Manager (LCM)</vt:lpstr>
      <vt:lpstr>Local Configuration Manager (LCM)</vt:lpstr>
      <vt:lpstr>Local Configuration Manager (LCM)</vt:lpstr>
      <vt:lpstr>Resources</vt:lpstr>
      <vt:lpstr>Resources</vt:lpstr>
      <vt:lpstr>Resources</vt:lpstr>
      <vt:lpstr>Resources</vt:lpstr>
      <vt:lpstr>Resources</vt:lpstr>
      <vt:lpstr>Configurations</vt:lpstr>
      <vt:lpstr>Configurations</vt:lpstr>
      <vt:lpstr>Azure Automation DSC Monitoring and Troubleshooting</vt:lpstr>
      <vt:lpstr>Demo: Tying it all Together</vt:lpstr>
      <vt:lpstr>Review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Tim Warner</cp:lastModifiedBy>
  <cp:revision>84</cp:revision>
  <cp:lastPrinted>2012-12-21T20:05:00Z</cp:lastPrinted>
  <dcterms:created xsi:type="dcterms:W3CDTF">2014-10-22T19:18:01Z</dcterms:created>
  <dcterms:modified xsi:type="dcterms:W3CDTF">2017-05-18T14:45:46Z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