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463" r:id="rId5"/>
    <p:sldId id="464" r:id="rId6"/>
    <p:sldId id="465" r:id="rId7"/>
    <p:sldId id="473" r:id="rId8"/>
    <p:sldId id="474" r:id="rId9"/>
    <p:sldId id="475" r:id="rId10"/>
    <p:sldId id="476" r:id="rId11"/>
    <p:sldId id="469" r:id="rId12"/>
    <p:sldId id="485" r:id="rId13"/>
    <p:sldId id="477" r:id="rId14"/>
    <p:sldId id="480" r:id="rId15"/>
    <p:sldId id="466" r:id="rId16"/>
    <p:sldId id="483" r:id="rId17"/>
    <p:sldId id="482" r:id="rId18"/>
    <p:sldId id="478" r:id="rId19"/>
    <p:sldId id="470" r:id="rId20"/>
    <p:sldId id="484" r:id="rId21"/>
    <p:sldId id="479" r:id="rId22"/>
    <p:sldId id="487" r:id="rId23"/>
    <p:sldId id="471" r:id="rId24"/>
    <p:sldId id="488" r:id="rId25"/>
    <p:sldId id="486" r:id="rId26"/>
    <p:sldId id="489" r:id="rId27"/>
    <p:sldId id="491" r:id="rId28"/>
    <p:sldId id="490" r:id="rId29"/>
    <p:sldId id="467" r:id="rId30"/>
    <p:sldId id="468" r:id="rId31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4"/>
            <p14:sldId id="465"/>
            <p14:sldId id="473"/>
            <p14:sldId id="474"/>
            <p14:sldId id="475"/>
            <p14:sldId id="476"/>
            <p14:sldId id="469"/>
            <p14:sldId id="485"/>
            <p14:sldId id="477"/>
            <p14:sldId id="480"/>
            <p14:sldId id="466"/>
            <p14:sldId id="483"/>
            <p14:sldId id="482"/>
            <p14:sldId id="478"/>
            <p14:sldId id="470"/>
            <p14:sldId id="484"/>
            <p14:sldId id="479"/>
            <p14:sldId id="487"/>
            <p14:sldId id="471"/>
            <p14:sldId id="488"/>
            <p14:sldId id="486"/>
            <p14:sldId id="489"/>
            <p14:sldId id="491"/>
            <p14:sldId id="490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623" autoAdjust="0"/>
    <p:restoredTop sz="96370" autoAdjust="0"/>
  </p:normalViewPr>
  <p:slideViewPr>
    <p:cSldViewPr>
      <p:cViewPr varScale="1">
        <p:scale>
          <a:sx n="128" d="100"/>
          <a:sy n="128" d="100"/>
        </p:scale>
        <p:origin x="90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5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5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0632249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9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Azure Networking Deep Dive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 Public Cloud Networking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vmz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[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97" y="948331"/>
            <a:ext cx="6673607" cy="38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38150"/>
            <a:ext cx="8084228" cy="32784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Virtual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IP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Addresses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Name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56997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dnsz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[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4" y="1022665"/>
            <a:ext cx="6362713" cy="38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6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Virtual Networks</a:t>
            </a:r>
          </a:p>
        </p:txBody>
      </p:sp>
    </p:spTree>
    <p:extLst>
      <p:ext uri="{BB962C8B-B14F-4D97-AF65-F5344CB8AC3E}">
        <p14:creationId xmlns:p14="http://schemas.microsoft.com/office/powerpoint/2010/main" val="6566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-to-</a:t>
            </a:r>
            <a:r>
              <a:rPr lang="en-US" dirty="0" err="1">
                <a:solidFill>
                  <a:schemeClr val="accent1"/>
                </a:solidFill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 VPN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vn22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050" name="Picture 2" descr="https://docs.microsoft.com/en-us/azure/vpn-gateway/media/vpn-gateway-vnet-vnet-rm-ps/about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7" y="800100"/>
            <a:ext cx="7197247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547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+mj-lt"/>
              </a:rPr>
              <a:t>Vnet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Peering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imw.info/vp1</a:t>
            </a:r>
          </a:p>
        </p:txBody>
      </p:sp>
      <p:pic>
        <p:nvPicPr>
          <p:cNvPr id="1026" name="Picture 2" descr="Basic VNet p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7" y="1152524"/>
            <a:ext cx="8735767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2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Multi-Region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IaaS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mrz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29" y="829281"/>
            <a:ext cx="3922744" cy="43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On-Premises Networks</a:t>
            </a:r>
          </a:p>
        </p:txBody>
      </p:sp>
    </p:spTree>
    <p:extLst>
      <p:ext uri="{BB962C8B-B14F-4D97-AF65-F5344CB8AC3E}">
        <p14:creationId xmlns:p14="http://schemas.microsoft.com/office/powerpoint/2010/main" val="315992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Point-to-Site VPN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20335"/>
            <a:ext cx="1631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timw.info/p2ss</a:t>
            </a:r>
          </a:p>
        </p:txBody>
      </p:sp>
      <p:pic>
        <p:nvPicPr>
          <p:cNvPr id="3074" name="Picture 2" descr="Point-to-Site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78" y="895350"/>
            <a:ext cx="642644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6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Site-to-Site VPN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hbz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[0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6" y="975640"/>
            <a:ext cx="7581728" cy="374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4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timw.info/er1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ExpressRoute</a:t>
            </a:r>
          </a:p>
        </p:txBody>
      </p:sp>
      <p:pic>
        <p:nvPicPr>
          <p:cNvPr id="1028" name="Picture 4" descr="https://docs.microsoft.com/en-us/azure/expressroute/media/expressroute-circuit-peerings/expressroute-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3" y="971549"/>
            <a:ext cx="7458294" cy="37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5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5486400" cy="3829050"/>
          </a:xfrm>
        </p:spPr>
        <p:txBody>
          <a:bodyPr/>
          <a:lstStyle/>
          <a:p>
            <a:r>
              <a:rPr lang="en-US" dirty="0"/>
              <a:t>Preliminary knowledge</a:t>
            </a:r>
          </a:p>
          <a:p>
            <a:r>
              <a:rPr lang="en-US" dirty="0"/>
              <a:t>Connect Azure resources</a:t>
            </a:r>
          </a:p>
          <a:p>
            <a:r>
              <a:rPr lang="en-US" dirty="0"/>
              <a:t>Connect virtual networks</a:t>
            </a:r>
          </a:p>
          <a:p>
            <a:r>
              <a:rPr lang="en-US" dirty="0"/>
              <a:t>Connect to on-premises networks</a:t>
            </a:r>
          </a:p>
          <a:p>
            <a:r>
              <a:rPr lang="en-US" dirty="0"/>
              <a:t>Route and filter network traffic</a:t>
            </a:r>
          </a:p>
          <a:p>
            <a:r>
              <a:rPr lang="en-US" dirty="0"/>
              <a:t>Monitor and troubleshoot Azure networks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0010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and Filter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03575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Network Virtual Appliances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99" y="1469158"/>
            <a:ext cx="1681173" cy="2614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50067"/>
            <a:ext cx="1689593" cy="263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78" y="1441206"/>
            <a:ext cx="1679113" cy="2613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98" y="1441206"/>
            <a:ext cx="1683888" cy="25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3036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User-Defined Routes and IP Forwarding</a:t>
            </a:r>
          </a:p>
        </p:txBody>
      </p:sp>
      <p:pic>
        <p:nvPicPr>
          <p:cNvPr id="5122" name="Picture 2" descr="System routes in Az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42950"/>
            <a:ext cx="2895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timw.info/udr1</a:t>
            </a:r>
          </a:p>
        </p:txBody>
      </p:sp>
    </p:spTree>
    <p:extLst>
      <p:ext uri="{BB962C8B-B14F-4D97-AF65-F5344CB8AC3E}">
        <p14:creationId xmlns:p14="http://schemas.microsoft.com/office/powerpoint/2010/main" val="12002118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Troubleshoot Azure Networks</a:t>
            </a:r>
          </a:p>
        </p:txBody>
      </p:sp>
    </p:spTree>
    <p:extLst>
      <p:ext uri="{BB962C8B-B14F-4D97-AF65-F5344CB8AC3E}">
        <p14:creationId xmlns:p14="http://schemas.microsoft.com/office/powerpoint/2010/main" val="316289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Network Watcher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timw.info/nw1</a:t>
            </a:r>
          </a:p>
        </p:txBody>
      </p:sp>
      <p:pic>
        <p:nvPicPr>
          <p:cNvPr id="3074" name="Picture 2" descr="Validate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27" y="742950"/>
            <a:ext cx="5302547" cy="39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425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Network Performance Monitor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1" y="4476750"/>
            <a:ext cx="1993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timw.info/npm1</a:t>
            </a:r>
          </a:p>
        </p:txBody>
      </p:sp>
      <p:pic>
        <p:nvPicPr>
          <p:cNvPr id="2050" name="Picture 2" descr="https://msdnshared.blob.core.windows.net/media/2016/08/4-OMS-0901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90" y="767309"/>
            <a:ext cx="6381750" cy="38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49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800600" cy="3676650"/>
          </a:xfrm>
        </p:spPr>
        <p:txBody>
          <a:bodyPr/>
          <a:lstStyle/>
          <a:p>
            <a:r>
              <a:rPr lang="en-US" dirty="0"/>
              <a:t>Azure networking is tough because the stakes are high and the skill set is broad</a:t>
            </a:r>
          </a:p>
          <a:p>
            <a:r>
              <a:rPr lang="en-US" dirty="0"/>
              <a:t>Plan, plan, plan</a:t>
            </a:r>
          </a:p>
          <a:p>
            <a:pPr lvl="1"/>
            <a:r>
              <a:rPr lang="en-US" dirty="0"/>
              <a:t>IP address ranges</a:t>
            </a:r>
          </a:p>
          <a:p>
            <a:pPr lvl="1"/>
            <a:r>
              <a:rPr lang="en-US" dirty="0"/>
              <a:t>VPN hardware purchases</a:t>
            </a:r>
          </a:p>
          <a:p>
            <a:r>
              <a:rPr lang="en-US" dirty="0"/>
              <a:t>Azure advisory frameworks:</a:t>
            </a:r>
          </a:p>
          <a:p>
            <a:pPr lvl="1"/>
            <a:r>
              <a:rPr lang="en-US" dirty="0"/>
              <a:t>Azure Advisor</a:t>
            </a:r>
          </a:p>
          <a:p>
            <a:pPr lvl="1"/>
            <a:r>
              <a:rPr lang="en-US" dirty="0"/>
              <a:t>Azure Security Center (ASC)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Knowledge</a:t>
            </a:r>
          </a:p>
        </p:txBody>
      </p:sp>
    </p:spTree>
    <p:extLst>
      <p:ext uri="{BB962C8B-B14F-4D97-AF65-F5344CB8AC3E}">
        <p14:creationId xmlns:p14="http://schemas.microsoft.com/office/powerpoint/2010/main" val="369426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TCP/IP internetworking</a:t>
            </a:r>
          </a:p>
          <a:p>
            <a:r>
              <a:rPr lang="en-US" dirty="0"/>
              <a:t>IPv4 addressing and </a:t>
            </a:r>
            <a:r>
              <a:rPr lang="en-US" dirty="0" err="1"/>
              <a:t>subnetting</a:t>
            </a:r>
            <a:endParaRPr lang="en-US" dirty="0"/>
          </a:p>
          <a:p>
            <a:r>
              <a:rPr lang="en-US" dirty="0"/>
              <a:t>Network devices (routers, load balancers, firewalls)</a:t>
            </a:r>
          </a:p>
          <a:p>
            <a:r>
              <a:rPr lang="en-US" dirty="0"/>
              <a:t>Network troubleshooting</a:t>
            </a:r>
          </a:p>
          <a:p>
            <a:r>
              <a:rPr lang="en-US" dirty="0"/>
              <a:t>Network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to Address Gaps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49799" y="4074059"/>
            <a:ext cx="3864317" cy="731644"/>
          </a:xfrm>
        </p:spPr>
        <p:txBody>
          <a:bodyPr/>
          <a:lstStyle/>
          <a:p>
            <a:r>
              <a:rPr lang="en-US" dirty="0"/>
              <a:t>Exam 98-366: Networking Fundamentals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Preliminary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Knowledge</a:t>
            </a:r>
          </a:p>
        </p:txBody>
      </p:sp>
      <p:pic>
        <p:nvPicPr>
          <p:cNvPr id="7170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60" y="1790429"/>
            <a:ext cx="2143408" cy="21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Architecture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acz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32" y="900105"/>
            <a:ext cx="5414936" cy="40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 Service Management (IaaS v1)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</a:t>
            </a:r>
            <a:r>
              <a:rPr lang="en-US" sz="1500" b="1" dirty="0" err="1">
                <a:solidFill>
                  <a:srgbClr val="0070C0"/>
                </a:solidFill>
              </a:rPr>
              <a:t>asmz</a:t>
            </a:r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https://docs.microsoft.com/en-us/azure/azure-resource-manager/media/resource-manager-deployment-model/arm_arc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74" y="971550"/>
            <a:ext cx="5259652" cy="39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2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ea"/>
                <a:cs typeface="Segoe UI" pitchFamily="34" charset="0"/>
              </a:rPr>
              <a:t>Azure Resource Manager (ARM)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2" y="4829838"/>
            <a:ext cx="1853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timw.info/aa1</a:t>
            </a:r>
          </a:p>
        </p:txBody>
      </p:sp>
      <p:pic>
        <p:nvPicPr>
          <p:cNvPr id="4098" name="Picture 2" descr="https://docs.microsoft.com/en-us/azure/azure-resource-manager/media/resource-manager-deployment-model/arm_arc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979243"/>
            <a:ext cx="6324600" cy="387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20047"/>
      </p:ext>
    </p:extLst>
  </p:cSld>
  <p:clrMapOvr>
    <a:masterClrMapping/>
  </p:clrMapOvr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322</Words>
  <Application>Microsoft Office PowerPoint</Application>
  <PresentationFormat>On-screen Show (16:9)</PresentationFormat>
  <Paragraphs>86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Gotham Book</vt:lpstr>
      <vt:lpstr>Gotham Rounded Light</vt:lpstr>
      <vt:lpstr>Mangal</vt:lpstr>
      <vt:lpstr>Myriad Pro</vt:lpstr>
      <vt:lpstr>Segoe UI</vt:lpstr>
      <vt:lpstr>Verdana</vt:lpstr>
      <vt:lpstr>Wingdings</vt:lpstr>
      <vt:lpstr>SQLintersection</vt:lpstr>
      <vt:lpstr>Azure Networking Deep Dive</vt:lpstr>
      <vt:lpstr>Learning Objectives</vt:lpstr>
      <vt:lpstr>Session Materials</vt:lpstr>
      <vt:lpstr>Preliminary Knowledge</vt:lpstr>
      <vt:lpstr>Preliminary Knowledge</vt:lpstr>
      <vt:lpstr>Azure Architecture Center</vt:lpstr>
      <vt:lpstr>Azure Service Management (IaaS v1)</vt:lpstr>
      <vt:lpstr>Connect Azure Resources</vt:lpstr>
      <vt:lpstr>Azure Resource Manager (ARM) Architecture</vt:lpstr>
      <vt:lpstr>Azure Public Cloud Networking Architecture</vt:lpstr>
      <vt:lpstr>Virtual IP Addresses and Name Resolution</vt:lpstr>
      <vt:lpstr>Connect Virtual Networks</vt:lpstr>
      <vt:lpstr>Vnet-to-Vnet VPN</vt:lpstr>
      <vt:lpstr>Vnet Peering</vt:lpstr>
      <vt:lpstr>Multi-Region IaaS</vt:lpstr>
      <vt:lpstr>Connect to On-Premises Networks</vt:lpstr>
      <vt:lpstr>Point-to-Site VPN</vt:lpstr>
      <vt:lpstr>Site-to-Site VPN</vt:lpstr>
      <vt:lpstr>ExpressRoute</vt:lpstr>
      <vt:lpstr>Route and Filter Network Traffic</vt:lpstr>
      <vt:lpstr>Azure Network Virtual Appliances</vt:lpstr>
      <vt:lpstr>User-Defined Routes and IP Forwarding</vt:lpstr>
      <vt:lpstr>Monitor and Troubleshoot Azure Networks</vt:lpstr>
      <vt:lpstr>Network Watcher</vt:lpstr>
      <vt:lpstr>Network Performance Monitor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70</cp:revision>
  <cp:lastPrinted>2012-12-21T20:05:00Z</cp:lastPrinted>
  <dcterms:created xsi:type="dcterms:W3CDTF">2014-10-22T19:18:01Z</dcterms:created>
  <dcterms:modified xsi:type="dcterms:W3CDTF">2017-05-16T17:18:25Z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