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A818-C162-4721-802F-88A4E488CC05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E4A9-84EA-4136-BCA2-7953D7E3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89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A818-C162-4721-802F-88A4E488CC05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E4A9-84EA-4136-BCA2-7953D7E3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4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A818-C162-4721-802F-88A4E488CC05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E4A9-84EA-4136-BCA2-7953D7E3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66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A818-C162-4721-802F-88A4E488CC05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E4A9-84EA-4136-BCA2-7953D7E3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7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A818-C162-4721-802F-88A4E488CC05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E4A9-84EA-4136-BCA2-7953D7E3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17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A818-C162-4721-802F-88A4E488CC05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E4A9-84EA-4136-BCA2-7953D7E3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82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A818-C162-4721-802F-88A4E488CC05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E4A9-84EA-4136-BCA2-7953D7E3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1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A818-C162-4721-802F-88A4E488CC05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E4A9-84EA-4136-BCA2-7953D7E3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02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A818-C162-4721-802F-88A4E488CC05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E4A9-84EA-4136-BCA2-7953D7E3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26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A818-C162-4721-802F-88A4E488CC05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E4A9-84EA-4136-BCA2-7953D7E3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72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A818-C162-4721-802F-88A4E488CC05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E4A9-84EA-4136-BCA2-7953D7E3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16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AA818-C162-4721-802F-88A4E488CC05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E4A9-84EA-4136-BCA2-7953D7E3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75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eo.nyu.edu/catalog/nyu_2451_3457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eo.nyu.edu/catelo/ny_2451_3457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Capstone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Provide itinerary to </a:t>
            </a:r>
            <a:r>
              <a:rPr lang="en-US" altLang="zh-TW" dirty="0" err="1" smtClean="0"/>
              <a:t>FunX</a:t>
            </a:r>
            <a:r>
              <a:rPr lang="en-US" altLang="zh-TW" dirty="0" smtClean="0"/>
              <a:t> Tours</a:t>
            </a:r>
          </a:p>
          <a:p>
            <a:r>
              <a:rPr lang="en-US" altLang="zh-TW" dirty="0" smtClean="0"/>
              <a:t>With Data Science approach</a:t>
            </a:r>
          </a:p>
          <a:p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Brandon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68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Introduction/Business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FunX</a:t>
            </a:r>
            <a:r>
              <a:rPr lang="en-US" altLang="zh-TW" dirty="0" smtClean="0"/>
              <a:t> Tours, a tour operating new startup in New York, faces a very competitive market. </a:t>
            </a:r>
            <a:endParaRPr lang="en-US" altLang="zh-TW" dirty="0"/>
          </a:p>
          <a:p>
            <a:r>
              <a:rPr lang="en-US" altLang="zh-TW" dirty="0" smtClean="0"/>
              <a:t>Given its limited resources, </a:t>
            </a:r>
            <a:r>
              <a:rPr lang="en-US" altLang="zh-TW" dirty="0" err="1" smtClean="0"/>
              <a:t>FunX</a:t>
            </a:r>
            <a:r>
              <a:rPr lang="en-US" altLang="zh-TW" dirty="0" smtClean="0"/>
              <a:t> Tours wants to distinguish itself using data science.</a:t>
            </a:r>
          </a:p>
          <a:p>
            <a:r>
              <a:rPr lang="en-US" altLang="zh-TW" dirty="0" err="1" smtClean="0"/>
              <a:t>FunX</a:t>
            </a:r>
            <a:r>
              <a:rPr lang="en-US" altLang="zh-TW" dirty="0" smtClean="0"/>
              <a:t> targets the 25 to 35 years olds as its main customers. It believes that with this group, data science is the most appropriate approach as they are heavy internet users.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089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825625"/>
            <a:ext cx="10856686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Geographical data about neighborhoods in New York is readily available in </a:t>
            </a:r>
            <a:r>
              <a:rPr lang="en-US" altLang="zh-TW" dirty="0" smtClean="0">
                <a:hlinkClick r:id="rId2"/>
              </a:rPr>
              <a:t>http://geo.nyu.edu/catalog/nyu_2451_34572</a:t>
            </a:r>
            <a:r>
              <a:rPr lang="en-US" altLang="zh-TW" dirty="0" smtClean="0"/>
              <a:t>, this is a good starting point for us. </a:t>
            </a:r>
          </a:p>
          <a:p>
            <a:r>
              <a:rPr lang="en-US" altLang="zh-TW" dirty="0" smtClean="0"/>
              <a:t>Foursquare API contains a comprehensive location data about many venue in New York, and we believe the database represents an up-to-date customers experience after visiting the venues.</a:t>
            </a:r>
          </a:p>
          <a:p>
            <a:r>
              <a:rPr lang="en-US" altLang="zh-TW" dirty="0" err="1" smtClean="0"/>
              <a:t>FunX’s</a:t>
            </a:r>
            <a:r>
              <a:rPr lang="en-US" altLang="zh-TW" dirty="0" smtClean="0"/>
              <a:t> data requirement:</a:t>
            </a:r>
          </a:p>
          <a:p>
            <a:pPr lvl="1"/>
            <a:r>
              <a:rPr lang="en-US" altLang="zh-TW" dirty="0" smtClean="0"/>
              <a:t>1 and 2 day tours are its focus, and tour activities concentrated in one neighborhood are preferred for time-consuming and easy transportation;</a:t>
            </a:r>
          </a:p>
          <a:p>
            <a:pPr lvl="1"/>
            <a:r>
              <a:rPr lang="en-US" altLang="zh-TW" dirty="0" smtClean="0"/>
              <a:t>Venues for activities: 1. places of interest; 2. American restaurants; 3. Bars; 4. Shops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94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Methodology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 transformed the latitude and longitude data in </a:t>
            </a:r>
            <a:r>
              <a:rPr lang="en-US" altLang="zh-TW" dirty="0" smtClean="0">
                <a:hlinkClick r:id="rId2"/>
              </a:rPr>
              <a:t>http://geo.nyu.edu/catelo/ny_2451_34572</a:t>
            </a:r>
            <a:r>
              <a:rPr lang="en-US" altLang="zh-TW" dirty="0" smtClean="0"/>
              <a:t> into </a:t>
            </a:r>
            <a:r>
              <a:rPr lang="en-US" altLang="zh-TW" dirty="0"/>
              <a:t>data frame.</a:t>
            </a:r>
          </a:p>
          <a:p>
            <a:r>
              <a:rPr lang="en-US" altLang="zh-TW" dirty="0"/>
              <a:t>The geographic data in 1 contains a total of 5 boroughs and 306 neighborhoods. Given that </a:t>
            </a:r>
            <a:r>
              <a:rPr lang="en-US" altLang="zh-TW" dirty="0" err="1"/>
              <a:t>FunX’s</a:t>
            </a:r>
            <a:r>
              <a:rPr lang="en-US" altLang="zh-TW" dirty="0"/>
              <a:t> tour itinerary consists 1 or 2-day package, I will focus on exploring Manhattan.</a:t>
            </a:r>
          </a:p>
          <a:p>
            <a:r>
              <a:rPr lang="en-US" altLang="zh-TW" dirty="0"/>
              <a:t>I will utilize the Foursquare API to explore the neighborhoods in “Manhattan” only. I will get the top 100 venues that are in all neighborhoods in Manhattan within a radius of 500 meters.</a:t>
            </a:r>
          </a:p>
          <a:p>
            <a:r>
              <a:rPr lang="en-US" altLang="zh-TW" dirty="0"/>
              <a:t>I will use k-means to cluster the neighborhoods into 5 clusters. Using the results, I can then organize transportation and schedule given the proximity map generated by k-means.  </a:t>
            </a:r>
          </a:p>
          <a:p>
            <a:r>
              <a:rPr lang="en-US" altLang="zh-TW" dirty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will rank Manhattan neighborhoods by 10 most common venues and organize our tour packages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48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 </a:t>
            </a:r>
            <a:r>
              <a:rPr lang="en-US" altLang="zh-TW" dirty="0"/>
              <a:t>will try to pack all activities into 1-day tour as I give the tour customers a full and impressive day tours. </a:t>
            </a:r>
            <a:r>
              <a:rPr lang="en-US" altLang="zh-TW" dirty="0" err="1"/>
              <a:t>FunX</a:t>
            </a:r>
            <a:r>
              <a:rPr lang="en-US" altLang="zh-TW" dirty="0"/>
              <a:t> has given us its criteria for visiting venues: 1. Places of interest; 2. Restaurants for authentic American foods; 3. Bars or nightclubs; 4. Shops. </a:t>
            </a:r>
          </a:p>
          <a:p>
            <a:r>
              <a:rPr lang="en-US" altLang="zh-TW" dirty="0"/>
              <a:t>After careful examination of neighborhood data, I found that Midtown meets </a:t>
            </a:r>
            <a:r>
              <a:rPr lang="en-US" altLang="zh-TW" dirty="0" err="1"/>
              <a:t>FunX’s</a:t>
            </a:r>
            <a:r>
              <a:rPr lang="en-US" altLang="zh-TW" dirty="0"/>
              <a:t> criteria as follows: </a:t>
            </a:r>
          </a:p>
          <a:p>
            <a:r>
              <a:rPr lang="en-US" altLang="zh-TW" dirty="0"/>
              <a:t>Places of interest: Theater (4th most common venue)</a:t>
            </a:r>
          </a:p>
          <a:p>
            <a:r>
              <a:rPr lang="en-US" altLang="zh-TW" dirty="0"/>
              <a:t>Restaurants for authentic American foods: American Restaurant (7th most common venue), steakhouse (3rd most common venue)</a:t>
            </a:r>
          </a:p>
          <a:p>
            <a:r>
              <a:rPr lang="en-US" altLang="zh-TW" dirty="0"/>
              <a:t>Bars or nightclubs: Cocktail Bar (5th most common venue)</a:t>
            </a:r>
          </a:p>
          <a:p>
            <a:r>
              <a:rPr lang="en-US" altLang="zh-TW" dirty="0"/>
              <a:t>Shops: Clothing Store (1st most common venue), Bookstore (8th most common venue)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611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975" y="2804544"/>
            <a:ext cx="9544050" cy="34385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94945" y="1219206"/>
            <a:ext cx="9097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Midtown neighborhood meets all </a:t>
            </a:r>
            <a:r>
              <a:rPr lang="en-US" altLang="zh-TW" dirty="0" err="1" smtClean="0"/>
              <a:t>FunX’s</a:t>
            </a:r>
            <a:r>
              <a:rPr lang="en-US" altLang="zh-TW" dirty="0" smtClean="0"/>
              <a:t> criteria: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Tour activities are organized in one neighborhood only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Venues for tour activities:</a:t>
            </a:r>
          </a:p>
          <a:p>
            <a:pPr marL="742950" lvl="1" indent="-285750">
              <a:buFontTx/>
              <a:buChar char="-"/>
            </a:pPr>
            <a:r>
              <a:rPr lang="en-US" altLang="zh-TW" dirty="0" smtClean="0"/>
              <a:t>Places of interest, American restaurants, Bars and Shops</a:t>
            </a:r>
          </a:p>
          <a:p>
            <a:pPr marL="742950" lvl="1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06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010832"/>
              </p:ext>
            </p:extLst>
          </p:nvPr>
        </p:nvGraphicFramePr>
        <p:xfrm>
          <a:off x="2956557" y="2298064"/>
          <a:ext cx="6126482" cy="4351340"/>
        </p:xfrm>
        <a:graphic>
          <a:graphicData uri="http://schemas.openxmlformats.org/drawingml/2006/table">
            <a:tbl>
              <a:tblPr/>
              <a:tblGrid>
                <a:gridCol w="3063241"/>
                <a:gridCol w="3063241"/>
              </a:tblGrid>
              <a:tr h="653828"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FunX Tours Premium itinerary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Midtown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</a:tr>
              <a:tr h="450916">
                <a:tc>
                  <a:txBody>
                    <a:bodyPr/>
                    <a:lstStyle/>
                    <a:p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8am-9am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Breakfast - Coffee shop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0916">
                <a:tc>
                  <a:txBody>
                    <a:bodyPr/>
                    <a:lstStyle/>
                    <a:p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9am-11am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Sight-seeing Midtown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50916">
                <a:tc>
                  <a:txBody>
                    <a:bodyPr/>
                    <a:lstStyle/>
                    <a:p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11am-12pm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Shopping- Clothing store</a:t>
                      </a: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004">
                <a:tc>
                  <a:txBody>
                    <a:bodyPr/>
                    <a:lstStyle/>
                    <a:p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12pm-2pm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Steakhouse</a:t>
                      </a: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53828">
                <a:tc>
                  <a:txBody>
                    <a:bodyPr/>
                    <a:lstStyle/>
                    <a:p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2pm-4pm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Shopping- Clothing store and bookstore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004">
                <a:tc>
                  <a:txBody>
                    <a:bodyPr/>
                    <a:lstStyle/>
                    <a:p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4pm-6pm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Spa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50916">
                <a:tc>
                  <a:txBody>
                    <a:bodyPr/>
                    <a:lstStyle/>
                    <a:p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6pm-8pm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American restaurant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004">
                <a:tc>
                  <a:txBody>
                    <a:bodyPr/>
                    <a:lstStyle/>
                    <a:p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8pm-10pm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Theater</a:t>
                      </a: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48004">
                <a:tc>
                  <a:txBody>
                    <a:bodyPr/>
                    <a:lstStyle/>
                    <a:p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10pm-11pm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Cocktail bar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004">
                <a:tc>
                  <a:txBody>
                    <a:bodyPr/>
                    <a:lstStyle/>
                    <a:p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11pm-</a:t>
                      </a:r>
                      <a:endParaRPr lang="en-US" sz="130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Helvetica" panose="020B0504020202030204" pitchFamily="34" charset="0"/>
                        </a:rPr>
                        <a:t>Hotel</a:t>
                      </a:r>
                      <a:endParaRPr lang="en-US" sz="1300" dirty="0">
                        <a:effectLst/>
                      </a:endParaRPr>
                    </a:p>
                  </a:txBody>
                  <a:tcPr marL="22546" marR="22546" marT="22546" marB="225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1707677" y="-461665"/>
            <a:ext cx="2051462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82040" y="1553528"/>
            <a:ext cx="694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Based on </a:t>
            </a:r>
            <a:r>
              <a:rPr lang="en-US" altLang="zh-TW" dirty="0" err="1" smtClean="0"/>
              <a:t>FunX’s</a:t>
            </a:r>
            <a:r>
              <a:rPr lang="en-US" altLang="zh-TW" dirty="0" smtClean="0"/>
              <a:t> criteria, we will suggest to </a:t>
            </a:r>
            <a:r>
              <a:rPr lang="en-US" altLang="zh-TW" dirty="0" err="1" smtClean="0"/>
              <a:t>FunX</a:t>
            </a:r>
            <a:r>
              <a:rPr lang="en-US" altLang="zh-TW" dirty="0" smtClean="0"/>
              <a:t> the following itinerary.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60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446</Words>
  <Application>Microsoft Office PowerPoint</Application>
  <PresentationFormat>寬螢幕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inherit</vt:lpstr>
      <vt:lpstr>新細明體</vt:lpstr>
      <vt:lpstr>Arial</vt:lpstr>
      <vt:lpstr>Calibri</vt:lpstr>
      <vt:lpstr>Calibri Light</vt:lpstr>
      <vt:lpstr>Helvetica</vt:lpstr>
      <vt:lpstr>Office 佈景主題</vt:lpstr>
      <vt:lpstr>Capstone project</vt:lpstr>
      <vt:lpstr>Introduction/Business problem</vt:lpstr>
      <vt:lpstr>Data description</vt:lpstr>
      <vt:lpstr>Methodology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Brandon Chen</dc:creator>
  <cp:lastModifiedBy>Brandon Chen</cp:lastModifiedBy>
  <cp:revision>29</cp:revision>
  <dcterms:created xsi:type="dcterms:W3CDTF">2019-03-25T12:56:37Z</dcterms:created>
  <dcterms:modified xsi:type="dcterms:W3CDTF">2019-03-25T13:45:42Z</dcterms:modified>
</cp:coreProperties>
</file>