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varScale="1">
        <p:scale>
          <a:sx n="153" d="100"/>
          <a:sy n="153" d="100"/>
        </p:scale>
        <p:origin x="1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MY" sz="1400" b="0" strike="noStrike" spc="-1">
                <a:solidFill>
                  <a:srgbClr val="000000"/>
                </a:solidFill>
                <a:latin typeface="Arial"/>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MY"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MY"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MY"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MY"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3845691-FF76-4F9A-ACE3-761F00A3D64D}" type="slidenum">
              <a:rPr lang="en-MY" sz="1400" b="0" strike="noStrike" spc="-1">
                <a:latin typeface="Times New Roman"/>
              </a:rPr>
              <a:t>‹#›</a:t>
            </a:fld>
            <a:endParaRPr lang="en-MY"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381000" y="685800"/>
            <a:ext cx="6096000" cy="3429000"/>
          </a:xfrm>
          <a:prstGeom prst="rect">
            <a:avLst/>
          </a:prstGeom>
        </p:spPr>
      </p:sp>
      <p:sp>
        <p:nvSpPr>
          <p:cNvPr id="115"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tabLst>
                <a:tab pos="0" algn="l"/>
              </a:tabLst>
            </a:pPr>
            <a:r>
              <a:rPr lang="en-GB" sz="1100" b="0" strike="noStrike" spc="-1" dirty="0">
                <a:latin typeface="Arial"/>
              </a:rPr>
              <a:t>https://scientificinquiryinsocialwork.pressbooks.com/chapter/7-1-types-of-research/</a:t>
            </a:r>
            <a:endParaRPr lang="en-MY" sz="1100" b="0" strike="noStrike" spc="-1" dirty="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381240" y="685800"/>
            <a:ext cx="609552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tabLst>
                <a:tab pos="0" algn="l"/>
              </a:tabLst>
            </a:pPr>
            <a:r>
              <a:rPr lang="en-GB" sz="1100" b="0" strike="noStrike" spc="-1">
                <a:latin typeface="Arial"/>
              </a:rPr>
              <a:t>https://www.researchgate.net/publication/267058525_Exploratory_vs_Confirmatory_Research</a:t>
            </a:r>
            <a:endParaRPr lang="en-MY" sz="11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MY" dirty="0"/>
              <a:t>https://www.gapminder.org/tools/#$model$markers$bubble$encoding$frame$value=1816;;;;;&amp;chart-type=bubbles&amp;url=v1</a:t>
            </a:r>
          </a:p>
        </p:txBody>
      </p:sp>
      <p:sp>
        <p:nvSpPr>
          <p:cNvPr id="4" name="Slide Number Placeholder 3"/>
          <p:cNvSpPr>
            <a:spLocks noGrp="1"/>
          </p:cNvSpPr>
          <p:nvPr>
            <p:ph type="sldNum"/>
          </p:nvPr>
        </p:nvSpPr>
        <p:spPr/>
        <p:txBody>
          <a:bodyPr/>
          <a:lstStyle/>
          <a:p>
            <a:pPr algn="r"/>
            <a:fld id="{33845691-FF76-4F9A-ACE3-761F00A3D64D}" type="slidenum">
              <a:rPr lang="en-MY" sz="1400" b="0" strike="noStrike" spc="-1" smtClean="0">
                <a:latin typeface="Times New Roman"/>
              </a:rPr>
              <a:t>6</a:t>
            </a:fld>
            <a:endParaRPr lang="en-MY" sz="1400" b="0" strike="noStrike" spc="-1">
              <a:latin typeface="Times New Roman"/>
            </a:endParaRPr>
          </a:p>
        </p:txBody>
      </p:sp>
    </p:spTree>
    <p:extLst>
      <p:ext uri="{BB962C8B-B14F-4D97-AF65-F5344CB8AC3E}">
        <p14:creationId xmlns:p14="http://schemas.microsoft.com/office/powerpoint/2010/main" val="56152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381000" y="685800"/>
            <a:ext cx="6096000" cy="3429000"/>
          </a:xfrm>
          <a:prstGeom prst="rect">
            <a:avLst/>
          </a:prstGeom>
        </p:spPr>
      </p:sp>
      <p:sp>
        <p:nvSpPr>
          <p:cNvPr id="119"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tabLst>
                <a:tab pos="0" algn="l"/>
              </a:tabLst>
            </a:pPr>
            <a:r>
              <a:rPr lang="en-GB" sz="1100" b="0" strike="noStrike" spc="-1">
                <a:latin typeface="Arial"/>
              </a:rPr>
              <a:t>https://www.tableau.com/learn/articles/data-visualization</a:t>
            </a:r>
            <a:endParaRPr lang="en-MY"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28" name="PlaceHolder 2"/>
          <p:cNvSpPr>
            <a:spLocks noGrp="1"/>
          </p:cNvSpPr>
          <p:nvPr>
            <p:ph type="body"/>
          </p:nvPr>
        </p:nvSpPr>
        <p:spPr>
          <a:xfrm>
            <a:off x="388080" y="148968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29" name="PlaceHolder 3"/>
          <p:cNvSpPr>
            <a:spLocks noGrp="1"/>
          </p:cNvSpPr>
          <p:nvPr>
            <p:ph type="body"/>
          </p:nvPr>
        </p:nvSpPr>
        <p:spPr>
          <a:xfrm>
            <a:off x="388080" y="309816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31"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2"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3" name="PlaceHolder 4"/>
          <p:cNvSpPr>
            <a:spLocks noGrp="1"/>
          </p:cNvSpPr>
          <p:nvPr>
            <p:ph type="body"/>
          </p:nvPr>
        </p:nvSpPr>
        <p:spPr>
          <a:xfrm>
            <a:off x="38808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4" name="PlaceHolder 5"/>
          <p:cNvSpPr>
            <a:spLocks noGrp="1"/>
          </p:cNvSpPr>
          <p:nvPr>
            <p:ph type="body"/>
          </p:nvPr>
        </p:nvSpPr>
        <p:spPr>
          <a:xfrm>
            <a:off x="467604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36" name="PlaceHolder 2"/>
          <p:cNvSpPr>
            <a:spLocks noGrp="1"/>
          </p:cNvSpPr>
          <p:nvPr>
            <p:ph type="body"/>
          </p:nvPr>
        </p:nvSpPr>
        <p:spPr>
          <a:xfrm>
            <a:off x="38808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7" name="PlaceHolder 3"/>
          <p:cNvSpPr>
            <a:spLocks noGrp="1"/>
          </p:cNvSpPr>
          <p:nvPr>
            <p:ph type="body"/>
          </p:nvPr>
        </p:nvSpPr>
        <p:spPr>
          <a:xfrm>
            <a:off x="321732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8" name="PlaceHolder 4"/>
          <p:cNvSpPr>
            <a:spLocks noGrp="1"/>
          </p:cNvSpPr>
          <p:nvPr>
            <p:ph type="body"/>
          </p:nvPr>
        </p:nvSpPr>
        <p:spPr>
          <a:xfrm>
            <a:off x="604692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39" name="PlaceHolder 5"/>
          <p:cNvSpPr>
            <a:spLocks noGrp="1"/>
          </p:cNvSpPr>
          <p:nvPr>
            <p:ph type="body"/>
          </p:nvPr>
        </p:nvSpPr>
        <p:spPr>
          <a:xfrm>
            <a:off x="38808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40" name="PlaceHolder 6"/>
          <p:cNvSpPr>
            <a:spLocks noGrp="1"/>
          </p:cNvSpPr>
          <p:nvPr>
            <p:ph type="body"/>
          </p:nvPr>
        </p:nvSpPr>
        <p:spPr>
          <a:xfrm>
            <a:off x="321732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41" name="PlaceHolder 7"/>
          <p:cNvSpPr>
            <a:spLocks noGrp="1"/>
          </p:cNvSpPr>
          <p:nvPr>
            <p:ph type="body"/>
          </p:nvPr>
        </p:nvSpPr>
        <p:spPr>
          <a:xfrm>
            <a:off x="604692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47" name="PlaceHolder 2"/>
          <p:cNvSpPr>
            <a:spLocks noGrp="1"/>
          </p:cNvSpPr>
          <p:nvPr>
            <p:ph type="subTitle"/>
          </p:nvPr>
        </p:nvSpPr>
        <p:spPr>
          <a:xfrm>
            <a:off x="388080" y="1489680"/>
            <a:ext cx="8367840" cy="3078720"/>
          </a:xfrm>
          <a:prstGeom prst="rect">
            <a:avLst/>
          </a:prstGeom>
        </p:spPr>
        <p:txBody>
          <a:bodyPr lIns="0" tIns="0" rIns="0" bIns="0" anchor="ctr">
            <a:noAutofit/>
          </a:bodyPr>
          <a:lstStyle/>
          <a:p>
            <a:pPr algn="ctr"/>
            <a:endParaRPr lang="en-MY"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49" name="PlaceHolder 2"/>
          <p:cNvSpPr>
            <a:spLocks noGrp="1"/>
          </p:cNvSpPr>
          <p:nvPr>
            <p:ph type="body"/>
          </p:nvPr>
        </p:nvSpPr>
        <p:spPr>
          <a:xfrm>
            <a:off x="388080" y="1489680"/>
            <a:ext cx="8367840" cy="307872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51" name="PlaceHolder 2"/>
          <p:cNvSpPr>
            <a:spLocks noGrp="1"/>
          </p:cNvSpPr>
          <p:nvPr>
            <p:ph type="body"/>
          </p:nvPr>
        </p:nvSpPr>
        <p:spPr>
          <a:xfrm>
            <a:off x="38808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52" name="PlaceHolder 3"/>
          <p:cNvSpPr>
            <a:spLocks noGrp="1"/>
          </p:cNvSpPr>
          <p:nvPr>
            <p:ph type="body"/>
          </p:nvPr>
        </p:nvSpPr>
        <p:spPr>
          <a:xfrm>
            <a:off x="467604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88080" y="457920"/>
            <a:ext cx="8367840" cy="3180240"/>
          </a:xfrm>
          <a:prstGeom prst="rect">
            <a:avLst/>
          </a:prstGeom>
        </p:spPr>
        <p:txBody>
          <a:bodyPr lIns="0" tIns="0" rIns="0" bIns="0" anchor="ctr">
            <a:noAutofit/>
          </a:bodyPr>
          <a:lstStyle/>
          <a:p>
            <a:pPr algn="ctr"/>
            <a:endParaRPr lang="en-MY"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56"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57" name="PlaceHolder 3"/>
          <p:cNvSpPr>
            <a:spLocks noGrp="1"/>
          </p:cNvSpPr>
          <p:nvPr>
            <p:ph type="body"/>
          </p:nvPr>
        </p:nvSpPr>
        <p:spPr>
          <a:xfrm>
            <a:off x="467604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58" name="PlaceHolder 4"/>
          <p:cNvSpPr>
            <a:spLocks noGrp="1"/>
          </p:cNvSpPr>
          <p:nvPr>
            <p:ph type="body"/>
          </p:nvPr>
        </p:nvSpPr>
        <p:spPr>
          <a:xfrm>
            <a:off x="38808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7" name="PlaceHolder 2"/>
          <p:cNvSpPr>
            <a:spLocks noGrp="1"/>
          </p:cNvSpPr>
          <p:nvPr>
            <p:ph type="subTitle"/>
          </p:nvPr>
        </p:nvSpPr>
        <p:spPr>
          <a:xfrm>
            <a:off x="388080" y="1489680"/>
            <a:ext cx="8367840" cy="3078720"/>
          </a:xfrm>
          <a:prstGeom prst="rect">
            <a:avLst/>
          </a:prstGeom>
        </p:spPr>
        <p:txBody>
          <a:bodyPr lIns="0" tIns="0" rIns="0" bIns="0" anchor="ctr">
            <a:noAutofit/>
          </a:bodyPr>
          <a:lstStyle/>
          <a:p>
            <a:pPr algn="ctr"/>
            <a:endParaRPr lang="en-MY"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60" name="PlaceHolder 2"/>
          <p:cNvSpPr>
            <a:spLocks noGrp="1"/>
          </p:cNvSpPr>
          <p:nvPr>
            <p:ph type="body"/>
          </p:nvPr>
        </p:nvSpPr>
        <p:spPr>
          <a:xfrm>
            <a:off x="38808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61"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62" name="PlaceHolder 4"/>
          <p:cNvSpPr>
            <a:spLocks noGrp="1"/>
          </p:cNvSpPr>
          <p:nvPr>
            <p:ph type="body"/>
          </p:nvPr>
        </p:nvSpPr>
        <p:spPr>
          <a:xfrm>
            <a:off x="467604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64"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65"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66" name="PlaceHolder 4"/>
          <p:cNvSpPr>
            <a:spLocks noGrp="1"/>
          </p:cNvSpPr>
          <p:nvPr>
            <p:ph type="body"/>
          </p:nvPr>
        </p:nvSpPr>
        <p:spPr>
          <a:xfrm>
            <a:off x="388080" y="309816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68" name="PlaceHolder 2"/>
          <p:cNvSpPr>
            <a:spLocks noGrp="1"/>
          </p:cNvSpPr>
          <p:nvPr>
            <p:ph type="body"/>
          </p:nvPr>
        </p:nvSpPr>
        <p:spPr>
          <a:xfrm>
            <a:off x="388080" y="148968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69" name="PlaceHolder 3"/>
          <p:cNvSpPr>
            <a:spLocks noGrp="1"/>
          </p:cNvSpPr>
          <p:nvPr>
            <p:ph type="body"/>
          </p:nvPr>
        </p:nvSpPr>
        <p:spPr>
          <a:xfrm>
            <a:off x="388080" y="309816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71"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2"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3" name="PlaceHolder 4"/>
          <p:cNvSpPr>
            <a:spLocks noGrp="1"/>
          </p:cNvSpPr>
          <p:nvPr>
            <p:ph type="body"/>
          </p:nvPr>
        </p:nvSpPr>
        <p:spPr>
          <a:xfrm>
            <a:off x="38808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4" name="PlaceHolder 5"/>
          <p:cNvSpPr>
            <a:spLocks noGrp="1"/>
          </p:cNvSpPr>
          <p:nvPr>
            <p:ph type="body"/>
          </p:nvPr>
        </p:nvSpPr>
        <p:spPr>
          <a:xfrm>
            <a:off x="467604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76" name="PlaceHolder 2"/>
          <p:cNvSpPr>
            <a:spLocks noGrp="1"/>
          </p:cNvSpPr>
          <p:nvPr>
            <p:ph type="body"/>
          </p:nvPr>
        </p:nvSpPr>
        <p:spPr>
          <a:xfrm>
            <a:off x="38808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7" name="PlaceHolder 3"/>
          <p:cNvSpPr>
            <a:spLocks noGrp="1"/>
          </p:cNvSpPr>
          <p:nvPr>
            <p:ph type="body"/>
          </p:nvPr>
        </p:nvSpPr>
        <p:spPr>
          <a:xfrm>
            <a:off x="321732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8" name="PlaceHolder 4"/>
          <p:cNvSpPr>
            <a:spLocks noGrp="1"/>
          </p:cNvSpPr>
          <p:nvPr>
            <p:ph type="body"/>
          </p:nvPr>
        </p:nvSpPr>
        <p:spPr>
          <a:xfrm>
            <a:off x="6046920" y="148968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79" name="PlaceHolder 5"/>
          <p:cNvSpPr>
            <a:spLocks noGrp="1"/>
          </p:cNvSpPr>
          <p:nvPr>
            <p:ph type="body"/>
          </p:nvPr>
        </p:nvSpPr>
        <p:spPr>
          <a:xfrm>
            <a:off x="38808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80" name="PlaceHolder 6"/>
          <p:cNvSpPr>
            <a:spLocks noGrp="1"/>
          </p:cNvSpPr>
          <p:nvPr>
            <p:ph type="body"/>
          </p:nvPr>
        </p:nvSpPr>
        <p:spPr>
          <a:xfrm>
            <a:off x="321732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81" name="PlaceHolder 7"/>
          <p:cNvSpPr>
            <a:spLocks noGrp="1"/>
          </p:cNvSpPr>
          <p:nvPr>
            <p:ph type="body"/>
          </p:nvPr>
        </p:nvSpPr>
        <p:spPr>
          <a:xfrm>
            <a:off x="6046920" y="3098160"/>
            <a:ext cx="26942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9" name="PlaceHolder 2"/>
          <p:cNvSpPr>
            <a:spLocks noGrp="1"/>
          </p:cNvSpPr>
          <p:nvPr>
            <p:ph type="body"/>
          </p:nvPr>
        </p:nvSpPr>
        <p:spPr>
          <a:xfrm>
            <a:off x="388080" y="1489680"/>
            <a:ext cx="8367840" cy="307872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11" name="PlaceHolder 2"/>
          <p:cNvSpPr>
            <a:spLocks noGrp="1"/>
          </p:cNvSpPr>
          <p:nvPr>
            <p:ph type="body"/>
          </p:nvPr>
        </p:nvSpPr>
        <p:spPr>
          <a:xfrm>
            <a:off x="38808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12" name="PlaceHolder 3"/>
          <p:cNvSpPr>
            <a:spLocks noGrp="1"/>
          </p:cNvSpPr>
          <p:nvPr>
            <p:ph type="body"/>
          </p:nvPr>
        </p:nvSpPr>
        <p:spPr>
          <a:xfrm>
            <a:off x="467604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88080" y="457920"/>
            <a:ext cx="8367840" cy="3180240"/>
          </a:xfrm>
          <a:prstGeom prst="rect">
            <a:avLst/>
          </a:prstGeom>
        </p:spPr>
        <p:txBody>
          <a:bodyPr lIns="0" tIns="0" rIns="0" bIns="0" anchor="ctr">
            <a:noAutofit/>
          </a:bodyPr>
          <a:lstStyle/>
          <a:p>
            <a:pPr algn="ctr"/>
            <a:endParaRPr lang="en-MY"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16"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17" name="PlaceHolder 3"/>
          <p:cNvSpPr>
            <a:spLocks noGrp="1"/>
          </p:cNvSpPr>
          <p:nvPr>
            <p:ph type="body"/>
          </p:nvPr>
        </p:nvSpPr>
        <p:spPr>
          <a:xfrm>
            <a:off x="467604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18" name="PlaceHolder 4"/>
          <p:cNvSpPr>
            <a:spLocks noGrp="1"/>
          </p:cNvSpPr>
          <p:nvPr>
            <p:ph type="body"/>
          </p:nvPr>
        </p:nvSpPr>
        <p:spPr>
          <a:xfrm>
            <a:off x="38808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20" name="PlaceHolder 2"/>
          <p:cNvSpPr>
            <a:spLocks noGrp="1"/>
          </p:cNvSpPr>
          <p:nvPr>
            <p:ph type="body"/>
          </p:nvPr>
        </p:nvSpPr>
        <p:spPr>
          <a:xfrm>
            <a:off x="388080" y="1489680"/>
            <a:ext cx="4083480" cy="307872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21"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22" name="PlaceHolder 4"/>
          <p:cNvSpPr>
            <a:spLocks noGrp="1"/>
          </p:cNvSpPr>
          <p:nvPr>
            <p:ph type="body"/>
          </p:nvPr>
        </p:nvSpPr>
        <p:spPr>
          <a:xfrm>
            <a:off x="4676040" y="309816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88080" y="457920"/>
            <a:ext cx="8367840" cy="685800"/>
          </a:xfrm>
          <a:prstGeom prst="rect">
            <a:avLst/>
          </a:prstGeom>
        </p:spPr>
        <p:txBody>
          <a:bodyPr lIns="0" tIns="0" rIns="0" bIns="0" anchor="ctr">
            <a:noAutofit/>
          </a:bodyPr>
          <a:lstStyle/>
          <a:p>
            <a:endParaRPr lang="en-MY" sz="1400" b="0" strike="noStrike" spc="-1">
              <a:solidFill>
                <a:srgbClr val="000000"/>
              </a:solidFill>
              <a:latin typeface="Arial"/>
            </a:endParaRPr>
          </a:p>
        </p:txBody>
      </p:sp>
      <p:sp>
        <p:nvSpPr>
          <p:cNvPr id="24" name="PlaceHolder 2"/>
          <p:cNvSpPr>
            <a:spLocks noGrp="1"/>
          </p:cNvSpPr>
          <p:nvPr>
            <p:ph type="body"/>
          </p:nvPr>
        </p:nvSpPr>
        <p:spPr>
          <a:xfrm>
            <a:off x="38808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25" name="PlaceHolder 3"/>
          <p:cNvSpPr>
            <a:spLocks noGrp="1"/>
          </p:cNvSpPr>
          <p:nvPr>
            <p:ph type="body"/>
          </p:nvPr>
        </p:nvSpPr>
        <p:spPr>
          <a:xfrm>
            <a:off x="4676040" y="1489680"/>
            <a:ext cx="4083480" cy="1468440"/>
          </a:xfrm>
          <a:prstGeom prst="rect">
            <a:avLst/>
          </a:prstGeom>
        </p:spPr>
        <p:txBody>
          <a:bodyPr lIns="0" tIns="0" rIns="0" bIns="0">
            <a:normAutofit/>
          </a:bodyPr>
          <a:lstStyle/>
          <a:p>
            <a:endParaRPr lang="en-MY" sz="1400" b="0" strike="noStrike" spc="-1">
              <a:solidFill>
                <a:srgbClr val="000000"/>
              </a:solidFill>
              <a:latin typeface="Arial"/>
            </a:endParaRPr>
          </a:p>
        </p:txBody>
      </p:sp>
      <p:sp>
        <p:nvSpPr>
          <p:cNvPr id="26" name="PlaceHolder 4"/>
          <p:cNvSpPr>
            <a:spLocks noGrp="1"/>
          </p:cNvSpPr>
          <p:nvPr>
            <p:ph type="body"/>
          </p:nvPr>
        </p:nvSpPr>
        <p:spPr>
          <a:xfrm>
            <a:off x="388080" y="3098160"/>
            <a:ext cx="8367840" cy="1468440"/>
          </a:xfrm>
          <a:prstGeom prst="rect">
            <a:avLst/>
          </a:prstGeom>
        </p:spPr>
        <p:txBody>
          <a:bodyPr lIns="0" tIns="0" rIns="0" bIns="0">
            <a:normAutofit/>
          </a:bodyPr>
          <a:lstStyle/>
          <a:p>
            <a:endParaRPr lang="en-MY"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17C"/>
        </a:solidFill>
        <a:effectLst/>
      </p:bgPr>
    </p:bg>
    <p:spTree>
      <p:nvGrpSpPr>
        <p:cNvPr id="1" name=""/>
        <p:cNvGrpSpPr/>
        <p:nvPr/>
      </p:nvGrpSpPr>
      <p:grpSpPr>
        <a:xfrm>
          <a:off x="0" y="0"/>
          <a:ext cx="0" cy="0"/>
          <a:chOff x="0" y="0"/>
          <a:chExt cx="0" cy="0"/>
        </a:xfrm>
      </p:grpSpPr>
      <p:sp>
        <p:nvSpPr>
          <p:cNvPr id="6" name="Google Shape;10;p2"/>
          <p:cNvSpPr/>
          <p:nvPr/>
        </p:nvSpPr>
        <p:spPr>
          <a:xfrm>
            <a:off x="1524960" y="672480"/>
            <a:ext cx="1081440" cy="1124640"/>
          </a:xfrm>
          <a:custGeom>
            <a:avLst/>
            <a:gdLst/>
            <a:ahLst/>
            <a:cxnLst/>
            <a:rect l="l" t="t" r="r" b="b"/>
            <a:pathLst>
              <a:path w="43265" h="44998">
                <a:moveTo>
                  <a:pt x="0" y="44998"/>
                </a:moveTo>
                <a:lnTo>
                  <a:pt x="0" y="0"/>
                </a:lnTo>
                <a:lnTo>
                  <a:pt x="43265" y="0"/>
                </a:lnTo>
              </a:path>
            </a:pathLst>
          </a:custGeom>
          <a:noFill/>
          <a:ln w="28575">
            <a:solidFill>
              <a:srgbClr val="8BC34A"/>
            </a:solidFill>
            <a:miter/>
          </a:ln>
        </p:spPr>
        <p:style>
          <a:lnRef idx="0">
            <a:scrgbClr r="0" g="0" b="0"/>
          </a:lnRef>
          <a:fillRef idx="0">
            <a:scrgbClr r="0" g="0" b="0"/>
          </a:fillRef>
          <a:effectRef idx="0">
            <a:scrgbClr r="0" g="0" b="0"/>
          </a:effectRef>
          <a:fontRef idx="minor"/>
        </p:style>
      </p:sp>
      <p:sp>
        <p:nvSpPr>
          <p:cNvPr id="7" name="Google Shape;11;p2"/>
          <p:cNvSpPr/>
          <p:nvPr/>
        </p:nvSpPr>
        <p:spPr>
          <a:xfrm rot="10800000">
            <a:off x="6537600" y="3343320"/>
            <a:ext cx="1081440" cy="1124640"/>
          </a:xfrm>
          <a:custGeom>
            <a:avLst/>
            <a:gdLst/>
            <a:ahLst/>
            <a:cxnLst/>
            <a:rect l="l" t="t" r="r" b="b"/>
            <a:pathLst>
              <a:path w="43265" h="44998">
                <a:moveTo>
                  <a:pt x="0" y="44998"/>
                </a:moveTo>
                <a:lnTo>
                  <a:pt x="0" y="0"/>
                </a:lnTo>
                <a:lnTo>
                  <a:pt x="43265" y="0"/>
                </a:lnTo>
              </a:path>
            </a:pathLst>
          </a:custGeom>
          <a:noFill/>
          <a:ln w="28575">
            <a:solidFill>
              <a:srgbClr val="8BC34A"/>
            </a:solidFill>
            <a:miter/>
          </a:ln>
        </p:spPr>
        <p:style>
          <a:lnRef idx="0">
            <a:scrgbClr r="0" g="0" b="0"/>
          </a:lnRef>
          <a:fillRef idx="0">
            <a:scrgbClr r="0" g="0" b="0"/>
          </a:fillRef>
          <a:effectRef idx="0">
            <a:scrgbClr r="0" g="0" b="0"/>
          </a:effectRef>
          <a:fontRef idx="minor"/>
        </p:style>
      </p:sp>
      <p:sp>
        <p:nvSpPr>
          <p:cNvPr id="2" name="Google Shape;12;p2"/>
          <p:cNvSpPr/>
          <p:nvPr/>
        </p:nvSpPr>
        <p:spPr>
          <a:xfrm>
            <a:off x="4359600" y="2817360"/>
            <a:ext cx="424440" cy="360"/>
          </a:xfrm>
          <a:custGeom>
            <a:avLst/>
            <a:gdLst/>
            <a:ahLst/>
            <a:cxnLst/>
            <a:rect l="l" t="t" r="r" b="b"/>
            <a:pathLst>
              <a:path w="21600" h="21600">
                <a:moveTo>
                  <a:pt x="0" y="0"/>
                </a:moveTo>
                <a:lnTo>
                  <a:pt x="21600" y="21600"/>
                </a:lnTo>
              </a:path>
            </a:pathLst>
          </a:custGeom>
          <a:noFill/>
          <a:ln w="38100">
            <a:solidFill>
              <a:srgbClr val="039BE5"/>
            </a:solidFill>
            <a:round/>
          </a:ln>
        </p:spPr>
        <p:style>
          <a:lnRef idx="0">
            <a:scrgbClr r="0" g="0" b="0"/>
          </a:lnRef>
          <a:fillRef idx="0">
            <a:scrgbClr r="0" g="0" b="0"/>
          </a:fillRef>
          <a:effectRef idx="0">
            <a:scrgbClr r="0" g="0" b="0"/>
          </a:effectRef>
          <a:fontRef idx="minor"/>
        </p:style>
      </p:sp>
      <p:sp>
        <p:nvSpPr>
          <p:cNvPr id="3" name="PlaceHolder 1"/>
          <p:cNvSpPr>
            <a:spLocks noGrp="1"/>
          </p:cNvSpPr>
          <p:nvPr>
            <p:ph type="title"/>
          </p:nvPr>
        </p:nvSpPr>
        <p:spPr>
          <a:xfrm>
            <a:off x="1680480" y="1189080"/>
            <a:ext cx="5783040" cy="1456920"/>
          </a:xfrm>
          <a:prstGeom prst="rect">
            <a:avLst/>
          </a:prstGeom>
        </p:spPr>
        <p:txBody>
          <a:bodyPr tIns="91440" bIns="91440" anchor="b">
            <a:normAutofit/>
          </a:bodyPr>
          <a:lstStyle/>
          <a:p>
            <a:r>
              <a:rPr lang="en-MY" sz="40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B91E6CF0-126E-4C72-BF1B-21CD86A176D5}" type="slidenum">
              <a:rPr lang="en-GB" sz="1000" b="0" strike="noStrike" spc="-1">
                <a:solidFill>
                  <a:srgbClr val="FFFFFF"/>
                </a:solidFill>
                <a:latin typeface="Roboto"/>
                <a:ea typeface="Roboto"/>
              </a:rPr>
              <a:t>‹#›</a:t>
            </a:fld>
            <a:endParaRPr lang="en-MY" sz="1000" b="0" strike="noStrike" spc="-1">
              <a:latin typeface="Times New Roman"/>
            </a:endParaRPr>
          </a:p>
        </p:txBody>
      </p:sp>
      <p:sp>
        <p:nvSpPr>
          <p:cNvPr id="5"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MY"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MY"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MY"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MY"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MY"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MY"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MY"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517C"/>
        </a:solidFill>
        <a:effectLst/>
      </p:bgPr>
    </p:bg>
    <p:spTree>
      <p:nvGrpSpPr>
        <p:cNvPr id="1" name=""/>
        <p:cNvGrpSpPr/>
        <p:nvPr/>
      </p:nvGrpSpPr>
      <p:grpSpPr>
        <a:xfrm>
          <a:off x="0" y="0"/>
          <a:ext cx="0" cy="0"/>
          <a:chOff x="0" y="0"/>
          <a:chExt cx="0" cy="0"/>
        </a:xfrm>
      </p:grpSpPr>
      <p:sp>
        <p:nvSpPr>
          <p:cNvPr id="42" name="Google Shape;21;p4"/>
          <p:cNvSpPr/>
          <p:nvPr/>
        </p:nvSpPr>
        <p:spPr>
          <a:xfrm>
            <a:off x="492480" y="1260360"/>
            <a:ext cx="424440" cy="360"/>
          </a:xfrm>
          <a:custGeom>
            <a:avLst/>
            <a:gdLst/>
            <a:ahLst/>
            <a:cxnLst/>
            <a:rect l="l" t="t" r="r" b="b"/>
            <a:pathLst>
              <a:path w="21600" h="21600">
                <a:moveTo>
                  <a:pt x="0" y="0"/>
                </a:moveTo>
                <a:lnTo>
                  <a:pt x="21600" y="21600"/>
                </a:lnTo>
              </a:path>
            </a:pathLst>
          </a:custGeom>
          <a:noFill/>
          <a:ln w="38100">
            <a:solidFill>
              <a:srgbClr val="039BE5"/>
            </a:solidFill>
            <a:round/>
          </a:ln>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388080" y="457920"/>
            <a:ext cx="8367840" cy="685800"/>
          </a:xfrm>
          <a:prstGeom prst="rect">
            <a:avLst/>
          </a:prstGeom>
        </p:spPr>
        <p:txBody>
          <a:bodyPr tIns="91440" bIns="91440" anchor="b">
            <a:normAutofit/>
          </a:bodyPr>
          <a:lstStyle/>
          <a:p>
            <a:r>
              <a:rPr lang="en-MY" sz="3000" b="0" strike="noStrike" spc="-1">
                <a:solidFill>
                  <a:srgbClr val="000000"/>
                </a:solidFill>
                <a:latin typeface="Arial"/>
              </a:rPr>
              <a:t>Click to edit the title text format</a:t>
            </a:r>
          </a:p>
        </p:txBody>
      </p:sp>
      <p:sp>
        <p:nvSpPr>
          <p:cNvPr id="44" name="PlaceHolder 2"/>
          <p:cNvSpPr>
            <a:spLocks noGrp="1"/>
          </p:cNvSpPr>
          <p:nvPr>
            <p:ph type="body"/>
          </p:nvPr>
        </p:nvSpPr>
        <p:spPr>
          <a:xfrm>
            <a:off x="388080" y="1489680"/>
            <a:ext cx="8367840" cy="307872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MY"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MY"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MY"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MY"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MY"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MY"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MY" sz="1800" b="0" strike="noStrike" spc="-1">
                <a:solidFill>
                  <a:srgbClr val="000000"/>
                </a:solidFill>
                <a:latin typeface="Arial"/>
              </a:rPr>
              <a:t>Seventh Outline Level</a:t>
            </a:r>
          </a:p>
        </p:txBody>
      </p:sp>
      <p:sp>
        <p:nvSpPr>
          <p:cNvPr id="45" name="PlaceHolder 3"/>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8DFC1E33-1B1C-4877-96D8-1EC8AE9A831D}" type="slidenum">
              <a:rPr lang="en-GB" sz="1000" b="0" strike="noStrike" spc="-1">
                <a:solidFill>
                  <a:srgbClr val="FFFFFF"/>
                </a:solidFill>
                <a:latin typeface="Roboto"/>
                <a:ea typeface="Roboto"/>
              </a:rPr>
              <a:t>‹#›</a:t>
            </a:fld>
            <a:endParaRPr lang="en-MY"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Google Shape;63;p13"/>
          <p:cNvSpPr txBox="1"/>
          <p:nvPr/>
        </p:nvSpPr>
        <p:spPr>
          <a:xfrm>
            <a:off x="1680480" y="1189080"/>
            <a:ext cx="5783040" cy="1456920"/>
          </a:xfrm>
          <a:prstGeom prst="rect">
            <a:avLst/>
          </a:prstGeom>
          <a:noFill/>
          <a:ln w="0">
            <a:noFill/>
          </a:ln>
        </p:spPr>
        <p:txBody>
          <a:bodyPr tIns="91440" bIns="91440" anchor="b">
            <a:normAutofit fontScale="60000"/>
          </a:bodyPr>
          <a:lstStyle/>
          <a:p>
            <a:pPr algn="ctr">
              <a:lnSpc>
                <a:spcPct val="100000"/>
              </a:lnSpc>
              <a:tabLst>
                <a:tab pos="0" algn="l"/>
              </a:tabLst>
            </a:pPr>
            <a:r>
              <a:rPr lang="en-GB" sz="4000" b="0" strike="noStrike" spc="-1">
                <a:solidFill>
                  <a:srgbClr val="FFFFFF"/>
                </a:solidFill>
                <a:latin typeface="Roboto Slab"/>
                <a:ea typeface="Roboto Slab"/>
              </a:rPr>
              <a:t>Exploratory Data Analysis and Data Visualization 	</a:t>
            </a:r>
            <a:endParaRPr lang="en-MY" sz="4000" b="0" strike="noStrike" spc="-1">
              <a:solidFill>
                <a:srgbClr val="000000"/>
              </a:solidFill>
              <a:latin typeface="Arial"/>
            </a:endParaRPr>
          </a:p>
        </p:txBody>
      </p:sp>
      <p:sp>
        <p:nvSpPr>
          <p:cNvPr id="89" name="Google Shape;64;p13"/>
          <p:cNvSpPr txBox="1"/>
          <p:nvPr/>
        </p:nvSpPr>
        <p:spPr>
          <a:xfrm>
            <a:off x="1680480" y="3049560"/>
            <a:ext cx="5783040" cy="908640"/>
          </a:xfrm>
          <a:prstGeom prst="rect">
            <a:avLst/>
          </a:prstGeom>
          <a:noFill/>
          <a:ln w="0">
            <a:noFill/>
          </a:ln>
        </p:spPr>
        <p:txBody>
          <a:bodyPr tIns="91440" bIns="91440">
            <a:normAutofit/>
          </a:bodyPr>
          <a:lstStyle/>
          <a:p>
            <a:pPr algn="ctr"/>
            <a:endParaRPr lang="en-MY"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21;p22"/>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Let’s head to R</a:t>
            </a:r>
            <a:endParaRPr lang="en-MY" sz="3000" b="0" strike="noStrike" spc="-1">
              <a:solidFill>
                <a:srgbClr val="000000"/>
              </a:solidFill>
              <a:latin typeface="Arial"/>
            </a:endParaRPr>
          </a:p>
        </p:txBody>
      </p:sp>
      <p:sp>
        <p:nvSpPr>
          <p:cNvPr id="111" name="Google Shape;122;p22"/>
          <p:cNvSpPr txBox="1"/>
          <p:nvPr/>
        </p:nvSpPr>
        <p:spPr>
          <a:xfrm>
            <a:off x="388080" y="1489680"/>
            <a:ext cx="8367840" cy="3078720"/>
          </a:xfrm>
          <a:prstGeom prst="rect">
            <a:avLst/>
          </a:prstGeom>
          <a:noFill/>
          <a:ln w="0">
            <a:noFill/>
          </a:ln>
        </p:spPr>
        <p:txBody>
          <a:bodyPr tIns="91440" bIns="91440">
            <a:normAutofit/>
          </a:bodyPr>
          <a:lstStyle/>
          <a:p>
            <a:endParaRPr lang="en-MY" sz="1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127;p23"/>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Let’s try something	</a:t>
            </a:r>
            <a:endParaRPr lang="en-MY" sz="3000" b="0" strike="noStrike" spc="-1">
              <a:solidFill>
                <a:srgbClr val="000000"/>
              </a:solidFill>
              <a:latin typeface="Arial"/>
            </a:endParaRPr>
          </a:p>
        </p:txBody>
      </p:sp>
      <p:sp>
        <p:nvSpPr>
          <p:cNvPr id="113" name="Google Shape;128;p23"/>
          <p:cNvSpPr txBox="1"/>
          <p:nvPr/>
        </p:nvSpPr>
        <p:spPr>
          <a:xfrm>
            <a:off x="388080" y="1489680"/>
            <a:ext cx="8367840" cy="3078720"/>
          </a:xfrm>
          <a:prstGeom prst="rect">
            <a:avLst/>
          </a:prstGeom>
          <a:noFill/>
          <a:ln w="0">
            <a:noFill/>
          </a:ln>
        </p:spPr>
        <p:txBody>
          <a:bodyPr tIns="91440" bIns="91440">
            <a:normAutofit/>
          </a:bodyPr>
          <a:lstStyle/>
          <a:p>
            <a:pPr>
              <a:lnSpc>
                <a:spcPct val="115000"/>
              </a:lnSpc>
              <a:spcAft>
                <a:spcPts val="1199"/>
              </a:spcAft>
              <a:tabLst>
                <a:tab pos="0" algn="l"/>
              </a:tabLst>
            </a:pPr>
            <a:r>
              <a:rPr lang="en-GB" sz="1800" b="0" strike="noStrike" spc="-1">
                <a:solidFill>
                  <a:srgbClr val="FFFFFF"/>
                </a:solidFill>
                <a:latin typeface="Roboto"/>
                <a:ea typeface="Roboto"/>
              </a:rPr>
              <a:t>When you all are done, try this to check your understanding </a:t>
            </a:r>
            <a:endParaRPr lang="en-MY" sz="1800" b="0" strike="noStrike" spc="-1">
              <a:solidFill>
                <a:srgbClr val="000000"/>
              </a:solidFill>
              <a:latin typeface="Arial"/>
            </a:endParaRPr>
          </a:p>
          <a:p>
            <a:pPr>
              <a:lnSpc>
                <a:spcPct val="115000"/>
              </a:lnSpc>
              <a:spcAft>
                <a:spcPts val="1199"/>
              </a:spcAft>
              <a:tabLst>
                <a:tab pos="0" algn="l"/>
              </a:tabLst>
            </a:pPr>
            <a:endParaRPr lang="en-MY" sz="1800" b="0" strike="noStrike" spc="-1">
              <a:solidFill>
                <a:srgbClr val="000000"/>
              </a:solidFill>
              <a:latin typeface="Arial"/>
            </a:endParaRPr>
          </a:p>
          <a:p>
            <a:pPr>
              <a:lnSpc>
                <a:spcPct val="115000"/>
              </a:lnSpc>
              <a:spcAft>
                <a:spcPts val="1199"/>
              </a:spcAft>
              <a:tabLst>
                <a:tab pos="0" algn="l"/>
              </a:tabLst>
            </a:pPr>
            <a:r>
              <a:rPr lang="en-GB" sz="1800" b="0" strike="noStrike" spc="-1">
                <a:solidFill>
                  <a:srgbClr val="FFFFFF"/>
                </a:solidFill>
                <a:latin typeface="Roboto"/>
                <a:ea typeface="Roboto"/>
              </a:rPr>
              <a:t>https://docs.google.com/forms/d/e/1FAIpQLSe_Q2z3QnGgRgtaj13e_fB_awb3JdcDH6cHSHjA9IkQy7_FvQ/viewform</a:t>
            </a:r>
            <a:endParaRPr lang="en-MY" sz="1800" b="0" strike="noStrike" spc="-1">
              <a:solidFill>
                <a:srgbClr val="000000"/>
              </a:solidFill>
              <a:latin typeface="Arial"/>
            </a:endParaRPr>
          </a:p>
          <a:p>
            <a:pPr>
              <a:lnSpc>
                <a:spcPct val="115000"/>
              </a:lnSpc>
              <a:spcAft>
                <a:spcPts val="1199"/>
              </a:spcAft>
              <a:tabLst>
                <a:tab pos="0" algn="l"/>
              </a:tabLst>
            </a:pPr>
            <a:endParaRPr lang="en-MY" sz="1800" b="0" strike="noStrike" spc="-1">
              <a:solidFill>
                <a:srgbClr val="000000"/>
              </a:solidFill>
              <a:latin typeface="Arial"/>
            </a:endParaRPr>
          </a:p>
          <a:p>
            <a:pPr>
              <a:lnSpc>
                <a:spcPct val="115000"/>
              </a:lnSpc>
              <a:spcAft>
                <a:spcPts val="1199"/>
              </a:spcAft>
              <a:tabLst>
                <a:tab pos="0" algn="l"/>
              </a:tabLst>
            </a:pPr>
            <a:endParaRPr lang="en-MY" sz="1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Google Shape;69;p14"/>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Learning Objective</a:t>
            </a:r>
            <a:endParaRPr lang="en-MY" sz="3000" b="0" strike="noStrike" spc="-1">
              <a:solidFill>
                <a:srgbClr val="000000"/>
              </a:solidFill>
              <a:latin typeface="Arial"/>
            </a:endParaRPr>
          </a:p>
        </p:txBody>
      </p:sp>
      <p:sp>
        <p:nvSpPr>
          <p:cNvPr id="91" name="Google Shape;70;p14"/>
          <p:cNvSpPr txBox="1"/>
          <p:nvPr/>
        </p:nvSpPr>
        <p:spPr>
          <a:xfrm>
            <a:off x="388080" y="1489680"/>
            <a:ext cx="8367840" cy="3078720"/>
          </a:xfrm>
          <a:prstGeom prst="rect">
            <a:avLst/>
          </a:prstGeom>
          <a:noFill/>
          <a:ln w="0">
            <a:noFill/>
          </a:ln>
        </p:spPr>
        <p:txBody>
          <a:bodyPr tIns="91440" bIns="91440">
            <a:normAutofit/>
          </a:bodyPr>
          <a:lstStyle/>
          <a:p>
            <a:pPr marL="457200" indent="-342720">
              <a:lnSpc>
                <a:spcPct val="115000"/>
              </a:lnSpc>
              <a:buClr>
                <a:srgbClr val="FFFFFF"/>
              </a:buClr>
              <a:buFont typeface="Roboto"/>
              <a:buChar char="●"/>
            </a:pPr>
            <a:r>
              <a:rPr lang="en-MY" sz="1800" b="0" strike="noStrike" spc="-1" dirty="0">
                <a:solidFill>
                  <a:srgbClr val="FFFFFF"/>
                </a:solidFill>
                <a:latin typeface="Roboto"/>
              </a:rPr>
              <a:t>Understand the purpose of exploratory data analysis </a:t>
            </a:r>
            <a:endParaRPr lang="en-MY" sz="1800" b="0" strike="noStrike" spc="-1" dirty="0">
              <a:solidFill>
                <a:srgbClr val="FFFFFF"/>
              </a:solidFill>
              <a:latin typeface="Roboto"/>
              <a:ea typeface="Roboto"/>
            </a:endParaRPr>
          </a:p>
          <a:p>
            <a:pPr marL="457200" indent="-342720">
              <a:lnSpc>
                <a:spcPct val="115000"/>
              </a:lnSpc>
              <a:buClr>
                <a:srgbClr val="FFFFFF"/>
              </a:buClr>
              <a:buFont typeface="Roboto"/>
              <a:buChar char="●"/>
            </a:pPr>
            <a:r>
              <a:rPr lang="en-MY" sz="1800" b="0" strike="noStrike" spc="-1" dirty="0">
                <a:solidFill>
                  <a:srgbClr val="FFFFFF"/>
                </a:solidFill>
                <a:latin typeface="Roboto"/>
              </a:rPr>
              <a:t>Know some basic command of plotting in Base R</a:t>
            </a:r>
            <a:endParaRPr lang="en-MY" sz="1800" b="0" strike="noStrike" spc="-1" dirty="0">
              <a:solidFill>
                <a:srgbClr val="FFFFFF"/>
              </a:solidFill>
              <a:latin typeface="Roboto"/>
              <a:ea typeface="Roboto"/>
            </a:endParaRPr>
          </a:p>
          <a:p>
            <a:pPr marL="457200" indent="-342720">
              <a:lnSpc>
                <a:spcPct val="115000"/>
              </a:lnSpc>
              <a:buClr>
                <a:srgbClr val="FFFFFF"/>
              </a:buClr>
              <a:buFont typeface="Roboto"/>
              <a:buChar char="●"/>
            </a:pPr>
            <a:r>
              <a:rPr lang="en-MY" sz="1800" b="0" strike="noStrike" spc="-1" dirty="0">
                <a:solidFill>
                  <a:srgbClr val="FFFFFF"/>
                </a:solidFill>
                <a:latin typeface="Roboto"/>
              </a:rPr>
              <a:t>Use the </a:t>
            </a:r>
            <a:r>
              <a:rPr lang="en-MY" sz="1800" b="0" strike="noStrike" spc="-1" dirty="0" err="1">
                <a:solidFill>
                  <a:srgbClr val="FFFFFF"/>
                </a:solidFill>
                <a:latin typeface="Roboto"/>
              </a:rPr>
              <a:t>ggplot</a:t>
            </a:r>
            <a:r>
              <a:rPr lang="en-MY" sz="1800" b="0" strike="noStrike" spc="-1" dirty="0">
                <a:solidFill>
                  <a:srgbClr val="FFFFFF"/>
                </a:solidFill>
                <a:latin typeface="Roboto"/>
              </a:rPr>
              <a:t> package to plot the data out</a:t>
            </a:r>
            <a:endParaRPr lang="en-MY" sz="1800" b="0" strike="noStrike" spc="-1" dirty="0">
              <a:solidFill>
                <a:srgbClr val="FFFFFF"/>
              </a:solidFill>
              <a:latin typeface="Roboto"/>
              <a:ea typeface="Roboto"/>
            </a:endParaRPr>
          </a:p>
          <a:p>
            <a:pPr marL="457200" indent="-342720">
              <a:lnSpc>
                <a:spcPct val="115000"/>
              </a:lnSpc>
              <a:buClr>
                <a:srgbClr val="FFFFFF"/>
              </a:buClr>
              <a:buFont typeface="Roboto"/>
              <a:buChar char="●"/>
            </a:pPr>
            <a:r>
              <a:rPr lang="en-MY" sz="1800" b="0" strike="noStrike" spc="-1" dirty="0">
                <a:solidFill>
                  <a:srgbClr val="FFFFFF"/>
                </a:solidFill>
                <a:latin typeface="Roboto"/>
              </a:rPr>
              <a:t>Plot data in 3D using </a:t>
            </a:r>
            <a:r>
              <a:rPr lang="en-MY" sz="1800" b="0" strike="noStrike" spc="-1" dirty="0" err="1">
                <a:solidFill>
                  <a:srgbClr val="FFFFFF"/>
                </a:solidFill>
                <a:latin typeface="Roboto"/>
              </a:rPr>
              <a:t>Plotly</a:t>
            </a:r>
            <a:endParaRPr lang="en-MY" sz="1800" b="0" strike="noStrike" spc="-1" dirty="0">
              <a:solidFill>
                <a:srgbClr val="FFFFFF"/>
              </a:solidFill>
              <a:latin typeface="Roboto"/>
              <a:ea typeface="Roboto"/>
            </a:endParaRPr>
          </a:p>
          <a:p>
            <a:pPr marL="457200" indent="-342720">
              <a:lnSpc>
                <a:spcPct val="115000"/>
              </a:lnSpc>
              <a:buClr>
                <a:srgbClr val="FFFFFF"/>
              </a:buClr>
              <a:buFont typeface="Roboto"/>
              <a:buChar char="●"/>
            </a:pPr>
            <a:r>
              <a:rPr lang="en-MY" sz="1800" b="0" strike="noStrike" spc="-1" dirty="0">
                <a:solidFill>
                  <a:srgbClr val="FFFFFF"/>
                </a:solidFill>
                <a:latin typeface="Roboto"/>
              </a:rPr>
              <a:t>Use </a:t>
            </a:r>
            <a:r>
              <a:rPr lang="en-MY" sz="1800" b="0" strike="noStrike" spc="-1" dirty="0" err="1">
                <a:solidFill>
                  <a:srgbClr val="FFFFFF"/>
                </a:solidFill>
                <a:latin typeface="Roboto"/>
              </a:rPr>
              <a:t>gganimate</a:t>
            </a:r>
            <a:r>
              <a:rPr lang="en-MY" sz="1800" b="0" strike="noStrike" spc="-1" dirty="0">
                <a:solidFill>
                  <a:srgbClr val="FFFFFF"/>
                </a:solidFill>
                <a:latin typeface="Roboto"/>
              </a:rPr>
              <a:t> to animate a time series data </a:t>
            </a:r>
            <a:endParaRPr lang="en-MY" sz="1800" b="0" strike="noStrike" spc="-1" dirty="0">
              <a:solidFill>
                <a:srgbClr val="FFFFFF"/>
              </a:solidFill>
              <a:latin typeface="Roboto"/>
              <a:ea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065"/>
        </a:solidFill>
        <a:effectLst/>
      </p:bgPr>
    </p:bg>
    <p:spTree>
      <p:nvGrpSpPr>
        <p:cNvPr id="1" name=""/>
        <p:cNvGrpSpPr/>
        <p:nvPr/>
      </p:nvGrpSpPr>
      <p:grpSpPr>
        <a:xfrm>
          <a:off x="0" y="0"/>
          <a:ext cx="0" cy="0"/>
          <a:chOff x="0" y="0"/>
          <a:chExt cx="0" cy="0"/>
        </a:xfrm>
      </p:grpSpPr>
      <p:sp>
        <p:nvSpPr>
          <p:cNvPr id="92" name="Google Shape;75;p15"/>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dirty="0">
                <a:solidFill>
                  <a:srgbClr val="FFFFFF"/>
                </a:solidFill>
                <a:latin typeface="Roboto Slab"/>
                <a:ea typeface="Roboto Slab"/>
              </a:rPr>
              <a:t>Exploratory vs </a:t>
            </a:r>
            <a:r>
              <a:rPr lang="en-US" altLang="zh-CN" sz="3000" b="0" strike="noStrike" spc="-1" dirty="0">
                <a:solidFill>
                  <a:srgbClr val="FFFFFF"/>
                </a:solidFill>
                <a:latin typeface="Roboto Slab"/>
                <a:ea typeface="Roboto Slab"/>
              </a:rPr>
              <a:t>D</a:t>
            </a:r>
            <a:r>
              <a:rPr lang="en-GB" sz="3000" b="0" strike="noStrike" spc="-1" dirty="0" err="1">
                <a:solidFill>
                  <a:srgbClr val="FFFFFF"/>
                </a:solidFill>
                <a:latin typeface="Roboto Slab"/>
                <a:ea typeface="Roboto Slab"/>
              </a:rPr>
              <a:t>escriptive</a:t>
            </a:r>
            <a:r>
              <a:rPr lang="en-GB" sz="3000" b="0" strike="noStrike" spc="-1" dirty="0">
                <a:solidFill>
                  <a:srgbClr val="FFFFFF"/>
                </a:solidFill>
                <a:latin typeface="Roboto Slab"/>
                <a:ea typeface="Roboto Slab"/>
              </a:rPr>
              <a:t>, or Explanatory.</a:t>
            </a:r>
            <a:endParaRPr lang="en-MY" sz="3000" b="0" strike="noStrike" spc="-1" dirty="0">
              <a:solidFill>
                <a:srgbClr val="000000"/>
              </a:solidFill>
              <a:latin typeface="Arial"/>
            </a:endParaRPr>
          </a:p>
        </p:txBody>
      </p:sp>
      <p:sp>
        <p:nvSpPr>
          <p:cNvPr id="93" name="Google Shape;76;p15"/>
          <p:cNvSpPr txBox="1"/>
          <p:nvPr/>
        </p:nvSpPr>
        <p:spPr>
          <a:xfrm>
            <a:off x="507304" y="1402914"/>
            <a:ext cx="8289656" cy="3186365"/>
          </a:xfrm>
          <a:prstGeom prst="rect">
            <a:avLst/>
          </a:prstGeom>
          <a:noFill/>
          <a:ln w="0">
            <a:noFill/>
          </a:ln>
        </p:spPr>
        <p:txBody>
          <a:bodyPr tIns="91440" bIns="91440">
            <a:normAutofit/>
          </a:bodyPr>
          <a:lstStyle/>
          <a:p>
            <a:pPr>
              <a:lnSpc>
                <a:spcPct val="115000"/>
              </a:lnSpc>
              <a:tabLst>
                <a:tab pos="0" algn="l"/>
              </a:tabLst>
            </a:pPr>
            <a:r>
              <a:rPr lang="en-GB" sz="1800" b="0" strike="noStrike" spc="-1" dirty="0">
                <a:solidFill>
                  <a:srgbClr val="FFFFFF"/>
                </a:solidFill>
                <a:latin typeface="Roboto"/>
                <a:ea typeface="Roboto"/>
              </a:rPr>
              <a:t>Exploratory research is usually conducted when a researcher </a:t>
            </a:r>
            <a:r>
              <a:rPr lang="en-GB" sz="1800" b="1" strike="noStrike" spc="-1" dirty="0">
                <a:solidFill>
                  <a:srgbClr val="FFFFFF"/>
                </a:solidFill>
                <a:latin typeface="Roboto"/>
                <a:ea typeface="Roboto"/>
              </a:rPr>
              <a:t>has just begun</a:t>
            </a:r>
            <a:r>
              <a:rPr lang="en-GB" sz="1800" b="0" strike="noStrike" spc="-1" dirty="0">
                <a:solidFill>
                  <a:srgbClr val="FFFFFF"/>
                </a:solidFill>
                <a:latin typeface="Roboto"/>
                <a:ea typeface="Roboto"/>
              </a:rPr>
              <a:t> an investigation and wishes to understand the topic generally.</a:t>
            </a:r>
            <a:endParaRPr lang="en-MY" sz="1800" b="0" strike="noStrike" spc="-1" dirty="0">
              <a:solidFill>
                <a:srgbClr val="000000"/>
              </a:solidFill>
              <a:latin typeface="Arial"/>
            </a:endParaRPr>
          </a:p>
          <a:p>
            <a:pPr>
              <a:lnSpc>
                <a:spcPct val="115000"/>
              </a:lnSpc>
              <a:spcBef>
                <a:spcPts val="1199"/>
              </a:spcBef>
              <a:tabLst>
                <a:tab pos="0" algn="l"/>
              </a:tabLst>
            </a:pPr>
            <a:r>
              <a:rPr lang="en-GB" sz="1800" b="0" strike="noStrike" spc="-1" dirty="0">
                <a:solidFill>
                  <a:srgbClr val="FFFFFF"/>
                </a:solidFill>
                <a:latin typeface="Roboto"/>
                <a:ea typeface="Roboto"/>
              </a:rPr>
              <a:t>Descriptive research aims to </a:t>
            </a:r>
            <a:r>
              <a:rPr lang="en-GB" sz="1800" b="1" strike="noStrike" spc="-1" dirty="0">
                <a:solidFill>
                  <a:srgbClr val="FFFFFF"/>
                </a:solidFill>
                <a:latin typeface="Roboto"/>
                <a:ea typeface="Roboto"/>
              </a:rPr>
              <a:t>describe or define the topic </a:t>
            </a:r>
            <a:r>
              <a:rPr lang="en-GB" sz="1800" b="0" strike="noStrike" spc="-1" dirty="0">
                <a:solidFill>
                  <a:srgbClr val="FFFFFF"/>
                </a:solidFill>
                <a:latin typeface="Roboto"/>
                <a:ea typeface="Roboto"/>
              </a:rPr>
              <a:t>at hand.</a:t>
            </a:r>
            <a:endParaRPr lang="en-MY" sz="1800" b="0" strike="noStrike" spc="-1" dirty="0">
              <a:solidFill>
                <a:srgbClr val="000000"/>
              </a:solidFill>
              <a:latin typeface="Arial"/>
            </a:endParaRPr>
          </a:p>
          <a:p>
            <a:pPr>
              <a:lnSpc>
                <a:spcPct val="115000"/>
              </a:lnSpc>
              <a:spcBef>
                <a:spcPts val="1199"/>
              </a:spcBef>
              <a:tabLst>
                <a:tab pos="0" algn="l"/>
              </a:tabLst>
            </a:pPr>
            <a:r>
              <a:rPr lang="en-GB" sz="1800" b="0" strike="noStrike" spc="-1" dirty="0">
                <a:solidFill>
                  <a:srgbClr val="FFFFFF"/>
                </a:solidFill>
                <a:latin typeface="Roboto"/>
                <a:ea typeface="Roboto"/>
              </a:rPr>
              <a:t>Explanatory research is aims to </a:t>
            </a:r>
            <a:r>
              <a:rPr lang="en-GB" sz="1800" b="1" strike="noStrike" spc="-1" dirty="0">
                <a:solidFill>
                  <a:srgbClr val="FFFFFF"/>
                </a:solidFill>
                <a:latin typeface="Roboto"/>
                <a:ea typeface="Roboto"/>
              </a:rPr>
              <a:t>explain why particular phenomena work</a:t>
            </a:r>
            <a:r>
              <a:rPr lang="en-GB" sz="1800" b="0" strike="noStrike" spc="-1" dirty="0">
                <a:solidFill>
                  <a:srgbClr val="FFFFFF"/>
                </a:solidFill>
                <a:latin typeface="Roboto"/>
                <a:ea typeface="Roboto"/>
              </a:rPr>
              <a:t> in the way that they do.</a:t>
            </a:r>
            <a:endParaRPr lang="en-MY" sz="1800" b="0" strike="noStrike" spc="-1" dirty="0">
              <a:solidFill>
                <a:srgbClr val="000000"/>
              </a:solidFill>
              <a:latin typeface="Arial"/>
            </a:endParaRPr>
          </a:p>
          <a:p>
            <a:pPr>
              <a:lnSpc>
                <a:spcPct val="115000"/>
              </a:lnSpc>
              <a:spcBef>
                <a:spcPts val="1199"/>
              </a:spcBef>
              <a:spcAft>
                <a:spcPts val="1199"/>
              </a:spcAft>
              <a:tabLst>
                <a:tab pos="0" algn="l"/>
              </a:tabLst>
            </a:pPr>
            <a:endParaRPr lang="en-MY" sz="18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81;p16"/>
          <p:cNvSpPr txBox="1"/>
          <p:nvPr/>
        </p:nvSpPr>
        <p:spPr>
          <a:xfrm>
            <a:off x="388080" y="457920"/>
            <a:ext cx="8367840" cy="685800"/>
          </a:xfrm>
          <a:prstGeom prst="rect">
            <a:avLst/>
          </a:prstGeom>
          <a:noFill/>
          <a:ln w="0">
            <a:noFill/>
          </a:ln>
        </p:spPr>
        <p:txBody>
          <a:bodyPr tIns="91440" bIns="91440" anchor="b">
            <a:normAutofit/>
          </a:bodyPr>
          <a:lstStyle/>
          <a:p>
            <a:endParaRPr lang="en-MY" sz="1400" b="0" strike="noStrike" spc="-1">
              <a:solidFill>
                <a:srgbClr val="000000"/>
              </a:solidFill>
              <a:latin typeface="Arial"/>
            </a:endParaRPr>
          </a:p>
        </p:txBody>
      </p:sp>
      <p:sp>
        <p:nvSpPr>
          <p:cNvPr id="95" name="Google Shape;82;p16"/>
          <p:cNvSpPr txBox="1"/>
          <p:nvPr/>
        </p:nvSpPr>
        <p:spPr>
          <a:xfrm>
            <a:off x="388080" y="1489680"/>
            <a:ext cx="8367840" cy="3078720"/>
          </a:xfrm>
          <a:prstGeom prst="rect">
            <a:avLst/>
          </a:prstGeom>
          <a:noFill/>
          <a:ln w="0">
            <a:noFill/>
          </a:ln>
        </p:spPr>
        <p:txBody>
          <a:bodyPr tIns="91440" bIns="91440">
            <a:normAutofit/>
          </a:bodyPr>
          <a:lstStyle/>
          <a:p>
            <a:endParaRPr lang="en-MY" sz="1400" b="0" strike="noStrike" spc="-1">
              <a:solidFill>
                <a:srgbClr val="000000"/>
              </a:solidFill>
              <a:latin typeface="Arial"/>
            </a:endParaRPr>
          </a:p>
        </p:txBody>
      </p:sp>
      <p:pic>
        <p:nvPicPr>
          <p:cNvPr id="96" name="Google Shape;83;p16"/>
          <p:cNvPicPr/>
          <p:nvPr/>
        </p:nvPicPr>
        <p:blipFill>
          <a:blip r:embed="rId3"/>
          <a:stretch/>
        </p:blipFill>
        <p:spPr>
          <a:xfrm>
            <a:off x="887760" y="36720"/>
            <a:ext cx="767340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88;p17"/>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Data Visualization </a:t>
            </a:r>
            <a:endParaRPr lang="en-MY" sz="3000" b="0" strike="noStrike" spc="-1">
              <a:solidFill>
                <a:srgbClr val="000000"/>
              </a:solidFill>
              <a:latin typeface="Arial"/>
            </a:endParaRPr>
          </a:p>
        </p:txBody>
      </p:sp>
      <p:sp>
        <p:nvSpPr>
          <p:cNvPr id="98" name="Google Shape;89;p17"/>
          <p:cNvSpPr txBox="1"/>
          <p:nvPr/>
        </p:nvSpPr>
        <p:spPr>
          <a:xfrm>
            <a:off x="388080" y="1489680"/>
            <a:ext cx="3274920" cy="3078720"/>
          </a:xfrm>
          <a:prstGeom prst="rect">
            <a:avLst/>
          </a:prstGeom>
          <a:noFill/>
          <a:ln w="0">
            <a:noFill/>
          </a:ln>
        </p:spPr>
        <p:txBody>
          <a:bodyPr tIns="91440" bIns="91440">
            <a:normAutofit/>
          </a:bodyPr>
          <a:lstStyle/>
          <a:p>
            <a:pPr>
              <a:lnSpc>
                <a:spcPct val="115000"/>
              </a:lnSpc>
              <a:tabLst>
                <a:tab pos="0" algn="l"/>
              </a:tabLst>
            </a:pPr>
            <a:r>
              <a:rPr lang="en-GB" sz="2300" b="0" strike="noStrike" spc="-1">
                <a:solidFill>
                  <a:srgbClr val="FFFFFF"/>
                </a:solidFill>
                <a:latin typeface="Roboto"/>
                <a:ea typeface="Roboto"/>
              </a:rPr>
              <a:t>The most efficient way to tell a story</a:t>
            </a:r>
            <a:endParaRPr lang="en-MY" sz="2300" b="0" strike="noStrike" spc="-1">
              <a:solidFill>
                <a:srgbClr val="000000"/>
              </a:solidFill>
              <a:latin typeface="Arial"/>
            </a:endParaRPr>
          </a:p>
          <a:p>
            <a:pPr>
              <a:lnSpc>
                <a:spcPct val="115000"/>
              </a:lnSpc>
              <a:spcBef>
                <a:spcPts val="1199"/>
              </a:spcBef>
              <a:spcAft>
                <a:spcPts val="1199"/>
              </a:spcAft>
              <a:tabLst>
                <a:tab pos="0" algn="l"/>
              </a:tabLst>
            </a:pPr>
            <a:endParaRPr lang="en-MY" sz="2300" b="0" strike="noStrike" spc="-1">
              <a:solidFill>
                <a:srgbClr val="000000"/>
              </a:solidFill>
              <a:latin typeface="Arial"/>
            </a:endParaRPr>
          </a:p>
        </p:txBody>
      </p:sp>
      <p:pic>
        <p:nvPicPr>
          <p:cNvPr id="99" name="Google Shape;90;p17" descr="http://www.ted.com  With the drama and urgency of a sportscaster, statistics guru Hans Rosling uses an amazing new presentation tool, Gapminder, to present data that debunks several myths about world development. Rosling is professor of international health at Sweden's Karolinska Institute, and founder of Gapminder, a nonprofit that brings vital global data to life. (Recorded February 2006 in Monterey, CA.)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10; &#10;Follow us on Twitter &#10;http://www.twitter.com/tednews &#10;  &#10;Checkout our Facebook page for TED exclusives &#10;https://www.facebook.com/TED"/>
          <p:cNvPicPr/>
          <p:nvPr/>
        </p:nvPicPr>
        <p:blipFill>
          <a:blip r:embed="rId2"/>
          <a:stretch/>
        </p:blipFill>
        <p:spPr>
          <a:xfrm>
            <a:off x="4080960" y="1352880"/>
            <a:ext cx="4469760" cy="33523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additive="repl">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95;p18"/>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Data Visualization - Bubble chart </a:t>
            </a:r>
            <a:endParaRPr lang="en-MY" sz="3000" b="0" strike="noStrike" spc="-1">
              <a:solidFill>
                <a:srgbClr val="000000"/>
              </a:solidFill>
              <a:latin typeface="Arial"/>
            </a:endParaRPr>
          </a:p>
        </p:txBody>
      </p:sp>
      <p:pic>
        <p:nvPicPr>
          <p:cNvPr id="101" name="Google Shape;96;p18"/>
          <p:cNvPicPr/>
          <p:nvPr/>
        </p:nvPicPr>
        <p:blipFill>
          <a:blip r:embed="rId3"/>
          <a:stretch/>
        </p:blipFill>
        <p:spPr>
          <a:xfrm>
            <a:off x="483840" y="1358280"/>
            <a:ext cx="8318160" cy="37386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101;p19"/>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Data Visualization - Animation</a:t>
            </a:r>
            <a:endParaRPr lang="en-MY" sz="3000" b="0" strike="noStrike" spc="-1">
              <a:solidFill>
                <a:srgbClr val="000000"/>
              </a:solidFill>
              <a:latin typeface="Arial"/>
            </a:endParaRPr>
          </a:p>
        </p:txBody>
      </p:sp>
      <p:pic>
        <p:nvPicPr>
          <p:cNvPr id="103" name="Google Shape;102;p19" descr="Source Materials for gganimate&#10;https://gganimate.com/articles/gganimate.html&#10;https://github.com/thomasp85/gganimate&#10;https://cran.r-project.org/web/packages/gganimate/gganimate.pdf&#10;&#10;Script File: &#10;https://bit.ly/LB_Scripts&#10;&#10;#Apparently transition reveal only keeps the data for geom_line and geom_area, that's why it doens't work in the video :|, you can get the rectify version in the scipt attached. &#10;&#10;Starting Music by:&#10;Anachronist - Oddities by Kevin MacLeod is licensed under a Creative Commons Attribution license (https://creativecommons.org/licenses/by/4.0/)&#10;Source: http://incompetech.com/music/royalty-free/index.html?isrc=USUAN1100332&#10;Artist: http://incompetech.com/&#10;&#10;Email:         liquidbrain.r@gmail.com&#10;Github:        https://github.com/brandonyph&#10;Twitter:       https://twitter.com/Brandon_yeoph"/>
          <p:cNvPicPr/>
          <p:nvPr/>
        </p:nvPicPr>
        <p:blipFill>
          <a:blip r:embed="rId2"/>
          <a:stretch/>
        </p:blipFill>
        <p:spPr>
          <a:xfrm>
            <a:off x="581760" y="1345680"/>
            <a:ext cx="4954680" cy="37159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additive="repl">
                                        <p:cTn id="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Google Shape;107;p20"/>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Data Visualization </a:t>
            </a:r>
            <a:endParaRPr lang="en-MY" sz="3000" b="0" strike="noStrike" spc="-1">
              <a:solidFill>
                <a:srgbClr val="000000"/>
              </a:solidFill>
              <a:latin typeface="Arial"/>
            </a:endParaRPr>
          </a:p>
        </p:txBody>
      </p:sp>
      <p:sp>
        <p:nvSpPr>
          <p:cNvPr id="105" name="Google Shape;108;p20"/>
          <p:cNvSpPr txBox="1"/>
          <p:nvPr/>
        </p:nvSpPr>
        <p:spPr>
          <a:xfrm>
            <a:off x="388080" y="1489680"/>
            <a:ext cx="8367840" cy="3078720"/>
          </a:xfrm>
          <a:prstGeom prst="rect">
            <a:avLst/>
          </a:prstGeom>
          <a:noFill/>
          <a:ln w="0">
            <a:noFill/>
          </a:ln>
        </p:spPr>
        <p:txBody>
          <a:bodyPr tIns="91440" bIns="91440">
            <a:normAutofit/>
          </a:bodyPr>
          <a:lstStyle/>
          <a:p>
            <a:pPr>
              <a:lnSpc>
                <a:spcPct val="115000"/>
              </a:lnSpc>
              <a:tabLst>
                <a:tab pos="0" algn="l"/>
              </a:tabLst>
            </a:pPr>
            <a:r>
              <a:rPr lang="en-GB" sz="1800" b="0" strike="noStrike" spc="-1" dirty="0">
                <a:solidFill>
                  <a:srgbClr val="FFFFFF"/>
                </a:solidFill>
                <a:latin typeface="Roboto"/>
                <a:ea typeface="Roboto"/>
              </a:rPr>
              <a:t>“Our eyes are drawn to colours and patterns. We can quickly identify red from blue, square from circle. </a:t>
            </a:r>
            <a:endParaRPr lang="en-MY" sz="1800" b="0" strike="noStrike" spc="-1" dirty="0">
              <a:solidFill>
                <a:srgbClr val="000000"/>
              </a:solidFill>
              <a:latin typeface="Arial"/>
            </a:endParaRPr>
          </a:p>
          <a:p>
            <a:pPr>
              <a:lnSpc>
                <a:spcPct val="115000"/>
              </a:lnSpc>
              <a:spcBef>
                <a:spcPts val="1199"/>
              </a:spcBef>
              <a:tabLst>
                <a:tab pos="0" algn="l"/>
              </a:tabLst>
            </a:pPr>
            <a:r>
              <a:rPr lang="en-GB" sz="1800" b="0" strike="noStrike" spc="-1" dirty="0">
                <a:solidFill>
                  <a:srgbClr val="FFFFFF"/>
                </a:solidFill>
                <a:latin typeface="Roboto"/>
                <a:ea typeface="Roboto"/>
              </a:rPr>
              <a:t>Our culture is visual, including everything from art and advertisements to TV and movies.”</a:t>
            </a:r>
            <a:endParaRPr lang="en-MY" spc="-1" dirty="0">
              <a:solidFill>
                <a:srgbClr val="000000"/>
              </a:solidFill>
              <a:latin typeface="Arial"/>
            </a:endParaRPr>
          </a:p>
          <a:p>
            <a:pPr>
              <a:lnSpc>
                <a:spcPct val="115000"/>
              </a:lnSpc>
              <a:spcBef>
                <a:spcPts val="1199"/>
              </a:spcBef>
              <a:tabLst>
                <a:tab pos="0" algn="l"/>
              </a:tabLst>
            </a:pPr>
            <a:r>
              <a:rPr lang="en-GB" sz="1800" b="0" strike="noStrike" spc="-1" dirty="0">
                <a:solidFill>
                  <a:srgbClr val="FFFFFF"/>
                </a:solidFill>
                <a:latin typeface="Roboto"/>
                <a:ea typeface="Roboto"/>
              </a:rPr>
              <a:t>Data visualization makes data more understandable , and easier to see patterns between the variables</a:t>
            </a:r>
            <a:endParaRPr lang="en-MY" sz="18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113;p21"/>
          <p:cNvSpPr txBox="1"/>
          <p:nvPr/>
        </p:nvSpPr>
        <p:spPr>
          <a:xfrm>
            <a:off x="388080" y="457920"/>
            <a:ext cx="8367840" cy="685800"/>
          </a:xfrm>
          <a:prstGeom prst="rect">
            <a:avLst/>
          </a:prstGeom>
          <a:noFill/>
          <a:ln w="0">
            <a:noFill/>
          </a:ln>
        </p:spPr>
        <p:txBody>
          <a:bodyPr tIns="91440" bIns="91440" anchor="b">
            <a:normAutofit/>
          </a:bodyPr>
          <a:lstStyle/>
          <a:p>
            <a:pPr>
              <a:lnSpc>
                <a:spcPct val="100000"/>
              </a:lnSpc>
              <a:tabLst>
                <a:tab pos="0" algn="l"/>
              </a:tabLst>
            </a:pPr>
            <a:r>
              <a:rPr lang="en-GB" sz="3000" b="0" strike="noStrike" spc="-1">
                <a:solidFill>
                  <a:srgbClr val="FFFFFF"/>
                </a:solidFill>
                <a:latin typeface="Roboto Slab"/>
                <a:ea typeface="Roboto Slab"/>
              </a:rPr>
              <a:t>Table vs heatmap</a:t>
            </a:r>
            <a:endParaRPr lang="en-MY" sz="3000" b="0" strike="noStrike" spc="-1">
              <a:solidFill>
                <a:srgbClr val="000000"/>
              </a:solidFill>
              <a:latin typeface="Arial"/>
            </a:endParaRPr>
          </a:p>
        </p:txBody>
      </p:sp>
      <p:sp>
        <p:nvSpPr>
          <p:cNvPr id="107" name="Google Shape;114;p21"/>
          <p:cNvSpPr txBox="1"/>
          <p:nvPr/>
        </p:nvSpPr>
        <p:spPr>
          <a:xfrm>
            <a:off x="388080" y="1489680"/>
            <a:ext cx="8367840" cy="3078720"/>
          </a:xfrm>
          <a:prstGeom prst="rect">
            <a:avLst/>
          </a:prstGeom>
          <a:noFill/>
          <a:ln w="0">
            <a:noFill/>
          </a:ln>
        </p:spPr>
        <p:txBody>
          <a:bodyPr tIns="91440" bIns="91440">
            <a:normAutofit/>
          </a:bodyPr>
          <a:lstStyle/>
          <a:p>
            <a:endParaRPr lang="en-MY" sz="1400" b="0" strike="noStrike" spc="-1">
              <a:solidFill>
                <a:srgbClr val="000000"/>
              </a:solidFill>
              <a:latin typeface="Arial"/>
            </a:endParaRPr>
          </a:p>
        </p:txBody>
      </p:sp>
      <p:pic>
        <p:nvPicPr>
          <p:cNvPr id="108" name="Google Shape;115;p21"/>
          <p:cNvPicPr/>
          <p:nvPr/>
        </p:nvPicPr>
        <p:blipFill>
          <a:blip r:embed="rId2"/>
          <a:stretch/>
        </p:blipFill>
        <p:spPr>
          <a:xfrm>
            <a:off x="187560" y="1489680"/>
            <a:ext cx="4433760" cy="2733120"/>
          </a:xfrm>
          <a:prstGeom prst="rect">
            <a:avLst/>
          </a:prstGeom>
          <a:ln w="0">
            <a:noFill/>
          </a:ln>
        </p:spPr>
      </p:pic>
      <p:pic>
        <p:nvPicPr>
          <p:cNvPr id="109" name="Google Shape;116;p21"/>
          <p:cNvPicPr/>
          <p:nvPr/>
        </p:nvPicPr>
        <p:blipFill>
          <a:blip r:embed="rId3"/>
          <a:stretch/>
        </p:blipFill>
        <p:spPr>
          <a:xfrm>
            <a:off x="4881240" y="1489680"/>
            <a:ext cx="4201560" cy="31827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304</Words>
  <Application>Microsoft Office PowerPoint</Application>
  <PresentationFormat>On-screen Show (16:9)</PresentationFormat>
  <Paragraphs>30</Paragraphs>
  <Slides>11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Roboto Slab</vt:lpstr>
      <vt:lpstr>Arial</vt:lpstr>
      <vt:lpstr>Roboto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Brandon</cp:lastModifiedBy>
  <cp:revision>6</cp:revision>
  <dcterms:modified xsi:type="dcterms:W3CDTF">2021-09-04T06:31:07Z</dcterms:modified>
  <dc:language>en-MY</dc:language>
</cp:coreProperties>
</file>