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9"/>
  </p:notesMasterIdLst>
  <p:sldIdLst>
    <p:sldId id="256" r:id="rId2"/>
    <p:sldId id="257" r:id="rId3"/>
    <p:sldId id="258" r:id="rId4"/>
    <p:sldId id="269" r:id="rId5"/>
    <p:sldId id="261" r:id="rId6"/>
    <p:sldId id="259" r:id="rId7"/>
    <p:sldId id="267" r:id="rId8"/>
    <p:sldId id="270" r:id="rId9"/>
    <p:sldId id="271" r:id="rId10"/>
    <p:sldId id="286" r:id="rId11"/>
    <p:sldId id="272" r:id="rId12"/>
    <p:sldId id="273" r:id="rId13"/>
    <p:sldId id="274" r:id="rId14"/>
    <p:sldId id="275" r:id="rId15"/>
    <p:sldId id="268" r:id="rId16"/>
    <p:sldId id="276" r:id="rId17"/>
    <p:sldId id="277" r:id="rId18"/>
    <p:sldId id="278" r:id="rId19"/>
    <p:sldId id="279" r:id="rId20"/>
    <p:sldId id="280" r:id="rId21"/>
    <p:sldId id="260" r:id="rId22"/>
    <p:sldId id="281" r:id="rId23"/>
    <p:sldId id="287" r:id="rId24"/>
    <p:sldId id="282" r:id="rId25"/>
    <p:sldId id="283" r:id="rId26"/>
    <p:sldId id="285" r:id="rId27"/>
    <p:sldId id="284" r:id="rId28"/>
  </p:sldIdLst>
  <p:sldSz cx="9144000" cy="5143500" type="screen16x9"/>
  <p:notesSz cx="6858000" cy="9144000"/>
  <p:embeddedFontLst>
    <p:embeddedFont>
      <p:font typeface="Roboto" panose="02000000000000000000" pitchFamily="2" charset="0"/>
      <p:regular r:id="rId30"/>
      <p:bold r:id="rId31"/>
      <p:italic r:id="rId32"/>
      <p:boldItalic r:id="rId33"/>
    </p:embeddedFont>
    <p:embeddedFont>
      <p:font typeface="Roboto Slab" panose="020B0604020202020204" charset="0"/>
      <p:regular r:id="rId34"/>
      <p:bold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775" autoAdjust="0"/>
  </p:normalViewPr>
  <p:slideViewPr>
    <p:cSldViewPr snapToGrid="0">
      <p:cViewPr varScale="1">
        <p:scale>
          <a:sx n="149" d="100"/>
          <a:sy n="149" d="100"/>
        </p:scale>
        <p:origin x="426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mwr.org/resampling.html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journal.embnet.org/index.php/embnetjournal/article/view/550" TargetMode="Externa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3"/>
              </a:rPr>
              <a:t>https://www.tmwr.org/resampling.html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hlink"/>
                </a:solidFill>
                <a:hlinkClick r:id="rId4"/>
              </a:rPr>
              <a:t>http://journal.embnet.org/index.php/embnetjournal/article/view/550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7b244c7288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7b244c7288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https://www.datasciencecentral.com/profiles/blogs/top-20-uses-of-statistical-modeling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16320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d679ff7f2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d679ff7f2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MY" dirty="0"/>
              <a:t>https://towardsdatascience.com/types-of-neural-network-and-what-each-one-does-explained-d9b4c0ed63a1</a:t>
            </a: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41140289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5023670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MY" dirty="0"/>
              <a:t>https://github.com/lucidrains/alphafold2</a:t>
            </a:r>
          </a:p>
        </p:txBody>
      </p:sp>
    </p:spTree>
    <p:extLst>
      <p:ext uri="{BB962C8B-B14F-4D97-AF65-F5344CB8AC3E}">
        <p14:creationId xmlns:p14="http://schemas.microsoft.com/office/powerpoint/2010/main" val="36215630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c93e512bf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c93e512bf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7b244c7288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7b244c7288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https://en.wikipedia.org/wiki/Data_model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7b244c7288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7b244c7288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https://en.wikipedia.org/wiki/Data_model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427476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7b244c7288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7b244c7288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https://www.guru99.com/data-modelling-conceptual-logical.html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MY" dirty="0"/>
              <a:t>https://serc.carleton.edu/introgeo/mathstatmodels/why.html</a:t>
            </a: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7b244c7288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7b244c7288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https://www.datasciencecentral.com/profiles/blogs/top-20-uses-of-statistical-modeling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7b244c7288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7b244c7288_0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https://www.datasciencecentral.com/profiles/blogs/top-20-uses-of-statistical-modelling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MY" dirty="0"/>
              <a:t>https://analyticsindiamag.com/7-types-classification-algorithms/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762221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Generalized linear modeling is a framework for statistical analysis that includes linear and logistic regression as special cases. Linear regression directly predicts continuous data y from a linear predictor Xβ = β0 + X1β1 + ··· + </a:t>
            </a:r>
            <a:r>
              <a:rPr lang="en-US" dirty="0" err="1"/>
              <a:t>Xk</a:t>
            </a:r>
            <a:r>
              <a:rPr lang="en-US" dirty="0"/>
              <a:t>βk. Logistic regression predicts </a:t>
            </a:r>
            <a:r>
              <a:rPr lang="en-US" dirty="0" err="1"/>
              <a:t>Pr</a:t>
            </a:r>
            <a:r>
              <a:rPr lang="en-US" dirty="0"/>
              <a:t>(y = 1) for binary data from a linear predictor with an </a:t>
            </a:r>
            <a:r>
              <a:rPr lang="en-US" dirty="0" err="1"/>
              <a:t>inverselogit</a:t>
            </a:r>
            <a:r>
              <a:rPr lang="en-US" dirty="0"/>
              <a:t> transformation. 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5784019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MY" dirty="0"/>
              <a:t>https://towardsdatascience.com/knn-algorithm-what-when-why-how-41405c16c36f</a:t>
            </a:r>
          </a:p>
          <a:p>
            <a:r>
              <a:rPr lang="en-MY" dirty="0"/>
              <a:t>https://towardsdatascience.com/a-simple-introduction-to-k-nearest-neighbors-algorithm-b3519ed98e</a:t>
            </a:r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8278860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1"/>
          <p:cNvSpPr txBox="1">
            <a:spLocks noGrp="1"/>
          </p:cNvSpPr>
          <p:nvPr>
            <p:ph type="title" hasCustomPrompt="1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>
            <a:spLocks noGrp="1"/>
          </p:cNvSpPr>
          <p:nvPr>
            <p:ph type="body" idx="1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1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5" name="Google Shape;45;p9"/>
          <p:cNvSpPr txBox="1">
            <a:spLocks noGrp="1"/>
          </p:cNvSpPr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rina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psych.colorado.edu/~carey/qmin/qminChapters/QMIN09-GLMIntro.pdf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blog.davidvassallo.me/2019/08/06/3-uses-for-random-decision-trees-forests-you-maybe-didnt-know-about/" TargetMode="Externa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blog.davidvassallo.me/2019/08/06/3-uses-for-random-decision-trees-forests-you-maybe-didnt-know-about/" TargetMode="Externa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favouriteblog.com/machine-learning-algorithms-which-one-to-choose-for-your-problem/" TargetMode="Externa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princeton.edu/courses/archive/fall18/cos324/files/hierarchical-clustering.pdf" TargetMode="External"/><Relationship Id="rId2" Type="http://schemas.openxmlformats.org/officeDocument/2006/relationships/hyperlink" Target="https://www.youtube.com/watch?v=7xHsRkOdVwo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sartorius.com/en/knowledge/science-snippets/what-is-principal-component-analysis-pca-and-how-it-is-used-507186" TargetMode="Externa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distill.pub/2016/misread-tsne/" TargetMode="Externa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pair-code.github.io/understanding-umap/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365datascience.com/tutorials/python-tutorials/k-means-clustering/" TargetMode="Externa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bm.com/cloud/learn/convolutional-neural-networks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hyperlink" Target="https://deepai.org/machine-learning-glossary-and-terms/convolutional-neural-network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bm.com/cloud/learn/convolutional-neural-networks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hyperlink" Target="https://deepai.org/machine-learning-glossary-and-terms/convolutional-neural-network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ducba.com/recurrent-neural-networks-rnn/" TargetMode="External"/><Relationship Id="rId2" Type="http://schemas.openxmlformats.org/officeDocument/2006/relationships/hyperlink" Target="https://www.ibm.com/cloud/learn/recurrent-neural-networks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www.asimovinstitute.org/neural-network-zoo/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online.stat.psu.edu/stat462/node/101/" TargetMode="Externa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>
            <a:spLocks noGrp="1"/>
          </p:cNvSpPr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Model Basics and Building</a:t>
            </a:r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1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MY" dirty="0"/>
              <a:t>Victoria’s not so secret Models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800" dirty="0"/>
              <a:t>1.1.1 Generalized Linear Model (Ridge, Lasso, Elastic net)</a:t>
            </a:r>
            <a:endParaRPr lang="en-MY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MY" dirty="0">
                <a:hlinkClick r:id="rId3"/>
              </a:rPr>
              <a:t>http://psych.colorado.edu/~carey/qmin/qminChapters/QMIN09-GLMIntro.pdf</a:t>
            </a:r>
            <a:endParaRPr lang="en-MY" dirty="0"/>
          </a:p>
          <a:p>
            <a:endParaRPr lang="en-MY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8066" y="2002758"/>
            <a:ext cx="4095716" cy="3057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7959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MY" dirty="0"/>
              <a:t>1.3 </a:t>
            </a:r>
            <a:r>
              <a:rPr lang="en-US" sz="2800" dirty="0"/>
              <a:t>K-Nearest Neighbors (KNN)</a:t>
            </a:r>
            <a:endParaRPr lang="en-MY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3E83FD7-5306-4F66-B291-EC847A8EB3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030" y="1389256"/>
            <a:ext cx="3132930" cy="1597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05341A94-4A37-4029-B514-8CAE10CF43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030" y="3106682"/>
            <a:ext cx="3399163" cy="1878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9C963FB-5A27-4320-B9E6-B867B37F2D49}"/>
              </a:ext>
            </a:extLst>
          </p:cNvPr>
          <p:cNvSpPr txBox="1"/>
          <p:nvPr/>
        </p:nvSpPr>
        <p:spPr>
          <a:xfrm>
            <a:off x="4169791" y="1224803"/>
            <a:ext cx="477136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i="0" dirty="0">
                <a:solidFill>
                  <a:schemeClr val="tx1"/>
                </a:solidFill>
                <a:effectLst/>
                <a:latin typeface="charter"/>
              </a:rPr>
              <a:t>“‘k’ in KNN is a parameter that refers to the number of nearest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charter"/>
              </a:rPr>
              <a:t>neighbours</a:t>
            </a:r>
            <a:r>
              <a:rPr lang="en-US" b="0" i="0" dirty="0">
                <a:solidFill>
                  <a:schemeClr val="tx1"/>
                </a:solidFill>
                <a:effectLst/>
                <a:latin typeface="charter"/>
              </a:rPr>
              <a:t> to include in the majority of the voting process.</a:t>
            </a:r>
          </a:p>
          <a:p>
            <a:pPr algn="l"/>
            <a:r>
              <a:rPr lang="en-US" b="0" i="0" dirty="0">
                <a:solidFill>
                  <a:schemeClr val="tx1"/>
                </a:solidFill>
                <a:effectLst/>
                <a:latin typeface="charter"/>
              </a:rPr>
              <a:t>Suppose, if we add a new glass of wine in the dataset. We would like to know whether the new wine is red or white?</a:t>
            </a:r>
          </a:p>
          <a:p>
            <a:pPr algn="l"/>
            <a:endParaRPr lang="en-US" dirty="0">
              <a:solidFill>
                <a:schemeClr val="tx1"/>
              </a:solidFill>
              <a:latin typeface="charter"/>
            </a:endParaRPr>
          </a:p>
          <a:p>
            <a:pPr algn="l"/>
            <a:endParaRPr lang="en-US" b="0" i="0" dirty="0">
              <a:solidFill>
                <a:schemeClr val="tx1"/>
              </a:solidFill>
              <a:effectLst/>
              <a:latin typeface="charter"/>
            </a:endParaRPr>
          </a:p>
          <a:p>
            <a:pPr algn="l"/>
            <a:r>
              <a:rPr lang="en-US" b="0" i="0" dirty="0">
                <a:solidFill>
                  <a:schemeClr val="tx1"/>
                </a:solidFill>
                <a:effectLst/>
                <a:latin typeface="charter"/>
              </a:rPr>
              <a:t>So, we need to find out what the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charter"/>
              </a:rPr>
              <a:t>neighbours</a:t>
            </a:r>
            <a:r>
              <a:rPr lang="en-US" b="0" i="0" dirty="0">
                <a:solidFill>
                  <a:schemeClr val="tx1"/>
                </a:solidFill>
                <a:effectLst/>
                <a:latin typeface="charter"/>
              </a:rPr>
              <a:t> are in this case. Let’s say k = 5 and the new data point is classified by the majority of votes from its five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charter"/>
              </a:rPr>
              <a:t>neighbours</a:t>
            </a:r>
            <a:r>
              <a:rPr lang="en-US" b="0" i="0" dirty="0">
                <a:solidFill>
                  <a:schemeClr val="tx1"/>
                </a:solidFill>
                <a:effectLst/>
                <a:latin typeface="charter"/>
              </a:rPr>
              <a:t> and the new point would be classified as red since four out of five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charter"/>
              </a:rPr>
              <a:t>neighbours</a:t>
            </a:r>
            <a:r>
              <a:rPr lang="en-US" b="0" i="0" dirty="0">
                <a:solidFill>
                  <a:schemeClr val="tx1"/>
                </a:solidFill>
                <a:effectLst/>
                <a:latin typeface="charter"/>
              </a:rPr>
              <a:t> are red.”</a:t>
            </a:r>
          </a:p>
          <a:p>
            <a:r>
              <a:rPr lang="en-MY" dirty="0"/>
              <a:t>-- https://towardsdatascience.com/a-simple-introduction-to-k-nearest-neighbors-algorithm-b3519ed98e</a:t>
            </a:r>
          </a:p>
          <a:p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5572343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MY" dirty="0"/>
              <a:t>1.4 </a:t>
            </a:r>
            <a:r>
              <a:rPr lang="en-US" sz="2800" dirty="0"/>
              <a:t>Decision Tree</a:t>
            </a:r>
            <a:endParaRPr lang="en-MY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MY" dirty="0">
                <a:hlinkClick r:id="rId2"/>
              </a:rPr>
              <a:t>https://blog.davidvassallo.me/2019/08/06/3-uses-for-random-decision-trees-forests-you-maybe-didnt-know-about/</a:t>
            </a:r>
            <a:endParaRPr lang="en-MY" dirty="0"/>
          </a:p>
          <a:p>
            <a:endParaRPr lang="en-MY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004" y="2313438"/>
            <a:ext cx="4894900" cy="2698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7334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MY" dirty="0"/>
              <a:t>1.5 </a:t>
            </a:r>
            <a:r>
              <a:rPr lang="en-US" sz="2800" dirty="0"/>
              <a:t>Random Forest</a:t>
            </a:r>
            <a:endParaRPr lang="en-MY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MY" dirty="0">
                <a:hlinkClick r:id="rId2"/>
              </a:rPr>
              <a:t>https://blog.davidvassallo.me/2019/08/06/3-uses-for-random-decision-trees-forests-you-maybe-didnt-know-about/</a:t>
            </a:r>
            <a:endParaRPr lang="en-MY" dirty="0"/>
          </a:p>
          <a:p>
            <a:endParaRPr lang="en-MY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445" y="2308816"/>
            <a:ext cx="2408443" cy="132752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4273" y="2308816"/>
            <a:ext cx="2408443" cy="13275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7101" y="2308816"/>
            <a:ext cx="2408443" cy="132752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445" y="3707398"/>
            <a:ext cx="2408443" cy="132752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4273" y="3707398"/>
            <a:ext cx="2408443" cy="132752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7101" y="3707398"/>
            <a:ext cx="2408443" cy="132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189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MY" dirty="0"/>
              <a:t>1.6 </a:t>
            </a:r>
            <a:r>
              <a:rPr lang="en-US" sz="2800" dirty="0"/>
              <a:t>Support Vector Machine</a:t>
            </a:r>
            <a:endParaRPr lang="en-MY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MY" dirty="0">
                <a:hlinkClick r:id="rId2"/>
              </a:rPr>
              <a:t>https://favouriteblog.com/machine-learning-algorithms-which-one-to-choose-for-your-problem/</a:t>
            </a:r>
            <a:endParaRPr lang="en-MY" dirty="0"/>
          </a:p>
          <a:p>
            <a:endParaRPr lang="en-MY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8023" y="1906771"/>
            <a:ext cx="4339269" cy="3172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3625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44450">
              <a:buSzPts val="2900"/>
            </a:pPr>
            <a:r>
              <a:rPr lang="en-GB" sz="3200" dirty="0"/>
              <a:t>2. Clustering model </a:t>
            </a:r>
          </a:p>
        </p:txBody>
      </p:sp>
      <p:sp>
        <p:nvSpPr>
          <p:cNvPr id="82" name="Google Shape;82;p16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+mj-lt"/>
              <a:buAutoNum type="arabicParenR"/>
            </a:pPr>
            <a:r>
              <a:rPr lang="en-MY" sz="2800" dirty="0"/>
              <a:t>Hierarchical </a:t>
            </a:r>
          </a:p>
          <a:p>
            <a:pPr>
              <a:buFont typeface="+mj-lt"/>
              <a:buAutoNum type="arabicParenR"/>
            </a:pPr>
            <a:r>
              <a:rPr lang="en-MY" sz="2800" dirty="0"/>
              <a:t>Principle Component Analysis</a:t>
            </a:r>
          </a:p>
          <a:p>
            <a:pPr>
              <a:buFont typeface="+mj-lt"/>
              <a:buAutoNum type="arabicParenR"/>
            </a:pPr>
            <a:r>
              <a:rPr lang="en-MY" sz="2800" dirty="0"/>
              <a:t>T-SNE</a:t>
            </a:r>
          </a:p>
          <a:p>
            <a:pPr>
              <a:buFont typeface="+mj-lt"/>
              <a:buAutoNum type="arabicParenR"/>
            </a:pPr>
            <a:r>
              <a:rPr lang="en-MY" sz="2800" dirty="0"/>
              <a:t>UMAP</a:t>
            </a:r>
          </a:p>
          <a:p>
            <a:pPr>
              <a:buFont typeface="+mj-lt"/>
              <a:buAutoNum type="arabicParenR"/>
            </a:pPr>
            <a:r>
              <a:rPr lang="en-MY" sz="2800" dirty="0"/>
              <a:t>K Means</a:t>
            </a:r>
          </a:p>
        </p:txBody>
      </p:sp>
    </p:spTree>
    <p:extLst>
      <p:ext uri="{BB962C8B-B14F-4D97-AF65-F5344CB8AC3E}">
        <p14:creationId xmlns:p14="http://schemas.microsoft.com/office/powerpoint/2010/main" val="40224513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MY" dirty="0"/>
              <a:t>2.1 </a:t>
            </a:r>
            <a:r>
              <a:rPr lang="en-MY" sz="3200" dirty="0"/>
              <a:t>Hierarchical Clustering</a:t>
            </a:r>
            <a:endParaRPr lang="en-MY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7900" y="1489824"/>
            <a:ext cx="5133942" cy="3493302"/>
          </a:xfrm>
        </p:spPr>
        <p:txBody>
          <a:bodyPr/>
          <a:lstStyle/>
          <a:p>
            <a:r>
              <a:rPr lang="en-MY" dirty="0">
                <a:hlinkClick r:id="rId2"/>
              </a:rPr>
              <a:t>https://www.youtube.com/watch?v=7xHsRkOdVwo</a:t>
            </a:r>
            <a:endParaRPr lang="en-MY" dirty="0"/>
          </a:p>
          <a:p>
            <a:endParaRPr lang="en-MY" dirty="0"/>
          </a:p>
          <a:p>
            <a:r>
              <a:rPr lang="en-MY" dirty="0">
                <a:hlinkClick r:id="rId3"/>
              </a:rPr>
              <a:t>https://www.cs.princeton.edu/courses/archive/fall18/cos324/files/hierarchical-clustering.pdf</a:t>
            </a:r>
            <a:endParaRPr lang="en-MY" dirty="0"/>
          </a:p>
          <a:p>
            <a:endParaRPr lang="en-MY" dirty="0"/>
          </a:p>
          <a:p>
            <a:endParaRPr lang="en-MY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5645" y="1396410"/>
            <a:ext cx="3403829" cy="3640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4272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MY" dirty="0"/>
              <a:t>2.1 </a:t>
            </a:r>
            <a:r>
              <a:rPr lang="en-MY" sz="3200" dirty="0"/>
              <a:t>Principle Component Analysis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MY" dirty="0">
                <a:hlinkClick r:id="rId2"/>
              </a:rPr>
              <a:t>https://www.sartorius.com/en/knowledge/science-snippets/what-is-principal-component-analysis-pca-and-how-it-is-used-507186</a:t>
            </a:r>
            <a:endParaRPr lang="en-MY" dirty="0"/>
          </a:p>
          <a:p>
            <a:endParaRPr lang="en-MY" dirty="0"/>
          </a:p>
          <a:p>
            <a:endParaRPr lang="en-MY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783" y="2273081"/>
            <a:ext cx="4095748" cy="277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5865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MY" sz="3200" dirty="0"/>
              <a:t>2.3 t-SNE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MY" dirty="0"/>
              <a:t>(t-distributed stochastic </a:t>
            </a:r>
            <a:r>
              <a:rPr lang="en-MY" dirty="0" err="1"/>
              <a:t>neighbor</a:t>
            </a:r>
            <a:r>
              <a:rPr lang="en-MY" dirty="0"/>
              <a:t> embedding)</a:t>
            </a:r>
          </a:p>
          <a:p>
            <a:r>
              <a:rPr lang="en-MY" dirty="0">
                <a:hlinkClick r:id="rId2"/>
              </a:rPr>
              <a:t>https://distill.pub/2016/misread-tsne/</a:t>
            </a:r>
            <a:endParaRPr lang="en-MY" dirty="0"/>
          </a:p>
          <a:p>
            <a:endParaRPr lang="en-MY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657" y="2245762"/>
            <a:ext cx="4680857" cy="283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6066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MY" dirty="0"/>
              <a:t>2.4 UMAP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Uniform Manifold Approximation and Projection for Dimension Reduction</a:t>
            </a:r>
          </a:p>
          <a:p>
            <a:r>
              <a:rPr lang="en-MY" dirty="0">
                <a:hlinkClick r:id="rId2"/>
              </a:rPr>
              <a:t>https://pair-code.github.io/understanding-umap/</a:t>
            </a:r>
            <a:endParaRPr lang="en-MY" dirty="0"/>
          </a:p>
          <a:p>
            <a:endParaRPr lang="en-MY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629" y="2271485"/>
            <a:ext cx="4646856" cy="2758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345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Workshop Objective</a:t>
            </a:r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342900" lvl="0" algn="l" rtl="0">
              <a:spcBef>
                <a:spcPts val="0"/>
              </a:spcBef>
              <a:spcAft>
                <a:spcPts val="1200"/>
              </a:spcAft>
              <a:buAutoNum type="arabicPeriod"/>
            </a:pPr>
            <a:r>
              <a:rPr lang="en-MY" dirty="0"/>
              <a:t>Understanding the concepts of a data Model (as Model for understanding data and interpreting data, and not in structuring data for databases) </a:t>
            </a:r>
          </a:p>
          <a:p>
            <a:pPr marL="342900" lvl="0" algn="l" rtl="0">
              <a:spcBef>
                <a:spcPts val="0"/>
              </a:spcBef>
              <a:spcAft>
                <a:spcPts val="1200"/>
              </a:spcAft>
              <a:buAutoNum type="arabicPeriod"/>
            </a:pPr>
            <a:r>
              <a:rPr lang="en-MY" dirty="0"/>
              <a:t>Understand the needs to </a:t>
            </a:r>
            <a:r>
              <a:rPr lang="en-US" altLang="zh-CN" dirty="0"/>
              <a:t>tidying up </a:t>
            </a:r>
            <a:r>
              <a:rPr lang="en-MY" dirty="0"/>
              <a:t>data prior to modelling data </a:t>
            </a:r>
          </a:p>
          <a:p>
            <a:pPr marL="342900" lvl="0" algn="l" rtl="0">
              <a:spcBef>
                <a:spcPts val="0"/>
              </a:spcBef>
              <a:spcAft>
                <a:spcPts val="1200"/>
              </a:spcAft>
              <a:buAutoNum type="arabicPeriod"/>
            </a:pPr>
            <a:r>
              <a:rPr lang="en-MY" dirty="0"/>
              <a:t>Know the name of the data model and one of the libraries that allow you to use such model</a:t>
            </a:r>
          </a:p>
          <a:p>
            <a:pPr marL="800100" lvl="1">
              <a:spcAft>
                <a:spcPts val="1200"/>
              </a:spcAft>
              <a:buAutoNum type="arabicPeriod"/>
            </a:pPr>
            <a:r>
              <a:rPr lang="en-MY" dirty="0"/>
              <a:t>Conceptualised</a:t>
            </a:r>
            <a:r>
              <a:rPr lang="zh-CN" altLang="en-US" dirty="0"/>
              <a:t> </a:t>
            </a:r>
            <a:r>
              <a:rPr lang="en-MY" altLang="zh-CN" dirty="0"/>
              <a:t>the</a:t>
            </a:r>
            <a:r>
              <a:rPr lang="zh-CN" altLang="en-US" dirty="0"/>
              <a:t> </a:t>
            </a:r>
            <a:r>
              <a:rPr lang="en-MY" altLang="zh-CN" dirty="0"/>
              <a:t>typical example and intentional use case for each models </a:t>
            </a:r>
          </a:p>
          <a:p>
            <a:pPr marL="800100" lvl="1">
              <a:spcAft>
                <a:spcPts val="1200"/>
              </a:spcAft>
              <a:buAutoNum type="arabicPeriod"/>
            </a:pPr>
            <a:r>
              <a:rPr lang="en-MY" dirty="0"/>
              <a:t>Benefits and Limitation of each models </a:t>
            </a:r>
          </a:p>
          <a:p>
            <a:pPr marL="342900" lvl="0" algn="l" rtl="0">
              <a:spcBef>
                <a:spcPts val="0"/>
              </a:spcBef>
              <a:spcAft>
                <a:spcPts val="1200"/>
              </a:spcAft>
              <a:buAutoNum type="arabicPeriod"/>
            </a:pP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MY" dirty="0"/>
              <a:t>2.4 K-means clustering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7900" y="1489824"/>
            <a:ext cx="5268621" cy="3078900"/>
          </a:xfrm>
        </p:spPr>
        <p:txBody>
          <a:bodyPr/>
          <a:lstStyle/>
          <a:p>
            <a:r>
              <a:rPr lang="en-MY" dirty="0">
                <a:hlinkClick r:id="rId2"/>
              </a:rPr>
              <a:t>https://365datascience.com/tutorials/python-tutorials/k-means-clustering/</a:t>
            </a:r>
            <a:endParaRPr lang="en-MY" dirty="0"/>
          </a:p>
          <a:p>
            <a:endParaRPr lang="en-MY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9553" y="120581"/>
            <a:ext cx="3228917" cy="4894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5862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44450" lvl="0">
              <a:buSzPts val="2900"/>
            </a:pPr>
            <a:r>
              <a:rPr lang="en-GB" sz="3200" dirty="0"/>
              <a:t>3. Forecast model (Predictive Models)</a:t>
            </a:r>
          </a:p>
        </p:txBody>
      </p:sp>
      <p:sp>
        <p:nvSpPr>
          <p:cNvPr id="88" name="Google Shape;88;p17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412750" algn="l" rtl="0">
              <a:spcBef>
                <a:spcPts val="0"/>
              </a:spcBef>
              <a:spcAft>
                <a:spcPts val="0"/>
              </a:spcAft>
              <a:buSzPts val="2900"/>
              <a:buAutoNum type="arabicPeriod"/>
            </a:pPr>
            <a:r>
              <a:rPr lang="en-MY" sz="2900" dirty="0"/>
              <a:t>Neural Network?</a:t>
            </a:r>
          </a:p>
          <a:p>
            <a:pPr lvl="1" indent="-412750">
              <a:buSzPts val="2900"/>
              <a:buAutoNum type="arabicPeriod"/>
            </a:pPr>
            <a:r>
              <a:rPr lang="en-MY" sz="2500" dirty="0"/>
              <a:t>MLP (Multilayer Perceptron)</a:t>
            </a:r>
          </a:p>
          <a:p>
            <a:pPr lvl="1" indent="-412750">
              <a:buSzPts val="2900"/>
              <a:buAutoNum type="arabicPeriod"/>
            </a:pPr>
            <a:r>
              <a:rPr lang="en-MY" sz="2500" dirty="0"/>
              <a:t>Convolutional </a:t>
            </a:r>
          </a:p>
          <a:p>
            <a:pPr lvl="1" indent="-412750">
              <a:buSzPts val="2900"/>
              <a:buAutoNum type="arabicPeriod"/>
            </a:pPr>
            <a:r>
              <a:rPr lang="en-MY" sz="2500" dirty="0"/>
              <a:t>Recurrent</a:t>
            </a:r>
          </a:p>
          <a:p>
            <a:pPr lvl="1" indent="-412750">
              <a:buSzPts val="2900"/>
              <a:buAutoNum type="arabicPeriod"/>
            </a:pPr>
            <a:r>
              <a:rPr lang="en-MY" sz="2500" dirty="0"/>
              <a:t>Auto-encoder (Classification and Dimensional Reduction)</a:t>
            </a:r>
          </a:p>
          <a:p>
            <a:pPr lvl="1" indent="-412750">
              <a:buSzPts val="2900"/>
              <a:buAutoNum type="arabicPeriod"/>
            </a:pPr>
            <a:r>
              <a:rPr lang="en-MY" sz="2500" dirty="0" err="1"/>
              <a:t>Etc</a:t>
            </a:r>
            <a:r>
              <a:rPr lang="en-MY" sz="2500" dirty="0"/>
              <a:t> (RBM, Transformer, and many more)</a:t>
            </a:r>
          </a:p>
          <a:p>
            <a:pPr marL="457200" lvl="0" indent="-412750" algn="l" rtl="0">
              <a:spcBef>
                <a:spcPts val="0"/>
              </a:spcBef>
              <a:spcAft>
                <a:spcPts val="0"/>
              </a:spcAft>
              <a:buSzPts val="2900"/>
              <a:buAutoNum type="arabicPeriod"/>
            </a:pPr>
            <a:endParaRPr lang="en-MY" sz="2900" dirty="0"/>
          </a:p>
          <a:p>
            <a:pPr marL="457200" lvl="0" indent="-412750" algn="l" rtl="0">
              <a:spcBef>
                <a:spcPts val="0"/>
              </a:spcBef>
              <a:spcAft>
                <a:spcPts val="0"/>
              </a:spcAft>
              <a:buSzPts val="2900"/>
              <a:buAutoNum type="arabicPeriod"/>
            </a:pPr>
            <a:endParaRPr sz="29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/>
            <a:r>
              <a:rPr lang="en-MY" sz="3200" dirty="0"/>
              <a:t>3.1.1 MLP (Multilayer Perceptron)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MY" dirty="0"/>
              <a:t>https://becominghuman.ai/multi-layer-perceptron-mlp-models-on-real-world-banking-data-f6dd3d7e998f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997" y="2233160"/>
            <a:ext cx="3990996" cy="2910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5333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/>
            <a:r>
              <a:rPr lang="en-MY" sz="3200" dirty="0"/>
              <a:t>3.1.2 Convolutional Neural Network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MY" dirty="0">
                <a:hlinkClick r:id="rId3"/>
              </a:rPr>
              <a:t>https://www.ibm.com/cloud/learn/convolutional-neural-networks</a:t>
            </a:r>
            <a:endParaRPr lang="en-MY" dirty="0"/>
          </a:p>
          <a:p>
            <a:r>
              <a:rPr lang="en-MY" dirty="0">
                <a:hlinkClick r:id="rId4"/>
              </a:rPr>
              <a:t>https://deepai.org/machine-learning-glossary-and-terms/convolutional-neural-network</a:t>
            </a:r>
            <a:endParaRPr lang="en-MY" dirty="0"/>
          </a:p>
          <a:p>
            <a:endParaRPr lang="en-MY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65227" y="2241042"/>
            <a:ext cx="4961862" cy="2779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002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/>
            <a:r>
              <a:rPr lang="en-MY" sz="3200" dirty="0"/>
              <a:t>3.1.2 Convolutional Neural Network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MY" dirty="0">
                <a:hlinkClick r:id="rId3"/>
              </a:rPr>
              <a:t>https://www.ibm.com/cloud/learn/convolutional-neural-networks</a:t>
            </a:r>
            <a:endParaRPr lang="en-MY" dirty="0"/>
          </a:p>
          <a:p>
            <a:r>
              <a:rPr lang="en-MY" dirty="0">
                <a:hlinkClick r:id="rId4"/>
              </a:rPr>
              <a:t>https://deepai.org/machine-learning-glossary-and-terms/convolutional-neural-network</a:t>
            </a:r>
            <a:endParaRPr lang="en-MY" dirty="0"/>
          </a:p>
          <a:p>
            <a:endParaRPr lang="en-MY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5448" y="2606383"/>
            <a:ext cx="6949328" cy="2398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8407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/>
            <a:r>
              <a:rPr lang="en-MY" sz="3200" dirty="0"/>
              <a:t>3.1.3 Recurrent Neural Network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7899" y="1489824"/>
            <a:ext cx="4659021" cy="3078900"/>
          </a:xfrm>
        </p:spPr>
        <p:txBody>
          <a:bodyPr/>
          <a:lstStyle/>
          <a:p>
            <a:r>
              <a:rPr lang="en-MY" dirty="0">
                <a:hlinkClick r:id="rId2"/>
              </a:rPr>
              <a:t>https://www.ibm.com/cloud/learn/recurrent-neural-networks</a:t>
            </a:r>
            <a:endParaRPr lang="en-MY" dirty="0"/>
          </a:p>
          <a:p>
            <a:r>
              <a:rPr lang="en-MY" dirty="0">
                <a:hlinkClick r:id="rId3"/>
              </a:rPr>
              <a:t>https://www.educba.com/recurrent-neural-networks-rnn/</a:t>
            </a:r>
            <a:endParaRPr lang="en-MY" dirty="0"/>
          </a:p>
          <a:p>
            <a:endParaRPr lang="en-MY" dirty="0"/>
          </a:p>
          <a:p>
            <a:endParaRPr lang="en-MY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12897" y="2187049"/>
            <a:ext cx="3751935" cy="286205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8937" y="2964648"/>
            <a:ext cx="4499370" cy="2084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5703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/>
            <a:r>
              <a:rPr lang="en-MY" sz="3200" dirty="0"/>
              <a:t>3.1.2 Transformer (AlphaFold2)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 dirty="0"/>
          </a:p>
        </p:txBody>
      </p:sp>
      <p:pic>
        <p:nvPicPr>
          <p:cNvPr id="1028" name="Picture 4" descr="https://github.com/lucidrains/alphafold2/raw/main/images/alphafold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655" y="1385539"/>
            <a:ext cx="6765575" cy="3703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69094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1"/>
            <a:r>
              <a:rPr lang="en-MY" sz="3200" dirty="0"/>
              <a:t>3.1.2 </a:t>
            </a:r>
            <a:r>
              <a:rPr lang="en-US" sz="3200" dirty="0" err="1"/>
              <a:t>Etc</a:t>
            </a:r>
            <a:r>
              <a:rPr lang="en-US" sz="3200" dirty="0"/>
              <a:t> (RBM, Transformer, and many more)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MY" dirty="0">
                <a:hlinkClick r:id="rId2"/>
              </a:rPr>
              <a:t>https://www.asimovinstitute.org/neural-network-zoo/</a:t>
            </a:r>
            <a:endParaRPr lang="en-MY" dirty="0"/>
          </a:p>
          <a:p>
            <a:endParaRPr lang="en-MY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b="4786"/>
          <a:stretch/>
        </p:blipFill>
        <p:spPr>
          <a:xfrm>
            <a:off x="632638" y="1921086"/>
            <a:ext cx="3833036" cy="315449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1999" y="1921086"/>
            <a:ext cx="3685953" cy="3167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393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Model Definition</a:t>
            </a:r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data model (or datamodel) is an abstract model that </a:t>
            </a:r>
            <a:r>
              <a:rPr lang="en-GB" b="1"/>
              <a:t>organizes elements of data</a:t>
            </a:r>
            <a:r>
              <a:rPr lang="en-GB"/>
              <a:t> and standardizes how they relate to one another and to the properties of real-world entities.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For instance, a data model may specify that the data element representing a car be composed of a number of other elements which, in turn, represent the color and size of the car and define its owner.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Data Model</a:t>
            </a:r>
            <a:r>
              <a:rPr lang="en-GB" sz="2700" dirty="0"/>
              <a:t> </a:t>
            </a:r>
            <a:r>
              <a:rPr lang="en-GB" sz="2200" dirty="0"/>
              <a:t>(Sometimes also used to refer to Data Structure)</a:t>
            </a:r>
            <a:endParaRPr sz="2700" dirty="0"/>
          </a:p>
        </p:txBody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MY" dirty="0"/>
              <a:t>For example, the storage structure of experiment data as an SE objects can also be called a type of “Data Model”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MY" dirty="0"/>
          </a:p>
          <a:p>
            <a:pPr marL="0" indent="0">
              <a:buNone/>
            </a:pPr>
            <a:r>
              <a:rPr lang="en-MY" dirty="0"/>
              <a:t>We are not talking about those here, but rather, we will be talking about statistical models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6396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Why do we use Data Model	</a:t>
            </a:r>
            <a:endParaRPr/>
          </a:p>
        </p:txBody>
      </p:sp>
      <p:sp>
        <p:nvSpPr>
          <p:cNvPr id="94" name="Google Shape;94;p18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8368200" cy="34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MY" sz="3200" b="1" u="sng" dirty="0"/>
              <a:t>Data is more important than algorithm</a:t>
            </a:r>
          </a:p>
          <a:p>
            <a:endParaRPr lang="en-US" dirty="0"/>
          </a:p>
          <a:p>
            <a:r>
              <a:rPr lang="en-US" dirty="0"/>
              <a:t>To characterize numerical data</a:t>
            </a:r>
          </a:p>
          <a:p>
            <a:r>
              <a:rPr lang="en-US" dirty="0"/>
              <a:t>To help estimate uncertainties in observational data and uncertainties </a:t>
            </a:r>
          </a:p>
          <a:p>
            <a:r>
              <a:rPr lang="en-US" dirty="0"/>
              <a:t>To characterize numerical output from mathematical models to help understand the behavior </a:t>
            </a:r>
          </a:p>
          <a:p>
            <a:r>
              <a:rPr lang="en-US" dirty="0"/>
              <a:t>To estimate probabilistic future behavior of a system based on past statistical information, a </a:t>
            </a:r>
            <a:r>
              <a:rPr lang="en-US" b="1" dirty="0"/>
              <a:t>statistical prediction model</a:t>
            </a:r>
            <a:r>
              <a:rPr lang="en-US" dirty="0"/>
              <a:t>. </a:t>
            </a:r>
          </a:p>
          <a:p>
            <a:r>
              <a:rPr lang="en-US" dirty="0"/>
              <a:t>To extrapolation or interpolation of data based on a linear fit (or some other mathematical fit) are also good examples of statistical prediction models.</a:t>
            </a:r>
          </a:p>
          <a:p>
            <a:r>
              <a:rPr lang="en-US" dirty="0"/>
              <a:t>To estimate input parameters for more complex mathematical models.</a:t>
            </a:r>
          </a:p>
          <a:p>
            <a:r>
              <a:rPr lang="en-US" dirty="0"/>
              <a:t>To obtain frequency spectra of observations and model output.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MY" sz="3200" dirty="0"/>
          </a:p>
          <a:p>
            <a:pPr>
              <a:buFont typeface="Roboto"/>
              <a:buAutoNum type="arabicPeriod"/>
            </a:pPr>
            <a:endParaRPr lang="en-US" sz="3200"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endParaRPr sz="3200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Common of Data Model </a:t>
            </a:r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412750" algn="l" rtl="0">
              <a:spcBef>
                <a:spcPts val="0"/>
              </a:spcBef>
              <a:spcAft>
                <a:spcPts val="0"/>
              </a:spcAft>
              <a:buSzPts val="2900"/>
              <a:buAutoNum type="arabicPeriod"/>
            </a:pPr>
            <a:r>
              <a:rPr lang="en-GB" sz="3200" dirty="0"/>
              <a:t>Regression/Classification model </a:t>
            </a:r>
            <a:endParaRPr sz="3200" dirty="0"/>
          </a:p>
          <a:p>
            <a:pPr marL="457200" lvl="0" indent="-412750" algn="l" rtl="0">
              <a:spcBef>
                <a:spcPts val="0"/>
              </a:spcBef>
              <a:spcAft>
                <a:spcPts val="0"/>
              </a:spcAft>
              <a:buSzPts val="2900"/>
              <a:buAutoNum type="arabicPeriod"/>
            </a:pPr>
            <a:r>
              <a:rPr lang="en-GB" sz="3200" dirty="0"/>
              <a:t>Clustering model </a:t>
            </a:r>
            <a:endParaRPr sz="3200" dirty="0"/>
          </a:p>
          <a:p>
            <a:pPr marL="457200" lvl="0" indent="-412750" algn="l" rtl="0">
              <a:spcBef>
                <a:spcPts val="0"/>
              </a:spcBef>
              <a:spcAft>
                <a:spcPts val="0"/>
              </a:spcAft>
              <a:buSzPts val="2900"/>
              <a:buAutoNum type="arabicPeriod"/>
            </a:pPr>
            <a:r>
              <a:rPr lang="en-GB" sz="3200" dirty="0"/>
              <a:t>Forecast model</a:t>
            </a:r>
            <a:endParaRPr sz="3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457200" lvl="0" indent="-412750">
              <a:buSzPts val="2900"/>
              <a:buAutoNum type="arabicPeriod"/>
            </a:pPr>
            <a:r>
              <a:rPr lang="en-GB" sz="3200" dirty="0"/>
              <a:t>Regression/Classification model </a:t>
            </a:r>
          </a:p>
        </p:txBody>
      </p:sp>
      <p:sp>
        <p:nvSpPr>
          <p:cNvPr id="82" name="Google Shape;82;p16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01700" indent="-538163">
              <a:buFont typeface="+mj-lt"/>
              <a:buAutoNum type="arabicPeriod"/>
            </a:pPr>
            <a:r>
              <a:rPr lang="en-US" sz="3200" dirty="0"/>
              <a:t>Linear Regression (GLM)</a:t>
            </a:r>
          </a:p>
          <a:p>
            <a:pPr marL="901700" indent="-538163">
              <a:buFont typeface="+mj-lt"/>
              <a:buAutoNum type="arabicPeriod"/>
            </a:pPr>
            <a:r>
              <a:rPr lang="en-US" sz="3200" dirty="0"/>
              <a:t>Logistic Regression</a:t>
            </a:r>
          </a:p>
          <a:p>
            <a:pPr marL="901700" indent="-538163">
              <a:buFont typeface="+mj-lt"/>
              <a:buAutoNum type="arabicPeriod"/>
            </a:pPr>
            <a:r>
              <a:rPr lang="en-US" sz="3200" dirty="0"/>
              <a:t>K-Nearest Neighbors (KNN)</a:t>
            </a:r>
          </a:p>
          <a:p>
            <a:pPr marL="901700" indent="-538163">
              <a:buFont typeface="+mj-lt"/>
              <a:buAutoNum type="arabicPeriod"/>
            </a:pPr>
            <a:r>
              <a:rPr lang="en-US" sz="3200" dirty="0"/>
              <a:t>Decision Tree</a:t>
            </a:r>
          </a:p>
          <a:p>
            <a:pPr marL="901700" indent="-538163">
              <a:buFont typeface="+mj-lt"/>
              <a:buAutoNum type="arabicPeriod"/>
            </a:pPr>
            <a:r>
              <a:rPr lang="en-US" sz="3200" dirty="0"/>
              <a:t>Random Forest</a:t>
            </a:r>
          </a:p>
          <a:p>
            <a:pPr marL="901700" indent="-538163">
              <a:buFont typeface="+mj-lt"/>
              <a:buAutoNum type="arabicPeriod"/>
            </a:pPr>
            <a:r>
              <a:rPr lang="en-US" sz="3200" dirty="0"/>
              <a:t>Support Vector Machine</a:t>
            </a:r>
          </a:p>
          <a:p>
            <a:pPr marL="901700" indent="-538163">
              <a:buFont typeface="+mj-lt"/>
              <a:buAutoNum type="arabicPeriod"/>
            </a:pPr>
            <a:endParaRPr lang="en-MY" sz="3200" dirty="0"/>
          </a:p>
        </p:txBody>
      </p:sp>
    </p:spTree>
    <p:extLst>
      <p:ext uri="{BB962C8B-B14F-4D97-AF65-F5344CB8AC3E}">
        <p14:creationId xmlns:p14="http://schemas.microsoft.com/office/powerpoint/2010/main" val="2939584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1.1 Linear Regression</a:t>
            </a:r>
            <a:endParaRPr lang="en-MY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MY" dirty="0">
                <a:hlinkClick r:id="rId2"/>
              </a:rPr>
              <a:t>https://online.stat.psu.edu/stat462/node/101/</a:t>
            </a:r>
            <a:endParaRPr lang="en-MY" dirty="0"/>
          </a:p>
          <a:p>
            <a:endParaRPr lang="en-MY" dirty="0"/>
          </a:p>
          <a:p>
            <a:endParaRPr lang="en-MY" dirty="0"/>
          </a:p>
          <a:p>
            <a:endParaRPr lang="en-MY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5173" y="1985149"/>
            <a:ext cx="4685414" cy="3082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2601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MY" dirty="0"/>
              <a:t>1.2 </a:t>
            </a:r>
            <a:r>
              <a:rPr lang="en-US" sz="2800" dirty="0"/>
              <a:t>Logistic Regression</a:t>
            </a:r>
            <a:endParaRPr lang="en-MY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7900" y="1489824"/>
            <a:ext cx="4269160" cy="3583292"/>
          </a:xfrm>
        </p:spPr>
        <p:txBody>
          <a:bodyPr/>
          <a:lstStyle/>
          <a:p>
            <a:r>
              <a:rPr lang="en-MY" dirty="0"/>
              <a:t>https://www.guru99.com/r-generalized-linear-model.html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3767" y="1477315"/>
            <a:ext cx="4430233" cy="3595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621331"/>
      </p:ext>
    </p:extLst>
  </p:cSld>
  <p:clrMapOvr>
    <a:masterClrMapping/>
  </p:clrMapOvr>
</p:sld>
</file>

<file path=ppt/theme/theme1.xml><?xml version="1.0" encoding="utf-8"?>
<a:theme xmlns:a="http://schemas.openxmlformats.org/drawingml/2006/main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1070</Words>
  <Application>Microsoft Office PowerPoint</Application>
  <PresentationFormat>On-screen Show (16:9)</PresentationFormat>
  <Paragraphs>117</Paragraphs>
  <Slides>27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Roboto</vt:lpstr>
      <vt:lpstr>Arial</vt:lpstr>
      <vt:lpstr>Roboto Slab</vt:lpstr>
      <vt:lpstr>charter</vt:lpstr>
      <vt:lpstr>Marina</vt:lpstr>
      <vt:lpstr>Model Basics and Building</vt:lpstr>
      <vt:lpstr>Workshop Objective</vt:lpstr>
      <vt:lpstr>Data Model Definition</vt:lpstr>
      <vt:lpstr>Data Model (Sometimes also used to refer to Data Structure)</vt:lpstr>
      <vt:lpstr>Why do we use Data Model </vt:lpstr>
      <vt:lpstr>Common of Data Model </vt:lpstr>
      <vt:lpstr>Regression/Classification model </vt:lpstr>
      <vt:lpstr>1.1 Linear Regression</vt:lpstr>
      <vt:lpstr>1.2 Logistic Regression</vt:lpstr>
      <vt:lpstr>1.1.1 Generalized Linear Model (Ridge, Lasso, Elastic net)</vt:lpstr>
      <vt:lpstr>1.3 K-Nearest Neighbors (KNN)</vt:lpstr>
      <vt:lpstr>1.4 Decision Tree</vt:lpstr>
      <vt:lpstr>1.5 Random Forest</vt:lpstr>
      <vt:lpstr>1.6 Support Vector Machine</vt:lpstr>
      <vt:lpstr>2. Clustering model </vt:lpstr>
      <vt:lpstr>2.1 Hierarchical Clustering</vt:lpstr>
      <vt:lpstr>2.1 Principle Component Analysis</vt:lpstr>
      <vt:lpstr>2.3 t-SNE</vt:lpstr>
      <vt:lpstr>2.4 UMAP </vt:lpstr>
      <vt:lpstr>2.4 K-means clustering </vt:lpstr>
      <vt:lpstr>3. Forecast model (Predictive Models)</vt:lpstr>
      <vt:lpstr>3.1.1 MLP (Multilayer Perceptron)</vt:lpstr>
      <vt:lpstr>3.1.2 Convolutional Neural Network</vt:lpstr>
      <vt:lpstr>3.1.2 Convolutional Neural Network</vt:lpstr>
      <vt:lpstr>3.1.3 Recurrent Neural Network</vt:lpstr>
      <vt:lpstr>3.1.2 Transformer (AlphaFold2)</vt:lpstr>
      <vt:lpstr>3.1.2 Etc (RBM, Transformer, and many more)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 Basics and Building</dc:title>
  <cp:lastModifiedBy>Brandon</cp:lastModifiedBy>
  <cp:revision>14</cp:revision>
  <dcterms:modified xsi:type="dcterms:W3CDTF">2021-09-17T14:09:07Z</dcterms:modified>
</cp:coreProperties>
</file>