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6" r:id="rId8"/>
    <p:sldId id="259" r:id="rId9"/>
    <p:sldId id="261" r:id="rId10"/>
    <p:sldId id="262" r:id="rId11"/>
    <p:sldId id="263" r:id="rId12"/>
    <p:sldId id="267"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666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84" d="100"/>
          <a:sy n="84" d="100"/>
        </p:scale>
        <p:origin x="41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208793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142AE-60E7-4061-BD61-4EC5D449FB4D}"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292129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154792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22451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302604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57344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1086555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319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61434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11521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05466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142AE-60E7-4061-BD61-4EC5D449FB4D}"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41603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142AE-60E7-4061-BD61-4EC5D449FB4D}"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20759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45753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251018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142AE-60E7-4061-BD61-4EC5D449FB4D}" type="datetimeFigureOut">
              <a:rPr lang="en-US" smtClean="0"/>
              <a:t>11/14/2022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869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142AE-60E7-4061-BD61-4EC5D449FB4D}"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3774D-C73A-4B4A-81C5-5D771885687D}" type="slidenum">
              <a:rPr lang="en-US" smtClean="0"/>
              <a:t>‹#›</a:t>
            </a:fld>
            <a:endParaRPr lang="en-US"/>
          </a:p>
        </p:txBody>
      </p:sp>
    </p:spTree>
    <p:extLst>
      <p:ext uri="{BB962C8B-B14F-4D97-AF65-F5344CB8AC3E}">
        <p14:creationId xmlns:p14="http://schemas.microsoft.com/office/powerpoint/2010/main" val="397508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142AE-60E7-4061-BD61-4EC5D449FB4D}" type="datetimeFigureOut">
              <a:rPr lang="en-US" smtClean="0"/>
              <a:t>11/14/2022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B3774D-C73A-4B4A-81C5-5D771885687D}" type="slidenum">
              <a:rPr lang="en-US" smtClean="0"/>
              <a:t>‹#›</a:t>
            </a:fld>
            <a:endParaRPr lang="en-US"/>
          </a:p>
        </p:txBody>
      </p:sp>
    </p:spTree>
    <p:extLst>
      <p:ext uri="{BB962C8B-B14F-4D97-AF65-F5344CB8AC3E}">
        <p14:creationId xmlns:p14="http://schemas.microsoft.com/office/powerpoint/2010/main" val="36489987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ackupbro.blogspot.com/2013/05/how-to-solve-computer-that-can-not-live.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154910&amp;picture=i-love-my-pc-so-much"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FF70FA-AA31-EEBA-7598-B36EA1AA23AA}"/>
              </a:ext>
            </a:extLst>
          </p:cNvPr>
          <p:cNvSpPr>
            <a:spLocks noGrp="1"/>
          </p:cNvSpPr>
          <p:nvPr>
            <p:ph type="title"/>
          </p:nvPr>
        </p:nvSpPr>
        <p:spPr/>
        <p:txBody>
          <a:bodyPr>
            <a:normAutofit fontScale="90000"/>
          </a:bodyPr>
          <a:lstStyle/>
          <a:p>
            <a:pPr algn="ctr"/>
            <a:r>
              <a:rPr lang="en-US" sz="8800" b="1" dirty="0">
                <a:solidFill>
                  <a:schemeClr val="tx1"/>
                </a:solidFill>
                <a:latin typeface="Cambria" panose="02040503050406030204" pitchFamily="18" charset="0"/>
                <a:ea typeface="Cambria" panose="02040503050406030204" pitchFamily="18" charset="0"/>
              </a:rPr>
              <a:t>  </a:t>
            </a:r>
            <a:r>
              <a:rPr lang="en-US" sz="8800" b="1" dirty="0" err="1">
                <a:solidFill>
                  <a:schemeClr val="tx1"/>
                </a:solidFill>
                <a:latin typeface="Cambria" panose="02040503050406030204" pitchFamily="18" charset="0"/>
                <a:ea typeface="Cambria" panose="02040503050406030204" pitchFamily="18" charset="0"/>
              </a:rPr>
              <a:t>TutorHub</a:t>
            </a:r>
            <a:endParaRPr lang="en-US" sz="8800" b="1" dirty="0">
              <a:solidFill>
                <a:schemeClr val="tx1"/>
              </a:solidFill>
              <a:latin typeface="Cambria" panose="02040503050406030204" pitchFamily="18" charset="0"/>
              <a:ea typeface="Cambria" panose="02040503050406030204" pitchFamily="18" charset="0"/>
            </a:endParaRPr>
          </a:p>
        </p:txBody>
      </p:sp>
      <p:pic>
        <p:nvPicPr>
          <p:cNvPr id="7" name="Content Placeholder 6" descr="A picture containing text, clipart, vector graphics&#10;&#10;Description automatically generated">
            <a:extLst>
              <a:ext uri="{FF2B5EF4-FFF2-40B4-BE49-F238E27FC236}">
                <a16:creationId xmlns:a16="http://schemas.microsoft.com/office/drawing/2014/main" id="{90F47501-ED0D-543A-05AD-B51847DBE4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03078" y="1753005"/>
            <a:ext cx="4195763" cy="4195763"/>
          </a:xfrm>
        </p:spPr>
      </p:pic>
      <p:sp>
        <p:nvSpPr>
          <p:cNvPr id="8" name="Content Placeholder 7">
            <a:extLst>
              <a:ext uri="{FF2B5EF4-FFF2-40B4-BE49-F238E27FC236}">
                <a16:creationId xmlns:a16="http://schemas.microsoft.com/office/drawing/2014/main" id="{FFA96FC0-3E09-91F5-351F-633026B2193E}"/>
              </a:ext>
            </a:extLst>
          </p:cNvPr>
          <p:cNvSpPr>
            <a:spLocks noGrp="1"/>
          </p:cNvSpPr>
          <p:nvPr>
            <p:ph sz="half" idx="2"/>
          </p:nvPr>
        </p:nvSpPr>
        <p:spPr/>
        <p:txBody>
          <a:bodyPr/>
          <a:lstStyle/>
          <a:p>
            <a:r>
              <a:rPr lang="en-US" dirty="0">
                <a:latin typeface="Cambria" panose="02040503050406030204" pitchFamily="18" charset="0"/>
                <a:ea typeface="Cambria" panose="02040503050406030204" pitchFamily="18" charset="0"/>
              </a:rPr>
              <a:t>Creators: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521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CC4E-8BCD-C5C5-EB69-EABBBBE7D091}"/>
              </a:ext>
            </a:extLst>
          </p:cNvPr>
          <p:cNvSpPr>
            <a:spLocks noGrp="1"/>
          </p:cNvSpPr>
          <p:nvPr>
            <p:ph type="title"/>
          </p:nvPr>
        </p:nvSpPr>
        <p:spPr/>
        <p:txBody>
          <a:bodyPr/>
          <a:lstStyle/>
          <a:p>
            <a:r>
              <a:rPr lang="en-US" dirty="0"/>
              <a:t>The Design Pattern Class diagram </a:t>
            </a:r>
          </a:p>
        </p:txBody>
      </p:sp>
      <p:pic>
        <p:nvPicPr>
          <p:cNvPr id="1026" name="Picture 2">
            <a:extLst>
              <a:ext uri="{FF2B5EF4-FFF2-40B4-BE49-F238E27FC236}">
                <a16:creationId xmlns:a16="http://schemas.microsoft.com/office/drawing/2014/main" id="{55D6D014-6F0D-F7FA-BFE2-2794FF1E2C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6358" y="1201738"/>
            <a:ext cx="7261059" cy="5046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399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DB48D-36A9-E9F1-4B43-5B2D3539092D}"/>
              </a:ext>
            </a:extLst>
          </p:cNvPr>
          <p:cNvSpPr>
            <a:spLocks noGrp="1"/>
          </p:cNvSpPr>
          <p:nvPr>
            <p:ph type="title"/>
          </p:nvPr>
        </p:nvSpPr>
        <p:spPr/>
        <p:txBody>
          <a:bodyPr/>
          <a:lstStyle/>
          <a:p>
            <a:r>
              <a:rPr lang="en-US" dirty="0"/>
              <a:t>What the future of </a:t>
            </a:r>
            <a:r>
              <a:rPr lang="en-US" dirty="0" err="1"/>
              <a:t>TutorHub</a:t>
            </a:r>
            <a:r>
              <a:rPr lang="en-US" dirty="0"/>
              <a:t> looks like:</a:t>
            </a:r>
          </a:p>
        </p:txBody>
      </p:sp>
      <p:sp>
        <p:nvSpPr>
          <p:cNvPr id="3" name="Content Placeholder 2">
            <a:extLst>
              <a:ext uri="{FF2B5EF4-FFF2-40B4-BE49-F238E27FC236}">
                <a16:creationId xmlns:a16="http://schemas.microsoft.com/office/drawing/2014/main" id="{D1E8CDD7-349D-849F-CF1F-A5F2F069BB80}"/>
              </a:ext>
            </a:extLst>
          </p:cNvPr>
          <p:cNvSpPr>
            <a:spLocks noGrp="1"/>
          </p:cNvSpPr>
          <p:nvPr>
            <p:ph idx="1"/>
          </p:nvPr>
        </p:nvSpPr>
        <p:spPr/>
        <p:txBody>
          <a:bodyPr>
            <a:normAutofit/>
          </a:bodyPr>
          <a:lstStyle/>
          <a:p>
            <a:r>
              <a:rPr lang="en-US" sz="3200" dirty="0"/>
              <a:t>There is no future for </a:t>
            </a:r>
            <a:r>
              <a:rPr lang="en-US" sz="3200" dirty="0" err="1"/>
              <a:t>TutorHub</a:t>
            </a:r>
            <a:endParaRPr lang="en-US" sz="3200" dirty="0"/>
          </a:p>
        </p:txBody>
      </p:sp>
    </p:spTree>
    <p:extLst>
      <p:ext uri="{BB962C8B-B14F-4D97-AF65-F5344CB8AC3E}">
        <p14:creationId xmlns:p14="http://schemas.microsoft.com/office/powerpoint/2010/main" val="2237192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53B9-755B-6647-7A47-D3C6A7F7D1A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2B36F91E-F4F5-BB4B-90C0-91836258CD6D}"/>
              </a:ext>
            </a:extLst>
          </p:cNvPr>
          <p:cNvSpPr>
            <a:spLocks noGrp="1"/>
          </p:cNvSpPr>
          <p:nvPr>
            <p:ph idx="1"/>
          </p:nvPr>
        </p:nvSpPr>
        <p:spPr>
          <a:xfrm>
            <a:off x="1103312" y="1288474"/>
            <a:ext cx="8946541" cy="4959926"/>
          </a:xfrm>
        </p:spPr>
        <p:txBody>
          <a:bodyPr/>
          <a:lstStyle/>
          <a:p>
            <a:r>
              <a:rPr lang="en-US" sz="2400" dirty="0">
                <a:effectLst/>
                <a:latin typeface="Calibri" panose="020F0502020204030204" pitchFamily="34" charset="0"/>
                <a:ea typeface="Calibri" panose="020F0502020204030204" pitchFamily="34" charset="0"/>
              </a:rPr>
              <a:t>Has ther</a:t>
            </a:r>
            <a:r>
              <a:rPr lang="en-US" sz="2400" dirty="0">
                <a:latin typeface="Calibri" panose="020F0502020204030204" pitchFamily="34" charset="0"/>
                <a:ea typeface="Calibri" panose="020F0502020204030204" pitchFamily="34" charset="0"/>
              </a:rPr>
              <a:t>e ever been a college class that is so deep into a subject that not even google could give you a straight answer. The only people that would be able really help you would be the people that have already taken the class but the problem is that is no way to communicate with them.</a:t>
            </a:r>
            <a:endParaRPr lang="en-US" sz="1800" dirty="0">
              <a:effectLst/>
              <a:latin typeface="Calibri" panose="020F0502020204030204" pitchFamily="34" charset="0"/>
              <a:ea typeface="Calibri" panose="020F0502020204030204" pitchFamily="34" charset="0"/>
            </a:endParaRPr>
          </a:p>
          <a:p>
            <a:r>
              <a:rPr lang="en-US" sz="2400" dirty="0">
                <a:effectLst/>
                <a:latin typeface="Calibri" panose="020F0502020204030204" pitchFamily="34" charset="0"/>
                <a:ea typeface="Calibri" panose="020F0502020204030204" pitchFamily="34" charset="0"/>
              </a:rPr>
              <a:t>Why can’t there be a simple application </a:t>
            </a:r>
            <a:r>
              <a:rPr lang="en-US" sz="2400" dirty="0">
                <a:latin typeface="Calibri" panose="020F0502020204030204" pitchFamily="34" charset="0"/>
                <a:ea typeface="Calibri" panose="020F0502020204030204" pitchFamily="34" charset="0"/>
              </a:rPr>
              <a:t>that helps</a:t>
            </a:r>
            <a:r>
              <a:rPr lang="en-US" sz="2400" dirty="0">
                <a:effectLst/>
                <a:latin typeface="Calibri" panose="020F0502020204030204" pitchFamily="34" charset="0"/>
                <a:ea typeface="Calibri" panose="020F0502020204030204" pitchFamily="34" charset="0"/>
              </a:rPr>
              <a:t> college students find and communicate with tutors who have experience with the subjects?</a:t>
            </a:r>
          </a:p>
          <a:p>
            <a:endParaRPr lang="en-US" dirty="0">
              <a:latin typeface="Cambria" panose="02040503050406030204" pitchFamily="18" charset="0"/>
              <a:ea typeface="Cambria" panose="02040503050406030204" pitchFamily="18" charset="0"/>
            </a:endParaRPr>
          </a:p>
        </p:txBody>
      </p:sp>
      <p:pic>
        <p:nvPicPr>
          <p:cNvPr id="5" name="Picture 4" descr="A picture containing text, computer&#10;&#10;Description automatically generated">
            <a:extLst>
              <a:ext uri="{FF2B5EF4-FFF2-40B4-BE49-F238E27FC236}">
                <a16:creationId xmlns:a16="http://schemas.microsoft.com/office/drawing/2014/main" id="{783D6739-9B00-72EC-1FC3-E1F83520030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4713181" y="4225060"/>
            <a:ext cx="1726801" cy="1842378"/>
          </a:xfrm>
          <a:prstGeom prst="rect">
            <a:avLst/>
          </a:prstGeom>
        </p:spPr>
      </p:pic>
    </p:spTree>
    <p:extLst>
      <p:ext uri="{BB962C8B-B14F-4D97-AF65-F5344CB8AC3E}">
        <p14:creationId xmlns:p14="http://schemas.microsoft.com/office/powerpoint/2010/main" val="4410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D059-0577-2D4F-7739-EE2168C3EC1F}"/>
              </a:ext>
            </a:extLst>
          </p:cNvPr>
          <p:cNvSpPr>
            <a:spLocks noGrp="1"/>
          </p:cNvSpPr>
          <p:nvPr>
            <p:ph type="title"/>
          </p:nvPr>
        </p:nvSpPr>
        <p:spPr/>
        <p:txBody>
          <a:bodyPr/>
          <a:lstStyle/>
          <a:p>
            <a:pPr algn="ctr"/>
            <a:r>
              <a:rPr lang="en-US" b="1" dirty="0">
                <a:latin typeface="Cambria" panose="02040503050406030204" pitchFamily="18" charset="0"/>
                <a:ea typeface="Cambria" panose="02040503050406030204" pitchFamily="18" charset="0"/>
              </a:rPr>
              <a:t>The Solution is </a:t>
            </a:r>
            <a:r>
              <a:rPr lang="en-US" b="1" dirty="0" err="1">
                <a:latin typeface="Cambria" panose="02040503050406030204" pitchFamily="18" charset="0"/>
                <a:ea typeface="Cambria" panose="02040503050406030204" pitchFamily="18" charset="0"/>
              </a:rPr>
              <a:t>TutorHub</a:t>
            </a:r>
            <a:r>
              <a:rPr lang="en-US" b="1" dirty="0">
                <a:latin typeface="Cambria" panose="02040503050406030204" pitchFamily="18" charset="0"/>
                <a:ea typeface="Cambria" panose="02040503050406030204" pitchFamily="18" charset="0"/>
              </a:rPr>
              <a:t>!</a:t>
            </a:r>
          </a:p>
        </p:txBody>
      </p:sp>
      <p:sp>
        <p:nvSpPr>
          <p:cNvPr id="3" name="Content Placeholder 2">
            <a:extLst>
              <a:ext uri="{FF2B5EF4-FFF2-40B4-BE49-F238E27FC236}">
                <a16:creationId xmlns:a16="http://schemas.microsoft.com/office/drawing/2014/main" id="{E9BD8D55-CA65-26A6-489A-D4A43CA7604C}"/>
              </a:ext>
            </a:extLst>
          </p:cNvPr>
          <p:cNvSpPr>
            <a:spLocks noGrp="1"/>
          </p:cNvSpPr>
          <p:nvPr>
            <p:ph idx="1"/>
          </p:nvPr>
        </p:nvSpPr>
        <p:spPr>
          <a:xfrm>
            <a:off x="1103312" y="1255222"/>
            <a:ext cx="8946541" cy="4993177"/>
          </a:xfrm>
        </p:spPr>
        <p:txBody>
          <a:bodyPr/>
          <a:lstStyle/>
          <a:p>
            <a:r>
              <a:rPr lang="en-US" sz="1800" dirty="0" err="1">
                <a:effectLst/>
                <a:latin typeface="Calibri" panose="020F0502020204030204" pitchFamily="34" charset="0"/>
                <a:ea typeface="Calibri" panose="020F0502020204030204" pitchFamily="34" charset="0"/>
              </a:rPr>
              <a:t>Tutorhub</a:t>
            </a:r>
            <a:r>
              <a:rPr lang="en-US" sz="1800" dirty="0">
                <a:effectLst/>
                <a:latin typeface="Calibri" panose="020F0502020204030204" pitchFamily="34" charset="0"/>
                <a:ea typeface="Calibri" panose="020F0502020204030204" pitchFamily="34" charset="0"/>
              </a:rPr>
              <a:t> can be the first solution for tutors and students to easily access a site and quickly find help from tutors only at LSU. </a:t>
            </a:r>
            <a:r>
              <a:rPr lang="en-US" sz="1800" dirty="0" err="1">
                <a:effectLst/>
                <a:latin typeface="Calibri" panose="020F0502020204030204" pitchFamily="34" charset="0"/>
                <a:ea typeface="Calibri" panose="020F0502020204030204" pitchFamily="34" charset="0"/>
              </a:rPr>
              <a:t>Tutorhub</a:t>
            </a:r>
            <a:r>
              <a:rPr lang="en-US" sz="1800" dirty="0">
                <a:effectLst/>
                <a:latin typeface="Calibri" panose="020F0502020204030204" pitchFamily="34" charset="0"/>
                <a:ea typeface="Calibri" panose="020F0502020204030204" pitchFamily="34" charset="0"/>
              </a:rPr>
              <a:t> can be used on </a:t>
            </a:r>
            <a:r>
              <a:rPr lang="en-US" sz="1800" dirty="0" err="1">
                <a:effectLst/>
                <a:latin typeface="Calibri" panose="020F0502020204030204" pitchFamily="34" charset="0"/>
                <a:ea typeface="Calibri" panose="020F0502020204030204" pitchFamily="34" charset="0"/>
              </a:rPr>
              <a:t>Iphones</a:t>
            </a:r>
            <a:r>
              <a:rPr lang="en-US" sz="1800" dirty="0">
                <a:effectLst/>
                <a:latin typeface="Calibri" panose="020F0502020204030204" pitchFamily="34" charset="0"/>
                <a:ea typeface="Calibri" panose="020F0502020204030204" pitchFamily="34" charset="0"/>
              </a:rPr>
              <a:t> or computers and will have many options of tutors located in different categories of our system. Students would just have to login, browse through the system for the specific tutor and schedule a time to meet up via online or in person. But not only will </a:t>
            </a:r>
            <a:r>
              <a:rPr lang="en-US" sz="1800" dirty="0" err="1">
                <a:effectLst/>
                <a:latin typeface="Calibri" panose="020F0502020204030204" pitchFamily="34" charset="0"/>
                <a:ea typeface="Calibri" panose="020F0502020204030204" pitchFamily="34" charset="0"/>
              </a:rPr>
              <a:t>Tutorhub</a:t>
            </a:r>
            <a:r>
              <a:rPr lang="en-US" sz="1800" dirty="0">
                <a:effectLst/>
                <a:latin typeface="Calibri" panose="020F0502020204030204" pitchFamily="34" charset="0"/>
                <a:ea typeface="Calibri" panose="020F0502020204030204" pitchFamily="34" charset="0"/>
              </a:rPr>
              <a:t> just be for locating tutors but also a site that provides handwritten notes from the tutors that took the class so that students can be given former-student notes.</a:t>
            </a:r>
          </a:p>
          <a:p>
            <a:endParaRPr lang="en-US" dirty="0">
              <a:latin typeface="Cambria" panose="02040503050406030204" pitchFamily="18" charset="0"/>
              <a:ea typeface="Cambria" panose="02040503050406030204" pitchFamily="18" charset="0"/>
            </a:endParaRPr>
          </a:p>
        </p:txBody>
      </p:sp>
      <p:pic>
        <p:nvPicPr>
          <p:cNvPr id="5" name="Picture 4" descr="A picture containing clipart&#10;&#10;Description automatically generated">
            <a:extLst>
              <a:ext uri="{FF2B5EF4-FFF2-40B4-BE49-F238E27FC236}">
                <a16:creationId xmlns:a16="http://schemas.microsoft.com/office/drawing/2014/main" id="{8734FAFA-814D-BAC9-FB5E-1A5A577BC7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85398" y="3496438"/>
            <a:ext cx="2467743" cy="2908844"/>
          </a:xfrm>
          <a:prstGeom prst="rect">
            <a:avLst/>
          </a:prstGeom>
        </p:spPr>
      </p:pic>
      <p:pic>
        <p:nvPicPr>
          <p:cNvPr id="4" name="Picture 3">
            <a:extLst>
              <a:ext uri="{FF2B5EF4-FFF2-40B4-BE49-F238E27FC236}">
                <a16:creationId xmlns:a16="http://schemas.microsoft.com/office/drawing/2014/main" id="{0FCDAA01-E7E6-8931-E90E-52CC635675D3}"/>
              </a:ext>
            </a:extLst>
          </p:cNvPr>
          <p:cNvPicPr>
            <a:picLocks noChangeAspect="1"/>
          </p:cNvPicPr>
          <p:nvPr/>
        </p:nvPicPr>
        <p:blipFill>
          <a:blip r:embed="rId4"/>
          <a:stretch>
            <a:fillRect/>
          </a:stretch>
        </p:blipFill>
        <p:spPr>
          <a:xfrm>
            <a:off x="4630403" y="4436347"/>
            <a:ext cx="718069" cy="718069"/>
          </a:xfrm>
          <a:prstGeom prst="rect">
            <a:avLst/>
          </a:prstGeom>
        </p:spPr>
      </p:pic>
    </p:spTree>
    <p:extLst>
      <p:ext uri="{BB962C8B-B14F-4D97-AF65-F5344CB8AC3E}">
        <p14:creationId xmlns:p14="http://schemas.microsoft.com/office/powerpoint/2010/main" val="54115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BCF4-B8DC-8DBD-C808-26763AA63740}"/>
              </a:ext>
            </a:extLst>
          </p:cNvPr>
          <p:cNvSpPr>
            <a:spLocks noGrp="1"/>
          </p:cNvSpPr>
          <p:nvPr>
            <p:ph type="title"/>
          </p:nvPr>
        </p:nvSpPr>
        <p:spPr>
          <a:xfrm>
            <a:off x="646111" y="452718"/>
            <a:ext cx="9404723" cy="810817"/>
          </a:xfrm>
        </p:spPr>
        <p:txBody>
          <a:bodyPr/>
          <a:lstStyle/>
          <a:p>
            <a:r>
              <a:rPr lang="en-US" dirty="0"/>
              <a:t>Technological Support</a:t>
            </a:r>
          </a:p>
        </p:txBody>
      </p:sp>
      <p:sp>
        <p:nvSpPr>
          <p:cNvPr id="3" name="Content Placeholder 2">
            <a:extLst>
              <a:ext uri="{FF2B5EF4-FFF2-40B4-BE49-F238E27FC236}">
                <a16:creationId xmlns:a16="http://schemas.microsoft.com/office/drawing/2014/main" id="{3BC944D7-7D93-E76E-4C47-781A6B64D385}"/>
              </a:ext>
            </a:extLst>
          </p:cNvPr>
          <p:cNvSpPr>
            <a:spLocks noGrp="1"/>
          </p:cNvSpPr>
          <p:nvPr>
            <p:ph idx="1"/>
          </p:nvPr>
        </p:nvSpPr>
        <p:spPr>
          <a:xfrm>
            <a:off x="645130" y="1263536"/>
            <a:ext cx="9404723" cy="4984864"/>
          </a:xfrm>
        </p:spPr>
        <p:txBody>
          <a:bodyPr>
            <a:normAutofit/>
          </a:bodyPr>
          <a:lstStyle/>
          <a:p>
            <a:r>
              <a:rPr lang="en-US" sz="1400" dirty="0"/>
              <a:t>Using the VS as our code editor, we created a sophisticated application with </a:t>
            </a:r>
            <a:r>
              <a:rPr lang="en-US" sz="1400" dirty="0" err="1"/>
              <a:t>Javascript</a:t>
            </a:r>
            <a:r>
              <a:rPr lang="en-US" sz="1400" dirty="0"/>
              <a:t> as our code. </a:t>
            </a:r>
          </a:p>
          <a:p>
            <a:r>
              <a:rPr lang="en-US" sz="1400" dirty="0"/>
              <a:t>For our front-end team to visually see our progress, the open-source platform Expo(specifically expo cli) was used along with React Native. Expo and React Native was easy for all our group members to understand and utilize in our app. </a:t>
            </a:r>
          </a:p>
          <a:p>
            <a:r>
              <a:rPr lang="en-US" sz="1400" dirty="0"/>
              <a:t>For our back-end team we decided to have our API run a </a:t>
            </a:r>
            <a:r>
              <a:rPr lang="en-US" sz="1400" dirty="0" err="1"/>
              <a:t>nodemon</a:t>
            </a:r>
            <a:r>
              <a:rPr lang="en-US" sz="1400" dirty="0"/>
              <a:t> </a:t>
            </a:r>
            <a:r>
              <a:rPr lang="en-US" sz="1400" dirty="0" err="1"/>
              <a:t>Javascript</a:t>
            </a:r>
            <a:r>
              <a:rPr lang="en-US" sz="1400" dirty="0"/>
              <a:t> server which the data was stored using MongoDB. Our team was already familiar with SQL so they wanted to use a non-SQL database </a:t>
            </a:r>
            <a:r>
              <a:rPr lang="en-US" sz="1400" dirty="0" err="1"/>
              <a:t>inorder</a:t>
            </a:r>
            <a:r>
              <a:rPr lang="en-US" sz="1400" dirty="0"/>
              <a:t> to gain more experience in another area. </a:t>
            </a:r>
          </a:p>
          <a:p>
            <a:r>
              <a:rPr lang="en-US" sz="1400" dirty="0"/>
              <a:t>Lastly, we used GitHub as our main repository so that each member can individually work on a specific area that they were instructed to work on in a safe, easy way. Through GitHub each member was able to create their own ideas on how the app could work and with support from all the members of the group would me implemented in the main code. If someone created an error in their code </a:t>
            </a:r>
          </a:p>
        </p:txBody>
      </p:sp>
      <p:pic>
        <p:nvPicPr>
          <p:cNvPr id="4" name="Picture 3">
            <a:extLst>
              <a:ext uri="{FF2B5EF4-FFF2-40B4-BE49-F238E27FC236}">
                <a16:creationId xmlns:a16="http://schemas.microsoft.com/office/drawing/2014/main" id="{CAE89FC2-DE4A-9DDF-36DB-556DDEBC859D}"/>
              </a:ext>
            </a:extLst>
          </p:cNvPr>
          <p:cNvPicPr>
            <a:picLocks noChangeAspect="1"/>
          </p:cNvPicPr>
          <p:nvPr/>
        </p:nvPicPr>
        <p:blipFill>
          <a:blip r:embed="rId2"/>
          <a:stretch>
            <a:fillRect/>
          </a:stretch>
        </p:blipFill>
        <p:spPr>
          <a:xfrm>
            <a:off x="1085306" y="4805529"/>
            <a:ext cx="1359526" cy="1353429"/>
          </a:xfrm>
          <a:prstGeom prst="rect">
            <a:avLst/>
          </a:prstGeom>
        </p:spPr>
      </p:pic>
      <p:pic>
        <p:nvPicPr>
          <p:cNvPr id="5" name="image2.png">
            <a:extLst>
              <a:ext uri="{FF2B5EF4-FFF2-40B4-BE49-F238E27FC236}">
                <a16:creationId xmlns:a16="http://schemas.microsoft.com/office/drawing/2014/main" id="{908F51F0-A7BB-0852-A332-2F10C439E966}"/>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711093" y="4804409"/>
            <a:ext cx="1359526" cy="1353429"/>
          </a:xfrm>
          <a:prstGeom prst="rect">
            <a:avLst/>
          </a:prstGeom>
          <a:ln/>
        </p:spPr>
      </p:pic>
      <p:pic>
        <p:nvPicPr>
          <p:cNvPr id="6" name="Picture 5">
            <a:extLst>
              <a:ext uri="{FF2B5EF4-FFF2-40B4-BE49-F238E27FC236}">
                <a16:creationId xmlns:a16="http://schemas.microsoft.com/office/drawing/2014/main" id="{4B7175EB-4290-8D55-7F30-499E68717CC5}"/>
              </a:ext>
            </a:extLst>
          </p:cNvPr>
          <p:cNvPicPr>
            <a:picLocks noChangeAspect="1"/>
          </p:cNvPicPr>
          <p:nvPr/>
        </p:nvPicPr>
        <p:blipFill>
          <a:blip r:embed="rId4"/>
          <a:stretch>
            <a:fillRect/>
          </a:stretch>
        </p:blipFill>
        <p:spPr>
          <a:xfrm>
            <a:off x="6136581" y="4804409"/>
            <a:ext cx="1554708" cy="1353429"/>
          </a:xfrm>
          <a:prstGeom prst="rect">
            <a:avLst/>
          </a:prstGeom>
        </p:spPr>
      </p:pic>
      <p:pic>
        <p:nvPicPr>
          <p:cNvPr id="7" name="Picture 6">
            <a:extLst>
              <a:ext uri="{FF2B5EF4-FFF2-40B4-BE49-F238E27FC236}">
                <a16:creationId xmlns:a16="http://schemas.microsoft.com/office/drawing/2014/main" id="{E36BCD4B-22EB-7C5C-C4D3-37C5362B2206}"/>
              </a:ext>
            </a:extLst>
          </p:cNvPr>
          <p:cNvPicPr>
            <a:picLocks noChangeAspect="1"/>
          </p:cNvPicPr>
          <p:nvPr/>
        </p:nvPicPr>
        <p:blipFill>
          <a:blip r:embed="rId5"/>
          <a:stretch>
            <a:fillRect/>
          </a:stretch>
        </p:blipFill>
        <p:spPr>
          <a:xfrm>
            <a:off x="8068279" y="4804409"/>
            <a:ext cx="1315228" cy="1353429"/>
          </a:xfrm>
          <a:prstGeom prst="rect">
            <a:avLst/>
          </a:prstGeom>
        </p:spPr>
      </p:pic>
      <p:pic>
        <p:nvPicPr>
          <p:cNvPr id="8" name="Picture 7">
            <a:extLst>
              <a:ext uri="{FF2B5EF4-FFF2-40B4-BE49-F238E27FC236}">
                <a16:creationId xmlns:a16="http://schemas.microsoft.com/office/drawing/2014/main" id="{FB676D5F-7288-F2FA-3510-37D0617AD991}"/>
              </a:ext>
            </a:extLst>
          </p:cNvPr>
          <p:cNvPicPr>
            <a:picLocks noChangeAspect="1"/>
          </p:cNvPicPr>
          <p:nvPr/>
        </p:nvPicPr>
        <p:blipFill>
          <a:blip r:embed="rId6"/>
          <a:stretch>
            <a:fillRect/>
          </a:stretch>
        </p:blipFill>
        <p:spPr>
          <a:xfrm>
            <a:off x="4420789" y="4792216"/>
            <a:ext cx="1365622" cy="1365622"/>
          </a:xfrm>
          <a:prstGeom prst="rect">
            <a:avLst/>
          </a:prstGeom>
        </p:spPr>
      </p:pic>
    </p:spTree>
    <p:extLst>
      <p:ext uri="{BB962C8B-B14F-4D97-AF65-F5344CB8AC3E}">
        <p14:creationId xmlns:p14="http://schemas.microsoft.com/office/powerpoint/2010/main" val="249221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86FB3A-2B5C-8AAD-A4FE-35864FF690A5}"/>
              </a:ext>
            </a:extLst>
          </p:cNvPr>
          <p:cNvSpPr>
            <a:spLocks noGrp="1"/>
          </p:cNvSpPr>
          <p:nvPr>
            <p:ph type="title"/>
          </p:nvPr>
        </p:nvSpPr>
        <p:spPr>
          <a:xfrm>
            <a:off x="1154953" y="922714"/>
            <a:ext cx="3401064" cy="548639"/>
          </a:xfrm>
        </p:spPr>
        <p:txBody>
          <a:bodyPr/>
          <a:lstStyle/>
          <a:p>
            <a:r>
              <a:rPr lang="en-US" b="1" dirty="0">
                <a:latin typeface="Cambria" panose="02040503050406030204" pitchFamily="18" charset="0"/>
                <a:ea typeface="Cambria" panose="02040503050406030204" pitchFamily="18" charset="0"/>
              </a:rPr>
              <a:t>Core Features</a:t>
            </a:r>
          </a:p>
        </p:txBody>
      </p:sp>
      <p:sp>
        <p:nvSpPr>
          <p:cNvPr id="6" name="Content Placeholder 5">
            <a:extLst>
              <a:ext uri="{FF2B5EF4-FFF2-40B4-BE49-F238E27FC236}">
                <a16:creationId xmlns:a16="http://schemas.microsoft.com/office/drawing/2014/main" id="{F38B3733-0645-EE07-4414-CC1821BF9A5A}"/>
              </a:ext>
            </a:extLst>
          </p:cNvPr>
          <p:cNvSpPr>
            <a:spLocks noGrp="1"/>
          </p:cNvSpPr>
          <p:nvPr>
            <p:ph idx="1"/>
          </p:nvPr>
        </p:nvSpPr>
        <p:spPr>
          <a:xfrm>
            <a:off x="4784616" y="922714"/>
            <a:ext cx="5195997" cy="5097086"/>
          </a:xfrm>
        </p:spPr>
        <p:txBody>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B5DBACD3-2ED0-ADC3-730E-52BEAE6169FF}"/>
              </a:ext>
            </a:extLst>
          </p:cNvPr>
          <p:cNvSpPr>
            <a:spLocks noGrp="1"/>
          </p:cNvSpPr>
          <p:nvPr>
            <p:ph type="body" sz="half" idx="2"/>
          </p:nvPr>
        </p:nvSpPr>
        <p:spPr>
          <a:xfrm>
            <a:off x="1154953" y="1645920"/>
            <a:ext cx="3401063" cy="4378960"/>
          </a:xfrm>
        </p:spPr>
        <p:txBody>
          <a:bodyPr>
            <a:normAutofit/>
          </a:bodyPr>
          <a:lstStyle/>
          <a:p>
            <a:r>
              <a:rPr lang="en-US" sz="1800" dirty="0">
                <a:latin typeface="Cambria" panose="02040503050406030204" pitchFamily="18" charset="0"/>
                <a:ea typeface="Cambria" panose="02040503050406030204" pitchFamily="18" charset="0"/>
              </a:rPr>
              <a:t>The applications is made up of 3 sections. </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User-Posting</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Search And Add Friends</a:t>
            </a:r>
          </a:p>
          <a:p>
            <a:pPr marL="285750" indent="-285750">
              <a:buFont typeface="Arial" panose="020B0604020202020204" pitchFamily="34" charset="0"/>
              <a:buChar char="•"/>
            </a:pPr>
            <a:r>
              <a:rPr lang="en-US" sz="1800" dirty="0">
                <a:latin typeface="Cambria" panose="02040503050406030204" pitchFamily="18" charset="0"/>
                <a:ea typeface="Cambria" panose="02040503050406030204" pitchFamily="18" charset="0"/>
              </a:rPr>
              <a:t>The Profile Screen</a:t>
            </a: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386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D647-9E3D-93BC-FA49-9E5946F72F58}"/>
              </a:ext>
            </a:extLst>
          </p:cNvPr>
          <p:cNvSpPr>
            <a:spLocks noGrp="1"/>
          </p:cNvSpPr>
          <p:nvPr>
            <p:ph type="title"/>
          </p:nvPr>
        </p:nvSpPr>
        <p:spPr/>
        <p:txBody>
          <a:bodyPr/>
          <a:lstStyle/>
          <a:p>
            <a:r>
              <a:rPr lang="en-US" dirty="0"/>
              <a:t>Home Screen Setup</a:t>
            </a:r>
          </a:p>
        </p:txBody>
      </p:sp>
      <p:sp>
        <p:nvSpPr>
          <p:cNvPr id="3" name="Content Placeholder 2">
            <a:extLst>
              <a:ext uri="{FF2B5EF4-FFF2-40B4-BE49-F238E27FC236}">
                <a16:creationId xmlns:a16="http://schemas.microsoft.com/office/drawing/2014/main" id="{EFAED18F-F15F-94AF-279B-EC5B1585CF8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From the Home Screen, the user can view the user IDs of all the people they’ve contacted, the messages they’ve sent them, and the subject tags that tutor is affiliated with.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3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B190-AC39-BD8E-0DC3-30C7C666CCE1}"/>
              </a:ext>
            </a:extLst>
          </p:cNvPr>
          <p:cNvSpPr>
            <a:spLocks noGrp="1"/>
          </p:cNvSpPr>
          <p:nvPr>
            <p:ph type="title"/>
          </p:nvPr>
        </p:nvSpPr>
        <p:spPr/>
        <p:txBody>
          <a:bodyPr/>
          <a:lstStyle/>
          <a:p>
            <a:r>
              <a:rPr lang="en-US" dirty="0"/>
              <a:t>The many usages of the chat room!</a:t>
            </a:r>
          </a:p>
        </p:txBody>
      </p:sp>
      <p:sp>
        <p:nvSpPr>
          <p:cNvPr id="3" name="Content Placeholder 2">
            <a:extLst>
              <a:ext uri="{FF2B5EF4-FFF2-40B4-BE49-F238E27FC236}">
                <a16:creationId xmlns:a16="http://schemas.microsoft.com/office/drawing/2014/main" id="{902CB0ED-1F2A-3D7D-1D7D-AC74F4411284}"/>
              </a:ext>
            </a:extLst>
          </p:cNvPr>
          <p:cNvSpPr>
            <a:spLocks noGrp="1"/>
          </p:cNvSpPr>
          <p:nvPr>
            <p:ph idx="1"/>
          </p:nvPr>
        </p:nvSpPr>
        <p:spPr/>
        <p:txBody>
          <a:bodyPr>
            <a:normAutofit/>
          </a:bodyPr>
          <a:lstStyle/>
          <a:p>
            <a:r>
              <a:rPr lang="en-US" sz="2800" dirty="0"/>
              <a:t>There is none</a:t>
            </a:r>
          </a:p>
        </p:txBody>
      </p:sp>
    </p:spTree>
    <p:extLst>
      <p:ext uri="{BB962C8B-B14F-4D97-AF65-F5344CB8AC3E}">
        <p14:creationId xmlns:p14="http://schemas.microsoft.com/office/powerpoint/2010/main" val="426622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4A9D-990B-87DA-07C2-4DF6A9063F3B}"/>
              </a:ext>
            </a:extLst>
          </p:cNvPr>
          <p:cNvSpPr>
            <a:spLocks noGrp="1"/>
          </p:cNvSpPr>
          <p:nvPr>
            <p:ph type="title"/>
          </p:nvPr>
        </p:nvSpPr>
        <p:spPr/>
        <p:txBody>
          <a:bodyPr/>
          <a:lstStyle/>
          <a:p>
            <a:r>
              <a:rPr lang="en-US" dirty="0"/>
              <a:t>A Profile Screen that helps a person be identified for the right Tutor/student</a:t>
            </a:r>
          </a:p>
        </p:txBody>
      </p:sp>
      <p:sp>
        <p:nvSpPr>
          <p:cNvPr id="3" name="Content Placeholder 2">
            <a:extLst>
              <a:ext uri="{FF2B5EF4-FFF2-40B4-BE49-F238E27FC236}">
                <a16:creationId xmlns:a16="http://schemas.microsoft.com/office/drawing/2014/main" id="{F38F74BA-3156-7A8A-196C-D1D1B9336711}"/>
              </a:ext>
            </a:extLst>
          </p:cNvPr>
          <p:cNvSpPr>
            <a:spLocks noGrp="1"/>
          </p:cNvSpPr>
          <p:nvPr>
            <p:ph idx="1"/>
          </p:nvPr>
        </p:nvSpPr>
        <p:spPr>
          <a:xfrm>
            <a:off x="1103312" y="2784764"/>
            <a:ext cx="8946541" cy="3463635"/>
          </a:xfrm>
        </p:spPr>
        <p:txBody>
          <a:bodyPr/>
          <a:lstStyle/>
          <a:p>
            <a:r>
              <a:rPr lang="en-US" dirty="0">
                <a:latin typeface="Times New Roman" panose="02020603050405020304" pitchFamily="18" charset="0"/>
                <a:cs typeface="Times New Roman" panose="02020603050405020304" pitchFamily="18" charset="0"/>
              </a:rPr>
              <a:t>From the Profile Screen, the user can see their profile picture and username. They also have the option to  directly message a tutor from here, as well as edit their profile.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54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81F2-D556-64EF-5901-F8101F8D887B}"/>
              </a:ext>
            </a:extLst>
          </p:cNvPr>
          <p:cNvSpPr>
            <a:spLocks noGrp="1"/>
          </p:cNvSpPr>
          <p:nvPr>
            <p:ph type="title"/>
          </p:nvPr>
        </p:nvSpPr>
        <p:spPr>
          <a:xfrm>
            <a:off x="646111" y="452718"/>
            <a:ext cx="9404723" cy="793278"/>
          </a:xfrm>
        </p:spPr>
        <p:txBody>
          <a:bodyPr/>
          <a:lstStyle/>
          <a:p>
            <a:r>
              <a:rPr lang="en-US" dirty="0"/>
              <a:t>Data Flow Diagram</a:t>
            </a:r>
          </a:p>
        </p:txBody>
      </p:sp>
      <p:pic>
        <p:nvPicPr>
          <p:cNvPr id="2050" name="Picture 2">
            <a:extLst>
              <a:ext uri="{FF2B5EF4-FFF2-40B4-BE49-F238E27FC236}">
                <a16:creationId xmlns:a16="http://schemas.microsoft.com/office/drawing/2014/main" id="{79B98A07-DD6F-0C0A-DC17-8E7F766A09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224" y="1246188"/>
            <a:ext cx="8654540" cy="500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832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1AC7863274EE4E867A4309448A4461" ma:contentTypeVersion="2" ma:contentTypeDescription="Create a new document." ma:contentTypeScope="" ma:versionID="c1bb3cb982f19240122e21149f80ced6">
  <xsd:schema xmlns:xsd="http://www.w3.org/2001/XMLSchema" xmlns:xs="http://www.w3.org/2001/XMLSchema" xmlns:p="http://schemas.microsoft.com/office/2006/metadata/properties" xmlns:ns3="eaa677d0-219e-4600-af6f-9c5c762c7882" targetNamespace="http://schemas.microsoft.com/office/2006/metadata/properties" ma:root="true" ma:fieldsID="fb9f0f4f3c94370dbaefe0f5aa83bf3f" ns3:_="">
    <xsd:import namespace="eaa677d0-219e-4600-af6f-9c5c762c788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677d0-219e-4600-af6f-9c5c762c78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291176-3B8A-4241-AF66-3893B0008CBD}">
  <ds:schemaRefs>
    <ds:schemaRef ds:uri="http://schemas.microsoft.com/sharepoint/v3/contenttype/forms"/>
  </ds:schemaRefs>
</ds:datastoreItem>
</file>

<file path=customXml/itemProps2.xml><?xml version="1.0" encoding="utf-8"?>
<ds:datastoreItem xmlns:ds="http://schemas.openxmlformats.org/officeDocument/2006/customXml" ds:itemID="{F3A509EC-C457-499E-9650-C536E680FC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a677d0-219e-4600-af6f-9c5c762c78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BC1500-33E4-47EE-8872-F32701C327EA}">
  <ds:schemaRefs>
    <ds:schemaRef ds:uri="http://www.w3.org/XML/1998/namespace"/>
    <ds:schemaRef ds:uri="http://purl.org/dc/terms/"/>
    <ds:schemaRef ds:uri="http://schemas.microsoft.com/office/2006/metadata/properties"/>
    <ds:schemaRef ds:uri="http://schemas.microsoft.com/office/infopath/2007/PartnerControls"/>
    <ds:schemaRef ds:uri="http://purl.org/dc/dcmitype/"/>
    <ds:schemaRef ds:uri="http://schemas.microsoft.com/office/2006/documentManagement/types"/>
    <ds:schemaRef ds:uri="http://schemas.openxmlformats.org/package/2006/metadata/core-properties"/>
    <ds:schemaRef ds:uri="eaa677d0-219e-4600-af6f-9c5c762c7882"/>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Ion</Template>
  <TotalTime>399</TotalTime>
  <Words>531</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Century Gothic</vt:lpstr>
      <vt:lpstr>Times New Roman</vt:lpstr>
      <vt:lpstr>Wingdings 3</vt:lpstr>
      <vt:lpstr>Ion</vt:lpstr>
      <vt:lpstr>  TutorHub</vt:lpstr>
      <vt:lpstr>Introduction</vt:lpstr>
      <vt:lpstr>The Solution is TutorHub!</vt:lpstr>
      <vt:lpstr>Technological Support</vt:lpstr>
      <vt:lpstr>Core Features</vt:lpstr>
      <vt:lpstr>Home Screen Setup</vt:lpstr>
      <vt:lpstr>The many usages of the chat room!</vt:lpstr>
      <vt:lpstr>A Profile Screen that helps a person be identified for the right Tutor/student</vt:lpstr>
      <vt:lpstr>Data Flow Diagram</vt:lpstr>
      <vt:lpstr>The Design Pattern Class diagram </vt:lpstr>
      <vt:lpstr>What the future of TutorHub looks like: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Troy M Zelden</dc:creator>
  <cp:lastModifiedBy>Troy M Zelden</cp:lastModifiedBy>
  <cp:revision>11</cp:revision>
  <dcterms:created xsi:type="dcterms:W3CDTF">2022-11-14T17:38:40Z</dcterms:created>
  <dcterms:modified xsi:type="dcterms:W3CDTF">2022-11-15T00:57:56Z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0x010100521AC7863274EE4E867A4309448A4461</vt:lpwstr>
  </property>
</Properties>
</file>