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T Sans Narrow"/>
      <p:regular r:id="rId20"/>
      <p:bold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regular.fntdata"/><Relationship Id="rId22" Type="http://schemas.openxmlformats.org/officeDocument/2006/relationships/font" Target="fonts/OpenSans-regular.fntdata"/><Relationship Id="rId21" Type="http://schemas.openxmlformats.org/officeDocument/2006/relationships/font" Target="fonts/PTSansNarrow-bold.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8e645321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8e645321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8e645321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8e645321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8e645321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8e645321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8e645321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8e645321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8e645321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8e645321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8e1acd9e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8e1acd9e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8e1acd9e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8e1acd9e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8e1acd9e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8e1acd9e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8e1acd9e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8e1acd9e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8e1acd9e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8e1acd9e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8e1acd9e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8e1acd9e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8e1acd9ef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8e1acd9ef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8e1acd9ef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8e1acd9e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2.png"/><Relationship Id="rId8"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san2797/SephoraFoundationReviewsAnalysis" TargetMode="External"/><Relationship Id="rId4" Type="http://schemas.openxmlformats.org/officeDocument/2006/relationships/image" Target="../media/image10.png"/><Relationship Id="rId5" Type="http://schemas.openxmlformats.org/officeDocument/2006/relationships/image" Target="../media/image20.png"/><Relationship Id="rId6"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hyperlink" Target="https://plot.ly/~Brandyyy/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Which is my next dream foundation?</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Wanying Wang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is my next dream foundation?</a:t>
            </a:r>
            <a:endParaRPr/>
          </a:p>
        </p:txBody>
      </p:sp>
      <p:pic>
        <p:nvPicPr>
          <p:cNvPr id="165" name="Google Shape;165;p22"/>
          <p:cNvPicPr preferRelativeResize="0"/>
          <p:nvPr/>
        </p:nvPicPr>
        <p:blipFill>
          <a:blip r:embed="rId3">
            <a:alphaModFix/>
          </a:blip>
          <a:stretch>
            <a:fillRect/>
          </a:stretch>
        </p:blipFill>
        <p:spPr>
          <a:xfrm>
            <a:off x="1908363" y="1658550"/>
            <a:ext cx="5327274" cy="2234375"/>
          </a:xfrm>
          <a:prstGeom prst="rect">
            <a:avLst/>
          </a:prstGeom>
          <a:noFill/>
          <a:ln>
            <a:noFill/>
          </a:ln>
        </p:spPr>
      </p:pic>
      <p:pic>
        <p:nvPicPr>
          <p:cNvPr id="166" name="Google Shape;166;p22"/>
          <p:cNvPicPr preferRelativeResize="0"/>
          <p:nvPr/>
        </p:nvPicPr>
        <p:blipFill>
          <a:blip r:embed="rId4">
            <a:alphaModFix/>
          </a:blip>
          <a:stretch>
            <a:fillRect/>
          </a:stretch>
        </p:blipFill>
        <p:spPr>
          <a:xfrm>
            <a:off x="137837" y="1152425"/>
            <a:ext cx="1603563" cy="1603563"/>
          </a:xfrm>
          <a:prstGeom prst="rect">
            <a:avLst/>
          </a:prstGeom>
          <a:noFill/>
          <a:ln>
            <a:noFill/>
          </a:ln>
        </p:spPr>
      </p:pic>
      <p:sp>
        <p:nvSpPr>
          <p:cNvPr id="167" name="Google Shape;167;p22"/>
          <p:cNvSpPr/>
          <p:nvPr/>
        </p:nvSpPr>
        <p:spPr>
          <a:xfrm rot="-8984147">
            <a:off x="1486103" y="2214379"/>
            <a:ext cx="636324" cy="157294"/>
          </a:xfrm>
          <a:prstGeom prst="rightArrow">
            <a:avLst>
              <a:gd fmla="val 50000" name="adj1"/>
              <a:gd fmla="val 50000" name="adj2"/>
            </a:avLst>
          </a:prstGeom>
          <a:solidFill>
            <a:srgbClr val="E69138"/>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8" name="Google Shape;168;p22"/>
          <p:cNvPicPr preferRelativeResize="0"/>
          <p:nvPr/>
        </p:nvPicPr>
        <p:blipFill>
          <a:blip r:embed="rId5">
            <a:alphaModFix/>
          </a:blip>
          <a:stretch>
            <a:fillRect/>
          </a:stretch>
        </p:blipFill>
        <p:spPr>
          <a:xfrm>
            <a:off x="349074" y="2985700"/>
            <a:ext cx="1181100" cy="1714500"/>
          </a:xfrm>
          <a:prstGeom prst="rect">
            <a:avLst/>
          </a:prstGeom>
          <a:noFill/>
          <a:ln>
            <a:noFill/>
          </a:ln>
        </p:spPr>
      </p:pic>
      <p:sp>
        <p:nvSpPr>
          <p:cNvPr id="169" name="Google Shape;169;p22"/>
          <p:cNvSpPr/>
          <p:nvPr/>
        </p:nvSpPr>
        <p:spPr>
          <a:xfrm rot="8637256">
            <a:off x="1328614" y="2854954"/>
            <a:ext cx="825925" cy="205037"/>
          </a:xfrm>
          <a:prstGeom prst="rightArrow">
            <a:avLst>
              <a:gd fmla="val 50000" name="adj1"/>
              <a:gd fmla="val 50000" name="adj2"/>
            </a:avLst>
          </a:prstGeom>
          <a:solidFill>
            <a:srgbClr val="E69138"/>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0" name="Google Shape;170;p22"/>
          <p:cNvPicPr preferRelativeResize="0"/>
          <p:nvPr/>
        </p:nvPicPr>
        <p:blipFill>
          <a:blip r:embed="rId6">
            <a:alphaModFix/>
          </a:blip>
          <a:stretch>
            <a:fillRect/>
          </a:stretch>
        </p:blipFill>
        <p:spPr>
          <a:xfrm>
            <a:off x="7402612" y="1152425"/>
            <a:ext cx="1603563" cy="1603563"/>
          </a:xfrm>
          <a:prstGeom prst="rect">
            <a:avLst/>
          </a:prstGeom>
          <a:noFill/>
          <a:ln>
            <a:noFill/>
          </a:ln>
        </p:spPr>
      </p:pic>
      <p:sp>
        <p:nvSpPr>
          <p:cNvPr id="171" name="Google Shape;171;p22"/>
          <p:cNvSpPr/>
          <p:nvPr/>
        </p:nvSpPr>
        <p:spPr>
          <a:xfrm rot="-2962874">
            <a:off x="7046976" y="2473762"/>
            <a:ext cx="960796" cy="195953"/>
          </a:xfrm>
          <a:prstGeom prst="rightArrow">
            <a:avLst>
              <a:gd fmla="val 50000" name="adj1"/>
              <a:gd fmla="val 50000" name="adj2"/>
            </a:avLst>
          </a:prstGeom>
          <a:solidFill>
            <a:srgbClr val="E69138"/>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2" name="Google Shape;172;p22"/>
          <p:cNvPicPr preferRelativeResize="0"/>
          <p:nvPr/>
        </p:nvPicPr>
        <p:blipFill>
          <a:blip r:embed="rId7">
            <a:alphaModFix/>
          </a:blip>
          <a:stretch>
            <a:fillRect/>
          </a:stretch>
        </p:blipFill>
        <p:spPr>
          <a:xfrm>
            <a:off x="7531563" y="2868515"/>
            <a:ext cx="1345650" cy="1948872"/>
          </a:xfrm>
          <a:prstGeom prst="rect">
            <a:avLst/>
          </a:prstGeom>
          <a:noFill/>
          <a:ln>
            <a:noFill/>
          </a:ln>
        </p:spPr>
      </p:pic>
      <p:sp>
        <p:nvSpPr>
          <p:cNvPr id="173" name="Google Shape;173;p22"/>
          <p:cNvSpPr/>
          <p:nvPr/>
        </p:nvSpPr>
        <p:spPr>
          <a:xfrm rot="2084784">
            <a:off x="7209177" y="3397743"/>
            <a:ext cx="636377" cy="157368"/>
          </a:xfrm>
          <a:prstGeom prst="rightArrow">
            <a:avLst>
              <a:gd fmla="val 50000" name="adj1"/>
              <a:gd fmla="val 50000" name="adj2"/>
            </a:avLst>
          </a:prstGeom>
          <a:solidFill>
            <a:srgbClr val="E69138"/>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4" name="Google Shape;174;p22"/>
          <p:cNvPicPr preferRelativeResize="0"/>
          <p:nvPr/>
        </p:nvPicPr>
        <p:blipFill>
          <a:blip r:embed="rId8">
            <a:alphaModFix/>
          </a:blip>
          <a:stretch>
            <a:fillRect/>
          </a:stretch>
        </p:blipFill>
        <p:spPr>
          <a:xfrm>
            <a:off x="3986098" y="3641900"/>
            <a:ext cx="910900" cy="1322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80" name="Google Shape;180;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High rating reviews and low rating reviews together can describe different aspects of foundation products. They can help us to extract features of different foundations.</a:t>
            </a:r>
            <a:endParaRPr/>
          </a:p>
          <a:p>
            <a:pPr indent="-342900" lvl="0" marL="457200" rtl="0" algn="l">
              <a:spcBef>
                <a:spcPts val="0"/>
              </a:spcBef>
              <a:spcAft>
                <a:spcPts val="0"/>
              </a:spcAft>
              <a:buSzPts val="1800"/>
              <a:buChar char="★"/>
            </a:pPr>
            <a:r>
              <a:rPr lang="en"/>
              <a:t>Customers focus on the coverage, finish, shade, the skin type that certain foundations suitable for, whether long-stay and whether lightweight.</a:t>
            </a:r>
            <a:endParaRPr/>
          </a:p>
          <a:p>
            <a:pPr indent="-342900" lvl="0" marL="457200" rtl="0" algn="l">
              <a:spcBef>
                <a:spcPts val="0"/>
              </a:spcBef>
              <a:spcAft>
                <a:spcPts val="0"/>
              </a:spcAft>
              <a:buSzPts val="1800"/>
              <a:buChar char="★"/>
            </a:pPr>
            <a:r>
              <a:rPr lang="en"/>
              <a:t>It is practical to make recommendations using the cosine similarities among foundations based on the reviews of each foundation, which can save more time for customers to read reviews and make their choice.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a:t>
            </a:r>
            <a:endParaRPr/>
          </a:p>
        </p:txBody>
      </p:sp>
      <p:sp>
        <p:nvSpPr>
          <p:cNvPr id="186" name="Google Shape;186;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 limitation: unbalanced distribution of reviews among brands and products</a:t>
            </a:r>
            <a:endParaRPr/>
          </a:p>
          <a:p>
            <a:pPr indent="-342900" lvl="0" marL="457200" rtl="0" algn="l">
              <a:spcBef>
                <a:spcPts val="0"/>
              </a:spcBef>
              <a:spcAft>
                <a:spcPts val="0"/>
              </a:spcAft>
              <a:buSzPts val="1800"/>
              <a:buChar char="★"/>
            </a:pPr>
            <a:r>
              <a:rPr lang="en"/>
              <a:t>Review limitation: reviews tend to be subjective, they may not be able to give a thorough description of foundation. Representativeness of feature.</a:t>
            </a:r>
            <a:endParaRPr/>
          </a:p>
          <a:p>
            <a:pPr indent="-342900" lvl="0" marL="457200" rtl="0" algn="l">
              <a:spcBef>
                <a:spcPts val="0"/>
              </a:spcBef>
              <a:spcAft>
                <a:spcPts val="0"/>
              </a:spcAft>
              <a:buSzPts val="1800"/>
              <a:buChar char="★"/>
            </a:pPr>
            <a:r>
              <a:rPr lang="en"/>
              <a:t>Text process limitation: should remove more meaningless words and try to keep the adjective words and nouns related to features of foundation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a:t>
            </a:r>
            <a:endParaRPr/>
          </a:p>
        </p:txBody>
      </p:sp>
      <p:sp>
        <p:nvSpPr>
          <p:cNvPr id="192" name="Google Shape;192;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Collect more data to make it more balanced across brand and products</a:t>
            </a:r>
            <a:endParaRPr/>
          </a:p>
          <a:p>
            <a:pPr indent="-342900" lvl="0" marL="457200" rtl="0" algn="l">
              <a:spcBef>
                <a:spcPts val="0"/>
              </a:spcBef>
              <a:spcAft>
                <a:spcPts val="0"/>
              </a:spcAft>
              <a:buSzPts val="1800"/>
              <a:buChar char="★"/>
            </a:pPr>
            <a:r>
              <a:rPr lang="en"/>
              <a:t>Add product ingredients as important complement features for the basis of recommendation, make it more reliable</a:t>
            </a:r>
            <a:endParaRPr/>
          </a:p>
          <a:p>
            <a:pPr indent="-342900" lvl="0" marL="457200" rtl="0" algn="l">
              <a:spcBef>
                <a:spcPts val="0"/>
              </a:spcBef>
              <a:spcAft>
                <a:spcPts val="0"/>
              </a:spcAft>
              <a:buSzPts val="1800"/>
              <a:buChar char="★"/>
            </a:pPr>
            <a:r>
              <a:rPr lang="en"/>
              <a:t>Apply more advanced similarity algorithm to make it more accurate</a:t>
            </a:r>
            <a:endParaRPr/>
          </a:p>
          <a:p>
            <a:pPr indent="-342900" lvl="0" marL="457200" rtl="0" algn="l">
              <a:spcBef>
                <a:spcPts val="0"/>
              </a:spcBef>
              <a:spcAft>
                <a:spcPts val="0"/>
              </a:spcAft>
              <a:buSzPts val="1800"/>
              <a:buChar char="★"/>
            </a:pPr>
            <a:r>
              <a:rPr lang="en"/>
              <a:t>Make recommendations for different types of skin and ages based on the reviews from different groups of reviewers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2184150" y="1892250"/>
            <a:ext cx="4775700" cy="13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 for listening!</a:t>
            </a:r>
            <a:endParaRPr/>
          </a:p>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Can we make a convenient recommendation system based on the tons of foundation reviews?</a:t>
            </a:r>
            <a:endParaRPr sz="1600"/>
          </a:p>
          <a:p>
            <a:pPr indent="-330200" lvl="1" marL="914400" rtl="0" algn="l">
              <a:spcBef>
                <a:spcPts val="0"/>
              </a:spcBef>
              <a:spcAft>
                <a:spcPts val="0"/>
              </a:spcAft>
              <a:buSzPts val="1600"/>
              <a:buChar char="○"/>
            </a:pPr>
            <a:r>
              <a:rPr lang="en" sz="1600"/>
              <a:t>Are the reviews reliable? Are they able to show different aspects of the foundations?</a:t>
            </a:r>
            <a:endParaRPr sz="1600"/>
          </a:p>
          <a:p>
            <a:pPr indent="-330200" lvl="1" marL="914400" rtl="0" algn="l">
              <a:spcBef>
                <a:spcPts val="0"/>
              </a:spcBef>
              <a:spcAft>
                <a:spcPts val="0"/>
              </a:spcAft>
              <a:buSzPts val="1600"/>
              <a:buChar char="○"/>
            </a:pPr>
            <a:r>
              <a:rPr lang="en" sz="1600"/>
              <a:t>How do we recommend? </a:t>
            </a:r>
            <a:endParaRPr sz="1600"/>
          </a:p>
        </p:txBody>
      </p:sp>
      <p:sp>
        <p:nvSpPr>
          <p:cNvPr id="74" name="Google Shape;74;p14"/>
          <p:cNvSpPr/>
          <p:nvPr/>
        </p:nvSpPr>
        <p:spPr>
          <a:xfrm>
            <a:off x="656675" y="3036925"/>
            <a:ext cx="2120100" cy="616200"/>
          </a:xfrm>
          <a:prstGeom prst="chevron">
            <a:avLst>
              <a:gd fmla="val 50000" name="adj"/>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3675450" y="3036925"/>
            <a:ext cx="2120100" cy="616200"/>
          </a:xfrm>
          <a:prstGeom prst="chevron">
            <a:avLst>
              <a:gd fmla="val 50000" name="adj"/>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6694225" y="3036925"/>
            <a:ext cx="2120100" cy="616200"/>
          </a:xfrm>
          <a:prstGeom prst="chevron">
            <a:avLst>
              <a:gd fmla="val 50000" name="adj"/>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txBox="1"/>
          <p:nvPr/>
        </p:nvSpPr>
        <p:spPr>
          <a:xfrm>
            <a:off x="577625" y="3154625"/>
            <a:ext cx="2435100" cy="70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Open Sans"/>
                <a:ea typeface="Open Sans"/>
                <a:cs typeface="Open Sans"/>
                <a:sym typeface="Open Sans"/>
              </a:rPr>
              <a:t>Data Overview</a:t>
            </a:r>
            <a:endParaRPr b="1" sz="1600">
              <a:solidFill>
                <a:schemeClr val="dk2"/>
              </a:solidFill>
              <a:latin typeface="Open Sans"/>
              <a:ea typeface="Open Sans"/>
              <a:cs typeface="Open Sans"/>
              <a:sym typeface="Open Sans"/>
            </a:endParaRPr>
          </a:p>
        </p:txBody>
      </p:sp>
      <p:sp>
        <p:nvSpPr>
          <p:cNvPr id="78" name="Google Shape;78;p14"/>
          <p:cNvSpPr txBox="1"/>
          <p:nvPr/>
        </p:nvSpPr>
        <p:spPr>
          <a:xfrm>
            <a:off x="3517950" y="3036925"/>
            <a:ext cx="2435100" cy="70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Open Sans"/>
                <a:ea typeface="Open Sans"/>
                <a:cs typeface="Open Sans"/>
                <a:sym typeface="Open Sans"/>
              </a:rPr>
              <a:t>Text Analysis of Reviews</a:t>
            </a:r>
            <a:endParaRPr b="1" sz="1600">
              <a:solidFill>
                <a:schemeClr val="dk2"/>
              </a:solidFill>
              <a:latin typeface="Open Sans"/>
              <a:ea typeface="Open Sans"/>
              <a:cs typeface="Open Sans"/>
              <a:sym typeface="Open Sans"/>
            </a:endParaRPr>
          </a:p>
        </p:txBody>
      </p:sp>
      <p:sp>
        <p:nvSpPr>
          <p:cNvPr id="79" name="Google Shape;79;p14"/>
          <p:cNvSpPr txBox="1"/>
          <p:nvPr/>
        </p:nvSpPr>
        <p:spPr>
          <a:xfrm>
            <a:off x="6678700" y="2980775"/>
            <a:ext cx="2120100" cy="70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Open Sans"/>
                <a:ea typeface="Open Sans"/>
                <a:cs typeface="Open Sans"/>
                <a:sym typeface="Open Sans"/>
              </a:rPr>
              <a:t>Recommendation System</a:t>
            </a:r>
            <a:endParaRPr b="1" sz="1600">
              <a:solidFill>
                <a:schemeClr val="dk2"/>
              </a:solidFill>
              <a:latin typeface="Open Sans"/>
              <a:ea typeface="Open Sans"/>
              <a:cs typeface="Open Sans"/>
              <a:sym typeface="Open Sans"/>
            </a:endParaRPr>
          </a:p>
        </p:txBody>
      </p:sp>
      <p:sp>
        <p:nvSpPr>
          <p:cNvPr id="80" name="Google Shape;80;p14"/>
          <p:cNvSpPr txBox="1"/>
          <p:nvPr/>
        </p:nvSpPr>
        <p:spPr>
          <a:xfrm>
            <a:off x="481875" y="3744325"/>
            <a:ext cx="2969700" cy="997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Number of Reviews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Number of Brands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Overview of Reviewers</a:t>
            </a:r>
            <a:endParaRPr>
              <a:latin typeface="Open Sans"/>
              <a:ea typeface="Open Sans"/>
              <a:cs typeface="Open Sans"/>
              <a:sym typeface="Open Sans"/>
            </a:endParaRPr>
          </a:p>
        </p:txBody>
      </p:sp>
      <p:sp>
        <p:nvSpPr>
          <p:cNvPr id="81" name="Google Shape;81;p14"/>
          <p:cNvSpPr txBox="1"/>
          <p:nvPr/>
        </p:nvSpPr>
        <p:spPr>
          <a:xfrm>
            <a:off x="3517950" y="3744325"/>
            <a:ext cx="2969700" cy="997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Text Cleaning</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Comparison Wordcloud</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Topic Modeling</a:t>
            </a:r>
            <a:endParaRPr>
              <a:latin typeface="Open Sans"/>
              <a:ea typeface="Open Sans"/>
              <a:cs typeface="Open Sans"/>
              <a:sym typeface="Open Sans"/>
            </a:endParaRPr>
          </a:p>
        </p:txBody>
      </p:sp>
      <p:sp>
        <p:nvSpPr>
          <p:cNvPr id="82" name="Google Shape;82;p14"/>
          <p:cNvSpPr txBox="1"/>
          <p:nvPr/>
        </p:nvSpPr>
        <p:spPr>
          <a:xfrm>
            <a:off x="6487650" y="3744325"/>
            <a:ext cx="2969700" cy="997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DocumentTermMatrix</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Feature Reduction</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Cosine Similarity</a:t>
            </a: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Overview</a:t>
            </a:r>
            <a:endParaRPr/>
          </a:p>
        </p:txBody>
      </p:sp>
      <p:sp>
        <p:nvSpPr>
          <p:cNvPr id="88" name="Google Shape;88;p15"/>
          <p:cNvSpPr txBox="1"/>
          <p:nvPr>
            <p:ph idx="1" type="body"/>
          </p:nvPr>
        </p:nvSpPr>
        <p:spPr>
          <a:xfrm>
            <a:off x="311700" y="1053400"/>
            <a:ext cx="8520600" cy="51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Data source:</a:t>
            </a:r>
            <a:r>
              <a:rPr lang="en"/>
              <a:t> sephora.com </a:t>
            </a:r>
            <a:r>
              <a:rPr lang="en"/>
              <a:t>——Thanks </a:t>
            </a:r>
            <a:r>
              <a:rPr lang="en" u="sng">
                <a:solidFill>
                  <a:schemeClr val="hlink"/>
                </a:solidFill>
                <a:hlinkClick r:id="rId3"/>
              </a:rPr>
              <a:t>san2797</a:t>
            </a:r>
            <a:r>
              <a:rPr lang="en"/>
              <a:t> for the clean dataset</a:t>
            </a:r>
            <a:endParaRPr/>
          </a:p>
        </p:txBody>
      </p:sp>
      <p:pic>
        <p:nvPicPr>
          <p:cNvPr id="89" name="Google Shape;89;p15"/>
          <p:cNvPicPr preferRelativeResize="0"/>
          <p:nvPr/>
        </p:nvPicPr>
        <p:blipFill>
          <a:blip r:embed="rId4">
            <a:alphaModFix/>
          </a:blip>
          <a:stretch>
            <a:fillRect/>
          </a:stretch>
        </p:blipFill>
        <p:spPr>
          <a:xfrm>
            <a:off x="311700" y="1568800"/>
            <a:ext cx="4310325" cy="2891150"/>
          </a:xfrm>
          <a:prstGeom prst="rect">
            <a:avLst/>
          </a:prstGeom>
          <a:noFill/>
          <a:ln>
            <a:noFill/>
          </a:ln>
        </p:spPr>
      </p:pic>
      <p:sp>
        <p:nvSpPr>
          <p:cNvPr id="90" name="Google Shape;90;p15"/>
          <p:cNvSpPr/>
          <p:nvPr/>
        </p:nvSpPr>
        <p:spPr>
          <a:xfrm>
            <a:off x="248800" y="1860175"/>
            <a:ext cx="681300" cy="2466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txBox="1"/>
          <p:nvPr/>
        </p:nvSpPr>
        <p:spPr>
          <a:xfrm>
            <a:off x="4919375" y="1871375"/>
            <a:ext cx="4011600" cy="2129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2"/>
              </a:buClr>
              <a:buSzPts val="1600"/>
              <a:buFont typeface="Open Sans"/>
              <a:buChar char="★"/>
            </a:pPr>
            <a:r>
              <a:rPr b="1" lang="en" sz="1600">
                <a:solidFill>
                  <a:schemeClr val="dk2"/>
                </a:solidFill>
                <a:latin typeface="Open Sans"/>
                <a:ea typeface="Open Sans"/>
                <a:cs typeface="Open Sans"/>
                <a:sym typeface="Open Sans"/>
              </a:rPr>
              <a:t>Product:</a:t>
            </a:r>
            <a:r>
              <a:rPr lang="en" sz="1600">
                <a:solidFill>
                  <a:schemeClr val="dk2"/>
                </a:solidFill>
                <a:latin typeface="Open Sans"/>
                <a:ea typeface="Open Sans"/>
                <a:cs typeface="Open Sans"/>
                <a:sym typeface="Open Sans"/>
              </a:rPr>
              <a:t> brand, name, product id, coverage, finish, formulation, normal_skin, dry_skin, oily_skin, combo_skin, SPF, price</a:t>
            </a:r>
            <a:endParaRPr sz="1600">
              <a:solidFill>
                <a:schemeClr val="dk2"/>
              </a:solidFill>
              <a:latin typeface="Open Sans"/>
              <a:ea typeface="Open Sans"/>
              <a:cs typeface="Open Sans"/>
              <a:sym typeface="Open Sans"/>
            </a:endParaRPr>
          </a:p>
          <a:p>
            <a:pPr indent="-330200" lvl="0" marL="457200" rtl="0" algn="l">
              <a:lnSpc>
                <a:spcPct val="115000"/>
              </a:lnSpc>
              <a:spcBef>
                <a:spcPts val="0"/>
              </a:spcBef>
              <a:spcAft>
                <a:spcPts val="0"/>
              </a:spcAft>
              <a:buClr>
                <a:schemeClr val="dk2"/>
              </a:buClr>
              <a:buSzPts val="1600"/>
              <a:buFont typeface="Open Sans"/>
              <a:buChar char="★"/>
            </a:pPr>
            <a:r>
              <a:rPr b="1" lang="en" sz="1600">
                <a:solidFill>
                  <a:schemeClr val="dk2"/>
                </a:solidFill>
                <a:latin typeface="Open Sans"/>
                <a:ea typeface="Open Sans"/>
                <a:cs typeface="Open Sans"/>
                <a:sym typeface="Open Sans"/>
              </a:rPr>
              <a:t>Reviewer:</a:t>
            </a:r>
            <a:r>
              <a:rPr lang="en" sz="1600">
                <a:solidFill>
                  <a:schemeClr val="dk2"/>
                </a:solidFill>
                <a:latin typeface="Open Sans"/>
                <a:ea typeface="Open Sans"/>
                <a:cs typeface="Open Sans"/>
                <a:sym typeface="Open Sans"/>
              </a:rPr>
              <a:t> user Name, rating, recommended, skin_type, Eye_color, skin_tone, skin_concern, age</a:t>
            </a:r>
            <a:endParaRPr sz="1600">
              <a:solidFill>
                <a:schemeClr val="dk2"/>
              </a:solidFill>
              <a:latin typeface="Open Sans"/>
              <a:ea typeface="Open Sans"/>
              <a:cs typeface="Open Sans"/>
              <a:sym typeface="Open Sans"/>
            </a:endParaRPr>
          </a:p>
        </p:txBody>
      </p:sp>
      <p:pic>
        <p:nvPicPr>
          <p:cNvPr id="92" name="Google Shape;92;p15"/>
          <p:cNvPicPr preferRelativeResize="0"/>
          <p:nvPr/>
        </p:nvPicPr>
        <p:blipFill>
          <a:blip r:embed="rId5">
            <a:alphaModFix/>
          </a:blip>
          <a:stretch>
            <a:fillRect/>
          </a:stretch>
        </p:blipFill>
        <p:spPr>
          <a:xfrm>
            <a:off x="1629838" y="997325"/>
            <a:ext cx="5884326" cy="4034101"/>
          </a:xfrm>
          <a:prstGeom prst="rect">
            <a:avLst/>
          </a:prstGeom>
          <a:noFill/>
          <a:ln>
            <a:noFill/>
          </a:ln>
          <a:effectLst>
            <a:outerShdw blurRad="57150" rotWithShape="0" algn="bl" dir="5400000" dist="19050">
              <a:srgbClr val="000000">
                <a:alpha val="0"/>
              </a:srgbClr>
            </a:outerShdw>
          </a:effectLst>
        </p:spPr>
      </p:pic>
      <p:pic>
        <p:nvPicPr>
          <p:cNvPr id="93" name="Google Shape;93;p15"/>
          <p:cNvPicPr preferRelativeResize="0"/>
          <p:nvPr/>
        </p:nvPicPr>
        <p:blipFill>
          <a:blip r:embed="rId6">
            <a:alphaModFix/>
          </a:blip>
          <a:stretch>
            <a:fillRect/>
          </a:stretch>
        </p:blipFill>
        <p:spPr>
          <a:xfrm>
            <a:off x="5655900" y="3910875"/>
            <a:ext cx="1744475" cy="964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eview Overview</a:t>
            </a:r>
            <a:endParaRPr/>
          </a:p>
        </p:txBody>
      </p:sp>
      <p:pic>
        <p:nvPicPr>
          <p:cNvPr id="99" name="Google Shape;99;p16"/>
          <p:cNvPicPr preferRelativeResize="0"/>
          <p:nvPr/>
        </p:nvPicPr>
        <p:blipFill>
          <a:blip r:embed="rId3">
            <a:alphaModFix/>
          </a:blip>
          <a:stretch>
            <a:fillRect/>
          </a:stretch>
        </p:blipFill>
        <p:spPr>
          <a:xfrm>
            <a:off x="152400" y="1304825"/>
            <a:ext cx="4597051" cy="3686274"/>
          </a:xfrm>
          <a:prstGeom prst="rect">
            <a:avLst/>
          </a:prstGeom>
          <a:noFill/>
          <a:ln>
            <a:noFill/>
          </a:ln>
        </p:spPr>
      </p:pic>
      <p:pic>
        <p:nvPicPr>
          <p:cNvPr id="100" name="Google Shape;100;p16"/>
          <p:cNvPicPr preferRelativeResize="0"/>
          <p:nvPr/>
        </p:nvPicPr>
        <p:blipFill>
          <a:blip r:embed="rId4">
            <a:alphaModFix/>
          </a:blip>
          <a:stretch>
            <a:fillRect/>
          </a:stretch>
        </p:blipFill>
        <p:spPr>
          <a:xfrm>
            <a:off x="4749450" y="1326345"/>
            <a:ext cx="4253350" cy="3402680"/>
          </a:xfrm>
          <a:prstGeom prst="rect">
            <a:avLst/>
          </a:prstGeom>
          <a:noFill/>
          <a:ln>
            <a:noFill/>
          </a:ln>
        </p:spPr>
      </p:pic>
      <p:sp>
        <p:nvSpPr>
          <p:cNvPr id="101" name="Google Shape;101;p16"/>
          <p:cNvSpPr txBox="1"/>
          <p:nvPr/>
        </p:nvSpPr>
        <p:spPr>
          <a:xfrm>
            <a:off x="2711825" y="1591250"/>
            <a:ext cx="1277400" cy="4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Open Sans"/>
                <a:ea typeface="Open Sans"/>
                <a:cs typeface="Open Sans"/>
                <a:sym typeface="Open Sans"/>
              </a:rPr>
              <a:t>Skin Tone</a:t>
            </a:r>
            <a:endParaRPr b="1">
              <a:solidFill>
                <a:schemeClr val="accent1"/>
              </a:solidFill>
              <a:latin typeface="Open Sans"/>
              <a:ea typeface="Open Sans"/>
              <a:cs typeface="Open Sans"/>
              <a:sym typeface="Open Sans"/>
            </a:endParaRPr>
          </a:p>
        </p:txBody>
      </p:sp>
      <p:sp>
        <p:nvSpPr>
          <p:cNvPr id="102" name="Google Shape;102;p16"/>
          <p:cNvSpPr txBox="1"/>
          <p:nvPr/>
        </p:nvSpPr>
        <p:spPr>
          <a:xfrm>
            <a:off x="7144875" y="1591250"/>
            <a:ext cx="1277400" cy="4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Open Sans"/>
                <a:ea typeface="Open Sans"/>
                <a:cs typeface="Open Sans"/>
                <a:sym typeface="Open Sans"/>
              </a:rPr>
              <a:t>Skin Type</a:t>
            </a:r>
            <a:endParaRPr b="1">
              <a:solidFill>
                <a:schemeClr val="accent1"/>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Analysis of Reviews</a:t>
            </a:r>
            <a:endParaRPr/>
          </a:p>
        </p:txBody>
      </p:sp>
      <p:sp>
        <p:nvSpPr>
          <p:cNvPr id="108" name="Google Shape;108;p17"/>
          <p:cNvSpPr txBox="1"/>
          <p:nvPr/>
        </p:nvSpPr>
        <p:spPr>
          <a:xfrm>
            <a:off x="448225" y="1488600"/>
            <a:ext cx="3854700" cy="3072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latin typeface="Open Sans"/>
                <a:ea typeface="Open Sans"/>
                <a:cs typeface="Open Sans"/>
                <a:sym typeface="Open Sans"/>
              </a:rPr>
              <a:t>Pre-Processing: </a:t>
            </a:r>
            <a:endParaRPr b="1">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 Tokenize, lowercase, remove stopwords (customize the stopword dictionary), remove numbers and punctuation</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 TermDocumentMatrix</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 Comparison Wordcloud</a:t>
            </a:r>
            <a:endParaRPr>
              <a:latin typeface="Open Sans"/>
              <a:ea typeface="Open Sans"/>
              <a:cs typeface="Open Sans"/>
              <a:sym typeface="Open Sans"/>
            </a:endParaRPr>
          </a:p>
        </p:txBody>
      </p:sp>
      <p:pic>
        <p:nvPicPr>
          <p:cNvPr id="109" name="Google Shape;109;p17"/>
          <p:cNvPicPr preferRelativeResize="0"/>
          <p:nvPr/>
        </p:nvPicPr>
        <p:blipFill>
          <a:blip r:embed="rId3">
            <a:alphaModFix/>
          </a:blip>
          <a:stretch>
            <a:fillRect/>
          </a:stretch>
        </p:blipFill>
        <p:spPr>
          <a:xfrm>
            <a:off x="4421850" y="298712"/>
            <a:ext cx="4546075" cy="4546075"/>
          </a:xfrm>
          <a:prstGeom prst="rect">
            <a:avLst/>
          </a:prstGeom>
          <a:noFill/>
          <a:ln>
            <a:noFill/>
          </a:ln>
        </p:spPr>
      </p:pic>
      <p:sp>
        <p:nvSpPr>
          <p:cNvPr id="110" name="Google Shape;110;p17"/>
          <p:cNvSpPr/>
          <p:nvPr/>
        </p:nvSpPr>
        <p:spPr>
          <a:xfrm>
            <a:off x="4572000" y="1692075"/>
            <a:ext cx="795600" cy="269100"/>
          </a:xfrm>
          <a:prstGeom prst="ellips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a:off x="7447425" y="1373825"/>
            <a:ext cx="795600" cy="269100"/>
          </a:xfrm>
          <a:prstGeom prst="ellips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a:off x="6542075" y="1488600"/>
            <a:ext cx="1033200" cy="269100"/>
          </a:xfrm>
          <a:prstGeom prst="ellips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6486050" y="791825"/>
            <a:ext cx="860700" cy="360600"/>
          </a:xfrm>
          <a:prstGeom prst="ellips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6518600" y="2017050"/>
            <a:ext cx="795600" cy="213300"/>
          </a:xfrm>
          <a:prstGeom prst="ellips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5746475" y="1535200"/>
            <a:ext cx="795600" cy="269100"/>
          </a:xfrm>
          <a:prstGeom prst="ellips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4950875" y="1104725"/>
            <a:ext cx="795600" cy="269100"/>
          </a:xfrm>
          <a:prstGeom prst="ellips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a:off x="4572000" y="4013925"/>
            <a:ext cx="795600" cy="269100"/>
          </a:xfrm>
          <a:prstGeom prst="ellipse">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a:off x="8119800" y="4222350"/>
            <a:ext cx="795600" cy="269100"/>
          </a:xfrm>
          <a:prstGeom prst="ellipse">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a:off x="5963750" y="3041250"/>
            <a:ext cx="795600" cy="269100"/>
          </a:xfrm>
          <a:prstGeom prst="ellipse">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a:off x="6598025" y="3552250"/>
            <a:ext cx="795600" cy="269100"/>
          </a:xfrm>
          <a:prstGeom prst="ellipse">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p:nvPr/>
        </p:nvSpPr>
        <p:spPr>
          <a:xfrm>
            <a:off x="4699800" y="3211575"/>
            <a:ext cx="667800" cy="269100"/>
          </a:xfrm>
          <a:prstGeom prst="ellipse">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p:nvPr/>
        </p:nvSpPr>
        <p:spPr>
          <a:xfrm>
            <a:off x="8036700" y="3480675"/>
            <a:ext cx="795600" cy="269100"/>
          </a:xfrm>
          <a:prstGeom prst="ellipse">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rot="-5400000">
            <a:off x="5114925" y="3242250"/>
            <a:ext cx="671100" cy="269100"/>
          </a:xfrm>
          <a:prstGeom prst="ellipse">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rot="-5400000">
            <a:off x="5654475" y="1055075"/>
            <a:ext cx="795600" cy="269100"/>
          </a:xfrm>
          <a:prstGeom prst="ellips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a:off x="7673625" y="3095175"/>
            <a:ext cx="795600" cy="269100"/>
          </a:xfrm>
          <a:prstGeom prst="ellipse">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p:nvPr/>
        </p:nvSpPr>
        <p:spPr>
          <a:xfrm>
            <a:off x="7673625" y="2234500"/>
            <a:ext cx="594000" cy="269100"/>
          </a:xfrm>
          <a:prstGeom prst="ellips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opic Modeling</a:t>
            </a:r>
            <a:endParaRPr/>
          </a:p>
        </p:txBody>
      </p:sp>
      <p:pic>
        <p:nvPicPr>
          <p:cNvPr id="132" name="Google Shape;132;p18"/>
          <p:cNvPicPr preferRelativeResize="0"/>
          <p:nvPr/>
        </p:nvPicPr>
        <p:blipFill>
          <a:blip r:embed="rId3">
            <a:alphaModFix/>
          </a:blip>
          <a:stretch>
            <a:fillRect/>
          </a:stretch>
        </p:blipFill>
        <p:spPr>
          <a:xfrm>
            <a:off x="4078950" y="542825"/>
            <a:ext cx="4813574" cy="4320524"/>
          </a:xfrm>
          <a:prstGeom prst="rect">
            <a:avLst/>
          </a:prstGeom>
          <a:noFill/>
          <a:ln>
            <a:noFill/>
          </a:ln>
        </p:spPr>
      </p:pic>
      <p:sp>
        <p:nvSpPr>
          <p:cNvPr id="133" name="Google Shape;133;p18"/>
          <p:cNvSpPr txBox="1"/>
          <p:nvPr/>
        </p:nvSpPr>
        <p:spPr>
          <a:xfrm>
            <a:off x="425775" y="1557600"/>
            <a:ext cx="3137700" cy="2767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 Coverage</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 Finish (Matte, Natural, Radiant)</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 Suitable Skin Type (Dry, Oily)</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 Shade/ Tone/ Color</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 Long-stay</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💄Primer</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 System</a:t>
            </a:r>
            <a:endParaRPr/>
          </a:p>
        </p:txBody>
      </p:sp>
      <p:pic>
        <p:nvPicPr>
          <p:cNvPr id="139" name="Google Shape;139;p19"/>
          <p:cNvPicPr preferRelativeResize="0"/>
          <p:nvPr/>
        </p:nvPicPr>
        <p:blipFill>
          <a:blip r:embed="rId3">
            <a:alphaModFix/>
          </a:blip>
          <a:stretch>
            <a:fillRect/>
          </a:stretch>
        </p:blipFill>
        <p:spPr>
          <a:xfrm>
            <a:off x="366075" y="1522225"/>
            <a:ext cx="4486074" cy="1482000"/>
          </a:xfrm>
          <a:prstGeom prst="rect">
            <a:avLst/>
          </a:prstGeom>
          <a:noFill/>
          <a:ln>
            <a:noFill/>
          </a:ln>
        </p:spPr>
      </p:pic>
      <p:pic>
        <p:nvPicPr>
          <p:cNvPr id="140" name="Google Shape;140;p19"/>
          <p:cNvPicPr preferRelativeResize="0"/>
          <p:nvPr/>
        </p:nvPicPr>
        <p:blipFill>
          <a:blip r:embed="rId4">
            <a:alphaModFix/>
          </a:blip>
          <a:stretch>
            <a:fillRect/>
          </a:stretch>
        </p:blipFill>
        <p:spPr>
          <a:xfrm>
            <a:off x="433325" y="3374025"/>
            <a:ext cx="6671225" cy="776650"/>
          </a:xfrm>
          <a:prstGeom prst="rect">
            <a:avLst/>
          </a:prstGeom>
          <a:noFill/>
          <a:ln>
            <a:noFill/>
          </a:ln>
        </p:spPr>
      </p:pic>
      <p:pic>
        <p:nvPicPr>
          <p:cNvPr id="141" name="Google Shape;141;p19"/>
          <p:cNvPicPr preferRelativeResize="0"/>
          <p:nvPr/>
        </p:nvPicPr>
        <p:blipFill>
          <a:blip r:embed="rId5">
            <a:alphaModFix/>
          </a:blip>
          <a:stretch>
            <a:fillRect/>
          </a:stretch>
        </p:blipFill>
        <p:spPr>
          <a:xfrm>
            <a:off x="1144325" y="1376550"/>
            <a:ext cx="6855358" cy="2971324"/>
          </a:xfrm>
          <a:prstGeom prst="rect">
            <a:avLst/>
          </a:prstGeom>
          <a:noFill/>
          <a:ln>
            <a:noFill/>
          </a:ln>
        </p:spPr>
      </p:pic>
      <p:sp>
        <p:nvSpPr>
          <p:cNvPr id="142" name="Google Shape;142;p19"/>
          <p:cNvSpPr txBox="1"/>
          <p:nvPr/>
        </p:nvSpPr>
        <p:spPr>
          <a:xfrm>
            <a:off x="1038025" y="4206700"/>
            <a:ext cx="8520600" cy="8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2"/>
              </a:solidFill>
              <a:latin typeface="Open Sans"/>
              <a:ea typeface="Open Sans"/>
              <a:cs typeface="Open Sans"/>
              <a:sym typeface="Open Sans"/>
            </a:endParaRPr>
          </a:p>
          <a:p>
            <a:pPr indent="0" lvl="0" marL="0" rtl="0" algn="l">
              <a:spcBef>
                <a:spcPts val="0"/>
              </a:spcBef>
              <a:spcAft>
                <a:spcPts val="0"/>
              </a:spcAft>
              <a:buNone/>
            </a:pPr>
            <a:r>
              <a:rPr b="1" lang="en" sz="1800">
                <a:solidFill>
                  <a:schemeClr val="accent1"/>
                </a:solidFill>
                <a:latin typeface="Open Sans"/>
                <a:ea typeface="Open Sans"/>
                <a:cs typeface="Open Sans"/>
                <a:sym typeface="Open Sans"/>
              </a:rPr>
              <a:t>43697 features ➡️ Dimension Reduction: TruncatedSVD </a:t>
            </a:r>
            <a:endParaRPr b="1" sz="1800">
              <a:solidFill>
                <a:schemeClr val="accent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 System</a:t>
            </a:r>
            <a:endParaRPr/>
          </a:p>
        </p:txBody>
      </p:sp>
      <p:pic>
        <p:nvPicPr>
          <p:cNvPr id="148" name="Google Shape;148;p20"/>
          <p:cNvPicPr preferRelativeResize="0"/>
          <p:nvPr/>
        </p:nvPicPr>
        <p:blipFill>
          <a:blip r:embed="rId3">
            <a:alphaModFix/>
          </a:blip>
          <a:stretch>
            <a:fillRect/>
          </a:stretch>
        </p:blipFill>
        <p:spPr>
          <a:xfrm>
            <a:off x="152400" y="1304825"/>
            <a:ext cx="8839200" cy="2137670"/>
          </a:xfrm>
          <a:prstGeom prst="rect">
            <a:avLst/>
          </a:prstGeom>
          <a:noFill/>
          <a:ln>
            <a:noFill/>
          </a:ln>
        </p:spPr>
      </p:pic>
      <p:sp>
        <p:nvSpPr>
          <p:cNvPr id="149" name="Google Shape;149;p20"/>
          <p:cNvSpPr/>
          <p:nvPr/>
        </p:nvSpPr>
        <p:spPr>
          <a:xfrm>
            <a:off x="6152025" y="699250"/>
            <a:ext cx="2442900" cy="3169200"/>
          </a:xfrm>
          <a:prstGeom prst="ellipse">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txBox="1"/>
          <p:nvPr/>
        </p:nvSpPr>
        <p:spPr>
          <a:xfrm>
            <a:off x="2039500" y="3868450"/>
            <a:ext cx="4482300" cy="70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chemeClr val="hlink"/>
                </a:solidFill>
                <a:latin typeface="Open Sans"/>
                <a:ea typeface="Open Sans"/>
                <a:cs typeface="Open Sans"/>
                <a:sym typeface="Open Sans"/>
                <a:hlinkClick r:id="rId4"/>
              </a:rPr>
              <a:t>Similarity Distribution Plot</a:t>
            </a:r>
            <a:endParaRPr b="1" sz="1800">
              <a:solidFill>
                <a:schemeClr val="accent1"/>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ecommendation System</a:t>
            </a:r>
            <a:endParaRPr/>
          </a:p>
        </p:txBody>
      </p:sp>
      <p:pic>
        <p:nvPicPr>
          <p:cNvPr id="156" name="Google Shape;156;p21"/>
          <p:cNvPicPr preferRelativeResize="0"/>
          <p:nvPr/>
        </p:nvPicPr>
        <p:blipFill>
          <a:blip r:embed="rId3">
            <a:alphaModFix/>
          </a:blip>
          <a:stretch>
            <a:fillRect/>
          </a:stretch>
        </p:blipFill>
        <p:spPr>
          <a:xfrm>
            <a:off x="1514475" y="1345550"/>
            <a:ext cx="6115026" cy="2452400"/>
          </a:xfrm>
          <a:prstGeom prst="rect">
            <a:avLst/>
          </a:prstGeom>
          <a:noFill/>
          <a:ln>
            <a:noFill/>
          </a:ln>
        </p:spPr>
      </p:pic>
      <p:pic>
        <p:nvPicPr>
          <p:cNvPr id="157" name="Google Shape;157;p21"/>
          <p:cNvPicPr preferRelativeResize="0"/>
          <p:nvPr/>
        </p:nvPicPr>
        <p:blipFill>
          <a:blip r:embed="rId4">
            <a:alphaModFix/>
          </a:blip>
          <a:stretch>
            <a:fillRect/>
          </a:stretch>
        </p:blipFill>
        <p:spPr>
          <a:xfrm>
            <a:off x="604163" y="1383125"/>
            <a:ext cx="7935674" cy="2307550"/>
          </a:xfrm>
          <a:prstGeom prst="rect">
            <a:avLst/>
          </a:prstGeom>
          <a:noFill/>
          <a:ln>
            <a:noFill/>
          </a:ln>
        </p:spPr>
      </p:pic>
      <p:pic>
        <p:nvPicPr>
          <p:cNvPr id="158" name="Google Shape;158;p21"/>
          <p:cNvPicPr preferRelativeResize="0"/>
          <p:nvPr/>
        </p:nvPicPr>
        <p:blipFill>
          <a:blip r:embed="rId5">
            <a:alphaModFix/>
          </a:blip>
          <a:stretch>
            <a:fillRect/>
          </a:stretch>
        </p:blipFill>
        <p:spPr>
          <a:xfrm>
            <a:off x="6743700" y="2465300"/>
            <a:ext cx="2400300" cy="2400300"/>
          </a:xfrm>
          <a:prstGeom prst="rect">
            <a:avLst/>
          </a:prstGeom>
          <a:noFill/>
          <a:ln>
            <a:noFill/>
          </a:ln>
        </p:spPr>
      </p:pic>
      <p:sp>
        <p:nvSpPr>
          <p:cNvPr id="159" name="Google Shape;159;p21"/>
          <p:cNvSpPr/>
          <p:nvPr/>
        </p:nvSpPr>
        <p:spPr>
          <a:xfrm rot="3516350">
            <a:off x="6844977" y="2431392"/>
            <a:ext cx="1150651" cy="594467"/>
          </a:xfrm>
          <a:prstGeom prst="rightArrow">
            <a:avLst>
              <a:gd fmla="val 50000" name="adj1"/>
              <a:gd fmla="val 50000" name="adj2"/>
            </a:avLst>
          </a:prstGeom>
          <a:solidFill>
            <a:srgbClr val="F6B26B"/>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