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9" r:id="rId3"/>
    <p:sldId id="262" r:id="rId4"/>
    <p:sldId id="256" r:id="rId5"/>
    <p:sldId id="257" r:id="rId6"/>
    <p:sldId id="258" r:id="rId7"/>
    <p:sldId id="259" r:id="rId8"/>
    <p:sldId id="260" r:id="rId9"/>
    <p:sldId id="267" r:id="rId10"/>
    <p:sldId id="266" r:id="rId11"/>
    <p:sldId id="263" r:id="rId12"/>
    <p:sldId id="265" r:id="rId13"/>
    <p:sldId id="264" r:id="rId14"/>
  </p:sldIdLst>
  <p:sldSz cx="18288000" cy="10287000"/>
  <p:notesSz cx="6858000" cy="9144000"/>
  <p:embeddedFontLst>
    <p:embeddedFont>
      <p:font typeface="Garet" panose="020B0604020202020204" charset="0"/>
      <p:regular r:id="rId15"/>
    </p:embeddedFont>
    <p:embeddedFont>
      <p:font typeface="Garet Bold" panose="020B0604020202020204" charset="0"/>
      <p:regular r:id="rId16"/>
    </p:embeddedFont>
    <p:embeddedFont>
      <p:font typeface="Garet Light" panose="020B0604020202020204" charset="0"/>
      <p:regular r:id="rId17"/>
    </p:embeddedFont>
    <p:embeddedFont>
      <p:font typeface="Garet Ultra-Bold" panose="020B0604020202020204" charset="0"/>
      <p:regular r:id="rId18"/>
    </p:embeddedFont>
    <p:embeddedFont>
      <p:font typeface="Open Sans" panose="020B0606030504020204" pitchFamily="3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5973-0AAC-9AE5-39DC-4C27D45DB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Nombre Caso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A3181E-0D8D-FCA1-88A6-556294BD8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494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0E7933-41CF-8775-EFD8-C06AD0A4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724177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8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1FCD59-4127-6EC9-89BC-4CF11F99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089"/>
            <a:ext cx="12357093" cy="99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9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1FCD59-4127-6EC9-89BC-4CF11F99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089"/>
            <a:ext cx="12357093" cy="99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3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4AE64E-2500-8943-85BC-65C8468E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09" y="0"/>
            <a:ext cx="1463258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6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C63A3-2BF7-B5D0-F3D8-7A8F19AD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DF312-3138-BD5F-EC8E-1042A030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Descripción contexto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03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60762" y="3969965"/>
            <a:ext cx="5901393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rot="5400000">
            <a:off x="2934536" y="5465871"/>
            <a:ext cx="8893391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AutoShape 4"/>
          <p:cNvSpPr/>
          <p:nvPr/>
        </p:nvSpPr>
        <p:spPr>
          <a:xfrm rot="5400000">
            <a:off x="6442970" y="5465871"/>
            <a:ext cx="8893391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AutoShape 5"/>
          <p:cNvSpPr/>
          <p:nvPr/>
        </p:nvSpPr>
        <p:spPr>
          <a:xfrm rot="5400000">
            <a:off x="11424377" y="3969965"/>
            <a:ext cx="5901393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AutoShape 6"/>
          <p:cNvSpPr/>
          <p:nvPr/>
        </p:nvSpPr>
        <p:spPr>
          <a:xfrm>
            <a:off x="311576" y="6920662"/>
            <a:ext cx="17656298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7430693" y="7188133"/>
            <a:ext cx="345702" cy="332502"/>
          </a:xfrm>
          <a:custGeom>
            <a:avLst/>
            <a:gdLst/>
            <a:ahLst/>
            <a:cxnLst/>
            <a:rect l="l" t="t" r="r" b="b"/>
            <a:pathLst>
              <a:path w="345702" h="332502">
                <a:moveTo>
                  <a:pt x="0" y="0"/>
                </a:moveTo>
                <a:lnTo>
                  <a:pt x="345702" y="0"/>
                </a:lnTo>
                <a:lnTo>
                  <a:pt x="345702" y="332502"/>
                </a:lnTo>
                <a:lnTo>
                  <a:pt x="0" y="3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0275714" y="7238444"/>
            <a:ext cx="383332" cy="425066"/>
          </a:xfrm>
          <a:custGeom>
            <a:avLst/>
            <a:gdLst/>
            <a:ahLst/>
            <a:cxnLst/>
            <a:rect l="l" t="t" r="r" b="b"/>
            <a:pathLst>
              <a:path w="383332" h="425066">
                <a:moveTo>
                  <a:pt x="0" y="0"/>
                </a:moveTo>
                <a:lnTo>
                  <a:pt x="383332" y="0"/>
                </a:lnTo>
                <a:lnTo>
                  <a:pt x="383332" y="425066"/>
                </a:lnTo>
                <a:lnTo>
                  <a:pt x="0" y="425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AutoShape 9"/>
          <p:cNvSpPr/>
          <p:nvPr/>
        </p:nvSpPr>
        <p:spPr>
          <a:xfrm rot="-9809738">
            <a:off x="311576" y="3965156"/>
            <a:ext cx="0" cy="0"/>
          </a:xfrm>
          <a:prstGeom prst="line">
            <a:avLst/>
          </a:prstGeom>
          <a:ln w="19050" cap="flat">
            <a:solidFill>
              <a:srgbClr val="6D6B6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0" name="AutoShape 10"/>
          <p:cNvSpPr/>
          <p:nvPr/>
        </p:nvSpPr>
        <p:spPr>
          <a:xfrm>
            <a:off x="3820902" y="3965156"/>
            <a:ext cx="3569855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1" name="AutoShape 11"/>
          <p:cNvSpPr/>
          <p:nvPr/>
        </p:nvSpPr>
        <p:spPr>
          <a:xfrm rot="4663">
            <a:off x="10899189" y="3967514"/>
            <a:ext cx="3475886" cy="0"/>
          </a:xfrm>
          <a:prstGeom prst="line">
            <a:avLst/>
          </a:prstGeom>
          <a:ln w="19050" cap="flat">
            <a:solidFill>
              <a:srgbClr val="A2A2A2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12" name="Group 12"/>
          <p:cNvGrpSpPr/>
          <p:nvPr/>
        </p:nvGrpSpPr>
        <p:grpSpPr>
          <a:xfrm>
            <a:off x="5600894" y="361950"/>
            <a:ext cx="4116804" cy="533498"/>
            <a:chOff x="0" y="0"/>
            <a:chExt cx="981695" cy="127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81695" cy="127218"/>
            </a:xfrm>
            <a:custGeom>
              <a:avLst/>
              <a:gdLst/>
              <a:ahLst/>
              <a:cxnLst/>
              <a:rect l="l" t="t" r="r" b="b"/>
              <a:pathLst>
                <a:path w="981695" h="127218">
                  <a:moveTo>
                    <a:pt x="9403" y="0"/>
                  </a:moveTo>
                  <a:lnTo>
                    <a:pt x="972292" y="0"/>
                  </a:lnTo>
                  <a:cubicBezTo>
                    <a:pt x="974786" y="0"/>
                    <a:pt x="977178" y="991"/>
                    <a:pt x="978941" y="2754"/>
                  </a:cubicBezTo>
                  <a:cubicBezTo>
                    <a:pt x="980704" y="4517"/>
                    <a:pt x="981695" y="6909"/>
                    <a:pt x="981695" y="9403"/>
                  </a:cubicBezTo>
                  <a:lnTo>
                    <a:pt x="981695" y="117815"/>
                  </a:lnTo>
                  <a:cubicBezTo>
                    <a:pt x="981695" y="120309"/>
                    <a:pt x="980704" y="122701"/>
                    <a:pt x="978941" y="124464"/>
                  </a:cubicBezTo>
                  <a:cubicBezTo>
                    <a:pt x="977178" y="126227"/>
                    <a:pt x="974786" y="127218"/>
                    <a:pt x="972292" y="127218"/>
                  </a:cubicBezTo>
                  <a:lnTo>
                    <a:pt x="9403" y="127218"/>
                  </a:lnTo>
                  <a:cubicBezTo>
                    <a:pt x="6909" y="127218"/>
                    <a:pt x="4517" y="126227"/>
                    <a:pt x="2754" y="124464"/>
                  </a:cubicBezTo>
                  <a:cubicBezTo>
                    <a:pt x="991" y="122701"/>
                    <a:pt x="0" y="120309"/>
                    <a:pt x="0" y="117815"/>
                  </a:cubicBezTo>
                  <a:lnTo>
                    <a:pt x="0" y="9403"/>
                  </a:lnTo>
                  <a:cubicBezTo>
                    <a:pt x="0" y="6909"/>
                    <a:pt x="991" y="4517"/>
                    <a:pt x="2754" y="2754"/>
                  </a:cubicBezTo>
                  <a:cubicBezTo>
                    <a:pt x="4517" y="991"/>
                    <a:pt x="6909" y="0"/>
                    <a:pt x="9403" y="0"/>
                  </a:cubicBezTo>
                  <a:close/>
                </a:path>
              </a:pathLst>
            </a:custGeom>
            <a:solidFill>
              <a:srgbClr val="FFFEFA"/>
            </a:solidFill>
            <a:ln cap="sq">
              <a:noFill/>
              <a:prstDash val="sysDot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81695" cy="184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40616" y="361950"/>
            <a:ext cx="4116804" cy="533498"/>
            <a:chOff x="0" y="0"/>
            <a:chExt cx="981695" cy="12721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81695" cy="127218"/>
            </a:xfrm>
            <a:custGeom>
              <a:avLst/>
              <a:gdLst/>
              <a:ahLst/>
              <a:cxnLst/>
              <a:rect l="l" t="t" r="r" b="b"/>
              <a:pathLst>
                <a:path w="981695" h="127218">
                  <a:moveTo>
                    <a:pt x="9403" y="0"/>
                  </a:moveTo>
                  <a:lnTo>
                    <a:pt x="972292" y="0"/>
                  </a:lnTo>
                  <a:cubicBezTo>
                    <a:pt x="974786" y="0"/>
                    <a:pt x="977178" y="991"/>
                    <a:pt x="978941" y="2754"/>
                  </a:cubicBezTo>
                  <a:cubicBezTo>
                    <a:pt x="980704" y="4517"/>
                    <a:pt x="981695" y="6909"/>
                    <a:pt x="981695" y="9403"/>
                  </a:cubicBezTo>
                  <a:lnTo>
                    <a:pt x="981695" y="117815"/>
                  </a:lnTo>
                  <a:cubicBezTo>
                    <a:pt x="981695" y="120309"/>
                    <a:pt x="980704" y="122701"/>
                    <a:pt x="978941" y="124464"/>
                  </a:cubicBezTo>
                  <a:cubicBezTo>
                    <a:pt x="977178" y="126227"/>
                    <a:pt x="974786" y="127218"/>
                    <a:pt x="972292" y="127218"/>
                  </a:cubicBezTo>
                  <a:lnTo>
                    <a:pt x="9403" y="127218"/>
                  </a:lnTo>
                  <a:cubicBezTo>
                    <a:pt x="6909" y="127218"/>
                    <a:pt x="4517" y="126227"/>
                    <a:pt x="2754" y="124464"/>
                  </a:cubicBezTo>
                  <a:cubicBezTo>
                    <a:pt x="991" y="122701"/>
                    <a:pt x="0" y="120309"/>
                    <a:pt x="0" y="117815"/>
                  </a:cubicBezTo>
                  <a:lnTo>
                    <a:pt x="0" y="9403"/>
                  </a:lnTo>
                  <a:cubicBezTo>
                    <a:pt x="0" y="6909"/>
                    <a:pt x="991" y="4517"/>
                    <a:pt x="2754" y="2754"/>
                  </a:cubicBezTo>
                  <a:cubicBezTo>
                    <a:pt x="4517" y="991"/>
                    <a:pt x="6909" y="0"/>
                    <a:pt x="9403" y="0"/>
                  </a:cubicBezTo>
                  <a:close/>
                </a:path>
              </a:pathLst>
            </a:custGeom>
            <a:solidFill>
              <a:srgbClr val="FFFEFA"/>
            </a:solidFill>
            <a:ln cap="sq">
              <a:noFill/>
              <a:prstDash val="sysDot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81695" cy="184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081245" y="361950"/>
            <a:ext cx="1876639" cy="533498"/>
            <a:chOff x="0" y="0"/>
            <a:chExt cx="2502185" cy="71133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502185" cy="711330"/>
              <a:chOff x="0" y="0"/>
              <a:chExt cx="447504" cy="12721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7504" cy="127218"/>
              </a:xfrm>
              <a:custGeom>
                <a:avLst/>
                <a:gdLst/>
                <a:ahLst/>
                <a:cxnLst/>
                <a:rect l="l" t="t" r="r" b="b"/>
                <a:pathLst>
                  <a:path w="447504" h="127218">
                    <a:moveTo>
                      <a:pt x="20627" y="0"/>
                    </a:moveTo>
                    <a:lnTo>
                      <a:pt x="426877" y="0"/>
                    </a:lnTo>
                    <a:cubicBezTo>
                      <a:pt x="438269" y="0"/>
                      <a:pt x="447504" y="9235"/>
                      <a:pt x="447504" y="20627"/>
                    </a:cubicBezTo>
                    <a:lnTo>
                      <a:pt x="447504" y="106591"/>
                    </a:lnTo>
                    <a:cubicBezTo>
                      <a:pt x="447504" y="112062"/>
                      <a:pt x="445331" y="117308"/>
                      <a:pt x="441463" y="121177"/>
                    </a:cubicBezTo>
                    <a:cubicBezTo>
                      <a:pt x="437594" y="125045"/>
                      <a:pt x="432348" y="127218"/>
                      <a:pt x="426877" y="127218"/>
                    </a:cubicBezTo>
                    <a:lnTo>
                      <a:pt x="20627" y="127218"/>
                    </a:lnTo>
                    <a:cubicBezTo>
                      <a:pt x="9235" y="127218"/>
                      <a:pt x="0" y="117983"/>
                      <a:pt x="0" y="106591"/>
                    </a:cubicBezTo>
                    <a:lnTo>
                      <a:pt x="0" y="20627"/>
                    </a:lnTo>
                    <a:cubicBezTo>
                      <a:pt x="0" y="9235"/>
                      <a:pt x="9235" y="0"/>
                      <a:pt x="20627" y="0"/>
                    </a:cubicBezTo>
                    <a:close/>
                  </a:path>
                </a:pathLst>
              </a:custGeom>
              <a:solidFill>
                <a:srgbClr val="FFFEFA"/>
              </a:solidFill>
              <a:ln cap="sq">
                <a:noFill/>
                <a:prstDash val="sysDot"/>
                <a:miter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447504" cy="1843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59481" y="129419"/>
              <a:ext cx="1551841" cy="241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222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Date: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081709" y="361950"/>
            <a:ext cx="1876639" cy="533487"/>
            <a:chOff x="0" y="0"/>
            <a:chExt cx="2502185" cy="711316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2502185" cy="711316"/>
              <a:chOff x="0" y="0"/>
              <a:chExt cx="447504" cy="12721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447504" cy="127216"/>
              </a:xfrm>
              <a:custGeom>
                <a:avLst/>
                <a:gdLst/>
                <a:ahLst/>
                <a:cxnLst/>
                <a:rect l="l" t="t" r="r" b="b"/>
                <a:pathLst>
                  <a:path w="447504" h="127216">
                    <a:moveTo>
                      <a:pt x="20627" y="0"/>
                    </a:moveTo>
                    <a:lnTo>
                      <a:pt x="426877" y="0"/>
                    </a:lnTo>
                    <a:cubicBezTo>
                      <a:pt x="438269" y="0"/>
                      <a:pt x="447504" y="9235"/>
                      <a:pt x="447504" y="20627"/>
                    </a:cubicBezTo>
                    <a:lnTo>
                      <a:pt x="447504" y="106589"/>
                    </a:lnTo>
                    <a:cubicBezTo>
                      <a:pt x="447504" y="112059"/>
                      <a:pt x="445331" y="117306"/>
                      <a:pt x="441463" y="121174"/>
                    </a:cubicBezTo>
                    <a:cubicBezTo>
                      <a:pt x="437594" y="125042"/>
                      <a:pt x="432348" y="127216"/>
                      <a:pt x="426877" y="127216"/>
                    </a:cubicBezTo>
                    <a:lnTo>
                      <a:pt x="20627" y="127216"/>
                    </a:lnTo>
                    <a:cubicBezTo>
                      <a:pt x="9235" y="127216"/>
                      <a:pt x="0" y="117981"/>
                      <a:pt x="0" y="106589"/>
                    </a:cubicBezTo>
                    <a:lnTo>
                      <a:pt x="0" y="20627"/>
                    </a:lnTo>
                    <a:cubicBezTo>
                      <a:pt x="0" y="9235"/>
                      <a:pt x="9235" y="0"/>
                      <a:pt x="20627" y="0"/>
                    </a:cubicBezTo>
                    <a:close/>
                  </a:path>
                </a:pathLst>
              </a:custGeom>
              <a:solidFill>
                <a:srgbClr val="FFFEFA"/>
              </a:solidFill>
              <a:ln cap="sq">
                <a:noFill/>
                <a:prstDash val="sysDot"/>
                <a:miter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447504" cy="184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59481" y="129419"/>
              <a:ext cx="1551841" cy="241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222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Version: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6821728" y="7210686"/>
            <a:ext cx="338296" cy="338296"/>
          </a:xfrm>
          <a:custGeom>
            <a:avLst/>
            <a:gdLst/>
            <a:ahLst/>
            <a:cxnLst/>
            <a:rect l="l" t="t" r="r" b="b"/>
            <a:pathLst>
              <a:path w="338296" h="338296">
                <a:moveTo>
                  <a:pt x="0" y="0"/>
                </a:moveTo>
                <a:lnTo>
                  <a:pt x="338296" y="0"/>
                </a:lnTo>
                <a:lnTo>
                  <a:pt x="338296" y="338296"/>
                </a:lnTo>
                <a:lnTo>
                  <a:pt x="0" y="338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9" name="Freeform 29"/>
          <p:cNvSpPr/>
          <p:nvPr/>
        </p:nvSpPr>
        <p:spPr>
          <a:xfrm>
            <a:off x="3255395" y="1264654"/>
            <a:ext cx="408236" cy="316962"/>
          </a:xfrm>
          <a:custGeom>
            <a:avLst/>
            <a:gdLst/>
            <a:ahLst/>
            <a:cxnLst/>
            <a:rect l="l" t="t" r="r" b="b"/>
            <a:pathLst>
              <a:path w="408236" h="316962">
                <a:moveTo>
                  <a:pt x="0" y="0"/>
                </a:moveTo>
                <a:lnTo>
                  <a:pt x="408237" y="0"/>
                </a:lnTo>
                <a:lnTo>
                  <a:pt x="408237" y="316961"/>
                </a:lnTo>
                <a:lnTo>
                  <a:pt x="0" y="316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0" name="Freeform 30"/>
          <p:cNvSpPr/>
          <p:nvPr/>
        </p:nvSpPr>
        <p:spPr>
          <a:xfrm>
            <a:off x="6894174" y="1264654"/>
            <a:ext cx="277508" cy="277508"/>
          </a:xfrm>
          <a:custGeom>
            <a:avLst/>
            <a:gdLst/>
            <a:ahLst/>
            <a:cxnLst/>
            <a:rect l="l" t="t" r="r" b="b"/>
            <a:pathLst>
              <a:path w="277508" h="277508">
                <a:moveTo>
                  <a:pt x="0" y="0"/>
                </a:moveTo>
                <a:lnTo>
                  <a:pt x="277508" y="0"/>
                </a:lnTo>
                <a:lnTo>
                  <a:pt x="277508" y="277508"/>
                </a:lnTo>
                <a:lnTo>
                  <a:pt x="0" y="2775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1" name="TextBox 31"/>
          <p:cNvSpPr txBox="1"/>
          <p:nvPr/>
        </p:nvSpPr>
        <p:spPr>
          <a:xfrm>
            <a:off x="7602421" y="1615559"/>
            <a:ext cx="3049120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List a specific product, feature, or enhancement idea. Describe it based on what you’re imagining now.</a:t>
            </a:r>
          </a:p>
        </p:txBody>
      </p:sp>
      <p:sp>
        <p:nvSpPr>
          <p:cNvPr id="32" name="Freeform 32"/>
          <p:cNvSpPr/>
          <p:nvPr/>
        </p:nvSpPr>
        <p:spPr>
          <a:xfrm>
            <a:off x="10350055" y="1286186"/>
            <a:ext cx="308991" cy="330632"/>
          </a:xfrm>
          <a:custGeom>
            <a:avLst/>
            <a:gdLst/>
            <a:ahLst/>
            <a:cxnLst/>
            <a:rect l="l" t="t" r="r" b="b"/>
            <a:pathLst>
              <a:path w="308991" h="330632">
                <a:moveTo>
                  <a:pt x="0" y="0"/>
                </a:moveTo>
                <a:lnTo>
                  <a:pt x="308991" y="0"/>
                </a:lnTo>
                <a:lnTo>
                  <a:pt x="308991" y="330632"/>
                </a:lnTo>
                <a:lnTo>
                  <a:pt x="0" y="330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3" name="Freeform 33"/>
          <p:cNvSpPr/>
          <p:nvPr/>
        </p:nvSpPr>
        <p:spPr>
          <a:xfrm>
            <a:off x="13847482" y="4197446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0"/>
                </a:moveTo>
                <a:lnTo>
                  <a:pt x="279400" y="0"/>
                </a:lnTo>
                <a:lnTo>
                  <a:pt x="279400" y="279401"/>
                </a:lnTo>
                <a:lnTo>
                  <a:pt x="0" y="279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4" name="Freeform 34"/>
          <p:cNvSpPr/>
          <p:nvPr/>
        </p:nvSpPr>
        <p:spPr>
          <a:xfrm>
            <a:off x="13858675" y="1245215"/>
            <a:ext cx="278368" cy="412674"/>
          </a:xfrm>
          <a:custGeom>
            <a:avLst/>
            <a:gdLst/>
            <a:ahLst/>
            <a:cxnLst/>
            <a:rect l="l" t="t" r="r" b="b"/>
            <a:pathLst>
              <a:path w="278368" h="412674">
                <a:moveTo>
                  <a:pt x="0" y="0"/>
                </a:moveTo>
                <a:lnTo>
                  <a:pt x="278367" y="0"/>
                </a:lnTo>
                <a:lnTo>
                  <a:pt x="278367" y="412674"/>
                </a:lnTo>
                <a:lnTo>
                  <a:pt x="0" y="4126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5" name="Freeform 35"/>
          <p:cNvSpPr/>
          <p:nvPr/>
        </p:nvSpPr>
        <p:spPr>
          <a:xfrm>
            <a:off x="17430693" y="1256453"/>
            <a:ext cx="308081" cy="304160"/>
          </a:xfrm>
          <a:custGeom>
            <a:avLst/>
            <a:gdLst/>
            <a:ahLst/>
            <a:cxnLst/>
            <a:rect l="l" t="t" r="r" b="b"/>
            <a:pathLst>
              <a:path w="308081" h="304160">
                <a:moveTo>
                  <a:pt x="0" y="0"/>
                </a:moveTo>
                <a:lnTo>
                  <a:pt x="308081" y="0"/>
                </a:lnTo>
                <a:lnTo>
                  <a:pt x="308081" y="304160"/>
                </a:lnTo>
                <a:lnTo>
                  <a:pt x="0" y="3041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6" name="Freeform 36"/>
          <p:cNvSpPr/>
          <p:nvPr/>
        </p:nvSpPr>
        <p:spPr>
          <a:xfrm rot="2700000">
            <a:off x="6879792" y="4138421"/>
            <a:ext cx="306271" cy="306271"/>
          </a:xfrm>
          <a:custGeom>
            <a:avLst/>
            <a:gdLst/>
            <a:ahLst/>
            <a:cxnLst/>
            <a:rect l="l" t="t" r="r" b="b"/>
            <a:pathLst>
              <a:path w="306271" h="306271">
                <a:moveTo>
                  <a:pt x="0" y="0"/>
                </a:moveTo>
                <a:lnTo>
                  <a:pt x="306271" y="0"/>
                </a:lnTo>
                <a:lnTo>
                  <a:pt x="306271" y="306271"/>
                </a:lnTo>
                <a:lnTo>
                  <a:pt x="0" y="3062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7" name="Freeform 37"/>
          <p:cNvSpPr/>
          <p:nvPr/>
        </p:nvSpPr>
        <p:spPr>
          <a:xfrm>
            <a:off x="3820902" y="158161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8" name="Freeform 38"/>
          <p:cNvSpPr/>
          <p:nvPr/>
        </p:nvSpPr>
        <p:spPr>
          <a:xfrm>
            <a:off x="4739990" y="158161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9" name="Freeform 39"/>
          <p:cNvSpPr/>
          <p:nvPr/>
        </p:nvSpPr>
        <p:spPr>
          <a:xfrm>
            <a:off x="5767153" y="156061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0" name="Freeform 40"/>
          <p:cNvSpPr/>
          <p:nvPr/>
        </p:nvSpPr>
        <p:spPr>
          <a:xfrm>
            <a:off x="3947315" y="268726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1" name="Freeform 41"/>
          <p:cNvSpPr/>
          <p:nvPr/>
        </p:nvSpPr>
        <p:spPr>
          <a:xfrm>
            <a:off x="4980374" y="2655696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2" name="Freeform 42"/>
          <p:cNvSpPr/>
          <p:nvPr/>
        </p:nvSpPr>
        <p:spPr>
          <a:xfrm>
            <a:off x="7706545" y="2306790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3" name="Freeform 43"/>
          <p:cNvSpPr/>
          <p:nvPr/>
        </p:nvSpPr>
        <p:spPr>
          <a:xfrm>
            <a:off x="5604129" y="487483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4" name="Freeform 44"/>
          <p:cNvSpPr/>
          <p:nvPr/>
        </p:nvSpPr>
        <p:spPr>
          <a:xfrm>
            <a:off x="5925443" y="2627501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5" name="Freeform 45"/>
          <p:cNvSpPr/>
          <p:nvPr/>
        </p:nvSpPr>
        <p:spPr>
          <a:xfrm>
            <a:off x="8908702" y="2306790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6" name="Freeform 46"/>
          <p:cNvSpPr/>
          <p:nvPr/>
        </p:nvSpPr>
        <p:spPr>
          <a:xfrm>
            <a:off x="1574620" y="2082545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7" name="Freeform 47"/>
          <p:cNvSpPr/>
          <p:nvPr/>
        </p:nvSpPr>
        <p:spPr>
          <a:xfrm>
            <a:off x="311576" y="2070047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8" name="Freeform 48"/>
          <p:cNvSpPr/>
          <p:nvPr/>
        </p:nvSpPr>
        <p:spPr>
          <a:xfrm>
            <a:off x="11415444" y="231632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9" name="Freeform 49"/>
          <p:cNvSpPr/>
          <p:nvPr/>
        </p:nvSpPr>
        <p:spPr>
          <a:xfrm>
            <a:off x="7659297" y="8091907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0" name="Freeform 50"/>
          <p:cNvSpPr/>
          <p:nvPr/>
        </p:nvSpPr>
        <p:spPr>
          <a:xfrm>
            <a:off x="10946330" y="510819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1" name="Freeform 51"/>
          <p:cNvSpPr/>
          <p:nvPr/>
        </p:nvSpPr>
        <p:spPr>
          <a:xfrm>
            <a:off x="14756073" y="231632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2" name="Freeform 52"/>
          <p:cNvSpPr/>
          <p:nvPr/>
        </p:nvSpPr>
        <p:spPr>
          <a:xfrm>
            <a:off x="16202337" y="2306790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3" name="Freeform 53"/>
          <p:cNvSpPr/>
          <p:nvPr/>
        </p:nvSpPr>
        <p:spPr>
          <a:xfrm>
            <a:off x="14802960" y="3320394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4" name="Freeform 54"/>
          <p:cNvSpPr/>
          <p:nvPr/>
        </p:nvSpPr>
        <p:spPr>
          <a:xfrm>
            <a:off x="16327386" y="3329919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5" name="Freeform 55"/>
          <p:cNvSpPr/>
          <p:nvPr/>
        </p:nvSpPr>
        <p:spPr>
          <a:xfrm>
            <a:off x="642706" y="8186909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6" name="Freeform 56"/>
          <p:cNvSpPr/>
          <p:nvPr/>
        </p:nvSpPr>
        <p:spPr>
          <a:xfrm>
            <a:off x="1871259" y="8091907"/>
            <a:ext cx="1270548" cy="1182765"/>
          </a:xfrm>
          <a:custGeom>
            <a:avLst/>
            <a:gdLst/>
            <a:ahLst/>
            <a:cxnLst/>
            <a:rect l="l" t="t" r="r" b="b"/>
            <a:pathLst>
              <a:path w="1270548" h="1182765">
                <a:moveTo>
                  <a:pt x="0" y="0"/>
                </a:moveTo>
                <a:lnTo>
                  <a:pt x="1270549" y="0"/>
                </a:lnTo>
                <a:lnTo>
                  <a:pt x="1270549" y="1182765"/>
                </a:lnTo>
                <a:lnTo>
                  <a:pt x="0" y="1182765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7" name="Freeform 57"/>
          <p:cNvSpPr/>
          <p:nvPr/>
        </p:nvSpPr>
        <p:spPr>
          <a:xfrm>
            <a:off x="14833852" y="4473671"/>
            <a:ext cx="2602431" cy="1658459"/>
          </a:xfrm>
          <a:custGeom>
            <a:avLst/>
            <a:gdLst/>
            <a:ahLst/>
            <a:cxnLst/>
            <a:rect l="l" t="t" r="r" b="b"/>
            <a:pathLst>
              <a:path w="2602431" h="1658459">
                <a:moveTo>
                  <a:pt x="0" y="0"/>
                </a:moveTo>
                <a:lnTo>
                  <a:pt x="2602432" y="0"/>
                </a:lnTo>
                <a:lnTo>
                  <a:pt x="2602432" y="1658459"/>
                </a:lnTo>
                <a:lnTo>
                  <a:pt x="0" y="1658459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8" name="TextBox 58"/>
          <p:cNvSpPr txBox="1"/>
          <p:nvPr/>
        </p:nvSpPr>
        <p:spPr>
          <a:xfrm>
            <a:off x="7602421" y="7548982"/>
            <a:ext cx="267329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"/>
              </a:lnSpc>
              <a:spcBef>
                <a:spcPct val="0"/>
              </a:spcBef>
            </a:pPr>
            <a:r>
              <a:rPr lang="en-US" sz="999" u="none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much money or team time would you budget to solve this problem and achieve this outcome?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744632" y="459015"/>
            <a:ext cx="1477525" cy="1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67"/>
              </a:lnSpc>
            </a:pPr>
            <a:r>
              <a:rPr lang="en-US" sz="1222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Designed for: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012974" y="459015"/>
            <a:ext cx="1477525" cy="1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67"/>
              </a:lnSpc>
            </a:pPr>
            <a:r>
              <a:rPr lang="en-US" sz="1222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Designed by: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065150" y="4579560"/>
            <a:ext cx="3077957" cy="14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do users address their problems today?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4065150" y="4159346"/>
            <a:ext cx="2204911" cy="26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Current Solutions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7602421" y="1231306"/>
            <a:ext cx="2473006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Solution Idea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126826" y="4168871"/>
            <a:ext cx="2473006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Adoption Strategy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602421" y="7161422"/>
            <a:ext cx="2473006" cy="26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Budget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4613104" y="1615559"/>
            <a:ext cx="3043927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Given the story of what they do to get value, what could you measure that would show they actually did that?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1126826" y="4508123"/>
            <a:ext cx="2849189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will customers and users discover, learn to use, and adopt your solution?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4596262" y="1231306"/>
            <a:ext cx="2663038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User Metrics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530847" y="1257606"/>
            <a:ext cx="2473767" cy="27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Users &amp; Customers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30847" y="1616818"/>
            <a:ext cx="2994956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"/>
                <a:ea typeface="Garet"/>
                <a:cs typeface="Garet"/>
                <a:sym typeface="Garet"/>
              </a:rPr>
              <a:t>What types of users and customers have the challenges your solution addresses? 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1110855" y="1240831"/>
            <a:ext cx="2473006" cy="522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9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What Will Users Do To Get Value?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1110855" y="1902568"/>
            <a:ext cx="3059898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 spc="-42">
                <a:solidFill>
                  <a:srgbClr val="828282"/>
                </a:solidFill>
                <a:latin typeface="Garet"/>
                <a:ea typeface="Garet"/>
                <a:cs typeface="Garet"/>
                <a:sym typeface="Garet"/>
              </a:rPr>
              <a:t>If your target audience has your solution, what will they do?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530847" y="7161422"/>
            <a:ext cx="3214090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Business Challenges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30847" y="7520635"/>
            <a:ext cx="545268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How do these customers/users and their challenges above impact your business? If you don’t solve these problems for your customers and users, will it hurt your business? How?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1110855" y="7161422"/>
            <a:ext cx="3214090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Business Impact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1110855" y="7520635"/>
            <a:ext cx="6319838" cy="14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999">
                <a:solidFill>
                  <a:srgbClr val="828282"/>
                </a:solidFill>
                <a:latin typeface="Garet Light"/>
                <a:ea typeface="Garet Light"/>
                <a:cs typeface="Garet Light"/>
                <a:sym typeface="Garet Light"/>
              </a:rPr>
              <a:t>What metrics would be affected by the success of this solution?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4065150" y="1257606"/>
            <a:ext cx="2418244" cy="26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2"/>
              </a:lnSpc>
            </a:pPr>
            <a:r>
              <a:rPr lang="en-US" sz="161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Problems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331061" y="304866"/>
            <a:ext cx="5115270" cy="56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9"/>
              </a:lnSpc>
            </a:pPr>
            <a:r>
              <a:rPr lang="en-US" sz="3699" b="1" spc="-155">
                <a:solidFill>
                  <a:srgbClr val="FFFEFA"/>
                </a:solidFill>
                <a:latin typeface="Garet Bold"/>
                <a:ea typeface="Garet Bold"/>
                <a:cs typeface="Garet Bold"/>
                <a:sym typeface="Garet Bold"/>
              </a:rPr>
              <a:t>Opportunity Canvas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3941756" y="1763333"/>
            <a:ext cx="705794" cy="63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"/>
              </a:lnSpc>
            </a:pPr>
            <a:r>
              <a:rPr lang="en-US" sz="744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Vecinos no se entera de las ultimas novedades o actividades</a:t>
            </a:r>
          </a:p>
          <a:p>
            <a:pPr algn="l">
              <a:lnSpc>
                <a:spcPts val="893"/>
              </a:lnSpc>
            </a:pPr>
            <a:endParaRPr lang="en-US" sz="744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0" name="TextBox 80"/>
          <p:cNvSpPr txBox="1"/>
          <p:nvPr/>
        </p:nvSpPr>
        <p:spPr>
          <a:xfrm>
            <a:off x="4879229" y="1763333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Es tedioso encontrar a quien emite el certificado de residencia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1" name="TextBox 81"/>
          <p:cNvSpPr txBox="1"/>
          <p:nvPr/>
        </p:nvSpPr>
        <p:spPr>
          <a:xfrm>
            <a:off x="5906393" y="1763333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No poder ocupar los resintos recreativos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4099382" y="2868243"/>
            <a:ext cx="653434" cy="49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Los certificados de residencia los crean de mala manera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7845785" y="2543532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endParaRPr/>
          </a:p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Crear pagina web para la junta de vecinos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5773048" y="5210088"/>
            <a:ext cx="653434" cy="19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Whatsapp de la comunida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6101500" y="2937574"/>
            <a:ext cx="653434" cy="49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la poca seguridad que tienen al emitir el certifcado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5119614" y="2888319"/>
            <a:ext cx="653434" cy="29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Demora en las solicitudes de los vecinos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9061102" y="2484744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endParaRPr/>
          </a:p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Crear pagina app para la junta de vecinos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529124" y="2399887"/>
            <a:ext cx="653434" cy="9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Vecinos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699023" y="2431602"/>
            <a:ext cx="683107" cy="308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"/>
              </a:lnSpc>
            </a:pPr>
            <a:r>
              <a:rPr lang="en-US" sz="720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internos </a:t>
            </a:r>
          </a:p>
          <a:p>
            <a:pPr algn="l">
              <a:lnSpc>
                <a:spcPts val="864"/>
              </a:lnSpc>
            </a:pPr>
            <a:r>
              <a:rPr lang="en-US" sz="720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de la junta de vecinos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4992187" y="2645754"/>
            <a:ext cx="553460" cy="16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Evaluaciones del sistema 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1572301" y="2498398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Los usuarios podran usar la app o PW y podran cubrir sus necesidades 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6438451" y="2636221"/>
            <a:ext cx="553460" cy="333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Que los vecinos usen la app o pagina web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5039073" y="3649825"/>
            <a:ext cx="553460" cy="16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10 Vecinos a la semana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16563499" y="3659350"/>
            <a:ext cx="553460" cy="25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50% de los vecinos al mes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31933" y="8453796"/>
            <a:ext cx="553460" cy="41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Si los vecinos no ocupan los programas el negocio no serviria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7845785" y="8423652"/>
            <a:ext cx="653434" cy="49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5 meses</a:t>
            </a: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827"/>
              </a:lnSpc>
            </a:pPr>
            <a:endParaRPr lang="en-US" sz="689">
              <a:solidFill>
                <a:srgbClr val="02020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97" name="TextBox 97"/>
          <p:cNvSpPr txBox="1"/>
          <p:nvPr/>
        </p:nvSpPr>
        <p:spPr>
          <a:xfrm>
            <a:off x="2181650" y="8307817"/>
            <a:ext cx="763285" cy="750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Al no usar la app o pagina web nos afectaria directamente ya que el negocio es directamente dependiente de la participacion de los vecinos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11085570" y="5377695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tutoriales en youtube de como usar  el sistema</a:t>
            </a:r>
          </a:p>
        </p:txBody>
      </p:sp>
      <p:sp>
        <p:nvSpPr>
          <p:cNvPr id="99" name="Freeform 99"/>
          <p:cNvSpPr/>
          <p:nvPr/>
        </p:nvSpPr>
        <p:spPr>
          <a:xfrm>
            <a:off x="11293821" y="8048676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0" name="TextBox 100"/>
          <p:cNvSpPr txBox="1"/>
          <p:nvPr/>
        </p:nvSpPr>
        <p:spPr>
          <a:xfrm>
            <a:off x="11490499" y="8244535"/>
            <a:ext cx="653434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El negocio se va a la ruina ya que no tendriamos usuarios en este.</a:t>
            </a:r>
          </a:p>
        </p:txBody>
      </p:sp>
      <p:sp>
        <p:nvSpPr>
          <p:cNvPr id="101" name="Freeform 101"/>
          <p:cNvSpPr/>
          <p:nvPr/>
        </p:nvSpPr>
        <p:spPr>
          <a:xfrm>
            <a:off x="3362739" y="8149285"/>
            <a:ext cx="1122893" cy="1045311"/>
          </a:xfrm>
          <a:custGeom>
            <a:avLst/>
            <a:gdLst/>
            <a:ahLst/>
            <a:cxnLst/>
            <a:rect l="l" t="t" r="r" b="b"/>
            <a:pathLst>
              <a:path w="1122893" h="1045311">
                <a:moveTo>
                  <a:pt x="0" y="0"/>
                </a:moveTo>
                <a:lnTo>
                  <a:pt x="1122893" y="0"/>
                </a:lnTo>
                <a:lnTo>
                  <a:pt x="1122893" y="1045311"/>
                </a:lnTo>
                <a:lnTo>
                  <a:pt x="0" y="1045311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2" name="TextBox 102"/>
          <p:cNvSpPr txBox="1"/>
          <p:nvPr/>
        </p:nvSpPr>
        <p:spPr>
          <a:xfrm>
            <a:off x="3551966" y="8416172"/>
            <a:ext cx="861306" cy="50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583">
                <a:solidFill>
                  <a:srgbClr val="020202"/>
                </a:solidFill>
                <a:latin typeface="Garet Light"/>
                <a:ea typeface="Garet Light"/>
                <a:cs typeface="Garet Light"/>
                <a:sym typeface="Garet Light"/>
              </a:rPr>
              <a:t>El negocio perderia credivilidad ya que si no hay usuarios presentes seria nada mas que una app o pagina web fantasma</a:t>
            </a:r>
          </a:p>
        </p:txBody>
      </p:sp>
      <p:sp>
        <p:nvSpPr>
          <p:cNvPr id="103" name="Freeform 103"/>
          <p:cNvSpPr/>
          <p:nvPr/>
        </p:nvSpPr>
        <p:spPr>
          <a:xfrm>
            <a:off x="8678043" y="814367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8"/>
                </a:lnTo>
                <a:lnTo>
                  <a:pt x="0" y="86752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4" name="TextBox 104"/>
          <p:cNvSpPr txBox="1"/>
          <p:nvPr/>
        </p:nvSpPr>
        <p:spPr>
          <a:xfrm>
            <a:off x="8817283" y="8476415"/>
            <a:ext cx="653434" cy="9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60.0000.000</a:t>
            </a:r>
          </a:p>
        </p:txBody>
      </p:sp>
      <p:sp>
        <p:nvSpPr>
          <p:cNvPr id="105" name="Freeform 105"/>
          <p:cNvSpPr/>
          <p:nvPr/>
        </p:nvSpPr>
        <p:spPr>
          <a:xfrm>
            <a:off x="12363329" y="8003461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6" name="TextBox 106"/>
          <p:cNvSpPr txBox="1"/>
          <p:nvPr/>
        </p:nvSpPr>
        <p:spPr>
          <a:xfrm>
            <a:off x="12560006" y="8199319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El negocio sufriría perdidas grandes.</a:t>
            </a:r>
          </a:p>
        </p:txBody>
      </p:sp>
      <p:sp>
        <p:nvSpPr>
          <p:cNvPr id="107" name="Freeform 107"/>
          <p:cNvSpPr/>
          <p:nvPr/>
        </p:nvSpPr>
        <p:spPr>
          <a:xfrm>
            <a:off x="12036556" y="5108198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3" y="0"/>
                </a:lnTo>
                <a:lnTo>
                  <a:pt x="931913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8" name="TextBox 108"/>
          <p:cNvSpPr txBox="1"/>
          <p:nvPr/>
        </p:nvSpPr>
        <p:spPr>
          <a:xfrm>
            <a:off x="12175795" y="5377695"/>
            <a:ext cx="653434" cy="39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Informacion paso a paso de forma escrita.</a:t>
            </a:r>
          </a:p>
        </p:txBody>
      </p:sp>
      <p:sp>
        <p:nvSpPr>
          <p:cNvPr id="109" name="Freeform 109"/>
          <p:cNvSpPr/>
          <p:nvPr/>
        </p:nvSpPr>
        <p:spPr>
          <a:xfrm>
            <a:off x="12997417" y="5155823"/>
            <a:ext cx="1204829" cy="1121586"/>
          </a:xfrm>
          <a:custGeom>
            <a:avLst/>
            <a:gdLst/>
            <a:ahLst/>
            <a:cxnLst/>
            <a:rect l="l" t="t" r="r" b="b"/>
            <a:pathLst>
              <a:path w="1204829" h="1121586">
                <a:moveTo>
                  <a:pt x="0" y="0"/>
                </a:moveTo>
                <a:lnTo>
                  <a:pt x="1204829" y="0"/>
                </a:lnTo>
                <a:lnTo>
                  <a:pt x="1204829" y="1121586"/>
                </a:lnTo>
                <a:lnTo>
                  <a:pt x="0" y="112158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0" name="TextBox 110"/>
          <p:cNvSpPr txBox="1"/>
          <p:nvPr/>
        </p:nvSpPr>
        <p:spPr>
          <a:xfrm>
            <a:off x="13205184" y="5377695"/>
            <a:ext cx="653434" cy="788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Tutorial interactivo en la misma app o pagina web, con opcion de devolver, seguir, repetir o saltar.</a:t>
            </a:r>
          </a:p>
        </p:txBody>
      </p:sp>
      <p:sp>
        <p:nvSpPr>
          <p:cNvPr id="111" name="Freeform 111"/>
          <p:cNvSpPr/>
          <p:nvPr/>
        </p:nvSpPr>
        <p:spPr>
          <a:xfrm>
            <a:off x="12599988" y="2331193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2" name="TextBox 112"/>
          <p:cNvSpPr txBox="1"/>
          <p:nvPr/>
        </p:nvSpPr>
        <p:spPr>
          <a:xfrm>
            <a:off x="12766458" y="2469426"/>
            <a:ext cx="653434" cy="68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Si los usuarios quieren algo, los escuchamos y hacemos lo que ellos requieran</a:t>
            </a:r>
          </a:p>
        </p:txBody>
      </p:sp>
      <p:sp>
        <p:nvSpPr>
          <p:cNvPr id="113" name="Freeform 113"/>
          <p:cNvSpPr/>
          <p:nvPr/>
        </p:nvSpPr>
        <p:spPr>
          <a:xfrm>
            <a:off x="11076067" y="5967316"/>
            <a:ext cx="931914" cy="867527"/>
          </a:xfrm>
          <a:custGeom>
            <a:avLst/>
            <a:gdLst/>
            <a:ahLst/>
            <a:cxnLst/>
            <a:rect l="l" t="t" r="r" b="b"/>
            <a:pathLst>
              <a:path w="931914" h="867527">
                <a:moveTo>
                  <a:pt x="0" y="0"/>
                </a:moveTo>
                <a:lnTo>
                  <a:pt x="931914" y="0"/>
                </a:lnTo>
                <a:lnTo>
                  <a:pt x="931914" y="867527"/>
                </a:lnTo>
                <a:lnTo>
                  <a:pt x="0" y="86752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4" name="TextBox 114"/>
          <p:cNvSpPr txBox="1"/>
          <p:nvPr/>
        </p:nvSpPr>
        <p:spPr>
          <a:xfrm>
            <a:off x="11207199" y="6132130"/>
            <a:ext cx="730205" cy="59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"/>
              </a:lnSpc>
            </a:pPr>
            <a:r>
              <a:rPr lang="en-US" sz="689">
                <a:solidFill>
                  <a:srgbClr val="020202"/>
                </a:solidFill>
                <a:latin typeface="Garet"/>
                <a:ea typeface="Garet"/>
                <a:cs typeface="Garet"/>
                <a:sym typeface="Garet"/>
              </a:rPr>
              <a:t>Interrogar a los vecinos para saber que es lo que ellos buscan con la app o pw.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475" y="213212"/>
            <a:ext cx="18288000" cy="10103867"/>
          </a:xfrm>
          <a:custGeom>
            <a:avLst/>
            <a:gdLst/>
            <a:ahLst/>
            <a:cxnLst/>
            <a:rect l="l" t="t" r="r" b="b"/>
            <a:pathLst>
              <a:path w="18288000" h="10103867">
                <a:moveTo>
                  <a:pt x="0" y="0"/>
                </a:moveTo>
                <a:lnTo>
                  <a:pt x="18288000" y="0"/>
                </a:lnTo>
                <a:lnTo>
                  <a:pt x="18288000" y="10103868"/>
                </a:lnTo>
                <a:lnTo>
                  <a:pt x="0" y="1010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024" y="1825296"/>
            <a:ext cx="3353246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Intuitivo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Responsive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Gratuito para UF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92790" y="1868476"/>
            <a:ext cx="158308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linea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60046" y="6347222"/>
            <a:ext cx="3519961" cy="333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 novedades dentro de la villa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Mandar solicitudes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Sacar certificados de residencia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Inscripciones</a:t>
            </a:r>
          </a:p>
          <a:p>
            <a:pPr algn="ctr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Reservas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07467"/>
            <a:ext cx="16230600" cy="12575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Objetivo: 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genere beneficios monetarios para la empresa.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Agilizar lo tramites de los usuarios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Grupo de negocio: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Conseguir el maximo beneficio posible en el menor tiempo posible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genere ganancias a través de los certificados y/o con ads dentro de la web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llegue a varias comunas </a:t>
            </a: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Grupo de cumplir las necesidades para los usuarios finales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Cubrir las necesidades de los clientes.</a:t>
            </a: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Facilitar la comunicación de los usuarios.</a:t>
            </a: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endParaRPr lang="en-US" sz="3242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539"/>
              </a:lnSpc>
            </a:pPr>
            <a:r>
              <a:rPr lang="en-US" sz="32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flipV="1">
            <a:off x="9124950" y="0"/>
            <a:ext cx="19050" cy="102870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028700" y="1210803"/>
            <a:ext cx="6726942" cy="3901627"/>
          </a:xfrm>
          <a:custGeom>
            <a:avLst/>
            <a:gdLst/>
            <a:ahLst/>
            <a:cxnLst/>
            <a:rect l="l" t="t" r="r" b="b"/>
            <a:pathLst>
              <a:path w="6726942" h="3901627">
                <a:moveTo>
                  <a:pt x="0" y="0"/>
                </a:moveTo>
                <a:lnTo>
                  <a:pt x="6726942" y="0"/>
                </a:lnTo>
                <a:lnTo>
                  <a:pt x="6726942" y="3901627"/>
                </a:lnTo>
                <a:lnTo>
                  <a:pt x="0" y="390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999070" y="164555"/>
            <a:ext cx="27874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Señora Nancy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6648" y="405864"/>
            <a:ext cx="10432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6307" y="5511613"/>
            <a:ext cx="34604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73469" y="5511613"/>
            <a:ext cx="254823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Necesidades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07412" y="1732214"/>
            <a:ext cx="609451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60 años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separada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vive con sus nietos e hijo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parte de la junta de vecinos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507" y="6834604"/>
            <a:ext cx="256773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Agradable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Proactiva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Responsable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64026" y="7044503"/>
            <a:ext cx="902397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proponer ideas para hacer en la junta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Siempre habla con la presidenta de la junta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salir de panoramas con sus nietos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flipV="1">
            <a:off x="9124950" y="0"/>
            <a:ext cx="19050" cy="102870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592180" y="1028700"/>
            <a:ext cx="5601183" cy="3706116"/>
          </a:xfrm>
          <a:custGeom>
            <a:avLst/>
            <a:gdLst/>
            <a:ahLst/>
            <a:cxnLst/>
            <a:rect l="l" t="t" r="r" b="b"/>
            <a:pathLst>
              <a:path w="5601183" h="3706116">
                <a:moveTo>
                  <a:pt x="0" y="0"/>
                </a:moveTo>
                <a:lnTo>
                  <a:pt x="5601183" y="0"/>
                </a:lnTo>
                <a:lnTo>
                  <a:pt x="5601183" y="3706116"/>
                </a:lnTo>
                <a:lnTo>
                  <a:pt x="0" y="3706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826802" y="164555"/>
            <a:ext cx="31319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Señora Eugenia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6648" y="405864"/>
            <a:ext cx="10432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6307" y="5511613"/>
            <a:ext cx="34604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73469" y="5511613"/>
            <a:ext cx="254823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Necesidades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30515" y="1409110"/>
            <a:ext cx="609451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63 años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Viuda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Vive sola con sus gatos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parte de la junta de vecinos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507" y="6834604"/>
            <a:ext cx="262354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Conflictiva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Puntual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Observadora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64026" y="7044503"/>
            <a:ext cx="902397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le gustan las ideas de los demas y quiere imponer su punto de vista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Siempre habla se queja en la junta de vecinos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observar a las personas.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flipV="1">
            <a:off x="9124950" y="0"/>
            <a:ext cx="19050" cy="102870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350278" y="1056385"/>
            <a:ext cx="5634936" cy="3756624"/>
          </a:xfrm>
          <a:custGeom>
            <a:avLst/>
            <a:gdLst/>
            <a:ahLst/>
            <a:cxnLst/>
            <a:rect l="l" t="t" r="r" b="b"/>
            <a:pathLst>
              <a:path w="5634936" h="3756624">
                <a:moveTo>
                  <a:pt x="0" y="0"/>
                </a:moveTo>
                <a:lnTo>
                  <a:pt x="5634936" y="0"/>
                </a:lnTo>
                <a:lnTo>
                  <a:pt x="5634936" y="3756624"/>
                </a:lnTo>
                <a:lnTo>
                  <a:pt x="0" y="375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720613" y="164555"/>
            <a:ext cx="334431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Jesus de Nazaret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6648" y="405864"/>
            <a:ext cx="10432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6307" y="5511613"/>
            <a:ext cx="34604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73469" y="5511613"/>
            <a:ext cx="254823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Necesidades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30515" y="1409110"/>
            <a:ext cx="7311926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 años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Casado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Vive con su familia y tienen un perro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0852" y="6877685"/>
            <a:ext cx="367689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Pacifico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Amigable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Optimista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Trabaja en equipo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64026" y="7044503"/>
            <a:ext cx="9023974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Busca evitar a las personas conflictivas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gusta asistir de vez en cuando a las actividades de la junta de vecinos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D8FC91-32F9-599B-FDAA-7A5C9C13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33500"/>
            <a:ext cx="11647922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710</Words>
  <Application>Microsoft Office PowerPoint</Application>
  <PresentationFormat>Personalizado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Garet Light</vt:lpstr>
      <vt:lpstr>Arial</vt:lpstr>
      <vt:lpstr>Garet Ultra-Bold</vt:lpstr>
      <vt:lpstr>Calibri</vt:lpstr>
      <vt:lpstr>Garet Bold</vt:lpstr>
      <vt:lpstr>Garet</vt:lpstr>
      <vt:lpstr>Open Sans</vt:lpstr>
      <vt:lpstr>Office Theme</vt:lpstr>
      <vt:lpstr>Nombre Caso</vt:lpstr>
      <vt:lpstr>Contexto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cp:lastModifiedBy>BRANDON DYLAN Inostroza Canio</cp:lastModifiedBy>
  <cp:revision>3</cp:revision>
  <dcterms:created xsi:type="dcterms:W3CDTF">2006-08-16T00:00:00Z</dcterms:created>
  <dcterms:modified xsi:type="dcterms:W3CDTF">2024-09-21T17:56:58Z</dcterms:modified>
  <dc:identifier>DAGP8HCCatQ</dc:identifier>
</cp:coreProperties>
</file>