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Black"/>
      <p:bold r:id="rId30"/>
      <p:boldItalic r:id="rId31"/>
    </p:embeddedFont>
    <p:embeddedFont>
      <p:font typeface="Roboto"/>
      <p:regular r:id="rId32"/>
      <p:bold r:id="rId33"/>
      <p:italic r:id="rId34"/>
      <p:boldItalic r:id="rId35"/>
    </p:embeddedFont>
    <p:embeddedFont>
      <p:font typeface="Ubuntu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lack-boldItalic.fntdata"/><Relationship Id="rId30" Type="http://schemas.openxmlformats.org/officeDocument/2006/relationships/font" Target="fonts/RobotoBlack-bold.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UbuntuMono-bold.fntdata"/><Relationship Id="rId14" Type="http://schemas.openxmlformats.org/officeDocument/2006/relationships/slide" Target="slides/slide9.xml"/><Relationship Id="rId36" Type="http://schemas.openxmlformats.org/officeDocument/2006/relationships/font" Target="fonts/UbuntuMono-regular.fntdata"/><Relationship Id="rId17" Type="http://schemas.openxmlformats.org/officeDocument/2006/relationships/slide" Target="slides/slide12.xml"/><Relationship Id="rId39" Type="http://schemas.openxmlformats.org/officeDocument/2006/relationships/font" Target="fonts/UbuntuMono-boldItalic.fntdata"/><Relationship Id="rId16" Type="http://schemas.openxmlformats.org/officeDocument/2006/relationships/slide" Target="slides/slide11.xml"/><Relationship Id="rId38" Type="http://schemas.openxmlformats.org/officeDocument/2006/relationships/font" Target="fonts/Ubuntu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a:t>
            </a:r>
            <a:endParaRPr/>
          </a:p>
          <a:p>
            <a:pPr indent="0" lvl="0" marL="0" rtl="0" algn="l">
              <a:spcBef>
                <a:spcPts val="0"/>
              </a:spcBef>
              <a:spcAft>
                <a:spcPts val="0"/>
              </a:spcAft>
              <a:buNone/>
            </a:pPr>
            <a:r>
              <a:rPr lang="en"/>
              <a:t>Thank you all for coming to see my talk, I hope you enjoy it.</a:t>
            </a:r>
            <a:endParaRPr/>
          </a:p>
          <a:p>
            <a:pPr indent="0" lvl="0" marL="0" rtl="0" algn="l">
              <a:spcBef>
                <a:spcPts val="0"/>
              </a:spcBef>
              <a:spcAft>
                <a:spcPts val="0"/>
              </a:spcAft>
              <a:buNone/>
            </a:pPr>
            <a:r>
              <a:rPr lang="en"/>
              <a:t>My name is Branislav and I work here at Sesam.</a:t>
            </a:r>
            <a:endParaRPr/>
          </a:p>
          <a:p>
            <a:pPr indent="0" lvl="0" marL="0" rtl="0" algn="l">
              <a:spcBef>
                <a:spcPts val="0"/>
              </a:spcBef>
              <a:spcAft>
                <a:spcPts val="0"/>
              </a:spcAft>
              <a:buNone/>
            </a:pPr>
            <a:r>
              <a:rPr lang="en"/>
              <a:t>In this talk I am going to talk about how we built a cross platform mobile application using React Native a few months ago.</a:t>
            </a:r>
            <a:endParaRPr/>
          </a:p>
          <a:p>
            <a:pPr indent="0" lvl="0" marL="0" rtl="0" algn="l">
              <a:spcBef>
                <a:spcPts val="0"/>
              </a:spcBef>
              <a:spcAft>
                <a:spcPts val="0"/>
              </a:spcAft>
              <a:buNone/>
            </a:pPr>
            <a:r>
              <a:rPr lang="en"/>
              <a:t>Feel free to ask me questions throughout or at the end.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a0ed825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a0ed82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6a0ed825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a0ed825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Native is an open source framework for building crossplatform mobile applications using JavaScript and specifically React. React is a library for front-end user interface development written in Javascript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682d026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682d026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6a0ed8252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6a0ed8252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8f8a66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8f8a66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68f8a66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68f8a66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82d0263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82d0263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a0ed825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a0ed825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divs are view, your spans are text</a:t>
            </a:r>
            <a:endParaRPr/>
          </a:p>
          <a:p>
            <a:pPr indent="0" lvl="0" marL="0" rtl="0" algn="l">
              <a:spcBef>
                <a:spcPts val="0"/>
              </a:spcBef>
              <a:spcAft>
                <a:spcPts val="0"/>
              </a:spcAft>
              <a:buNone/>
            </a:pPr>
            <a:r>
              <a:rPr lang="en"/>
              <a:t>You cannot put a view inside text tag (works only on iOS)</a:t>
            </a:r>
            <a:endParaRPr/>
          </a:p>
          <a:p>
            <a:pPr indent="0" lvl="0" marL="0" rtl="0" algn="l">
              <a:spcBef>
                <a:spcPts val="0"/>
              </a:spcBef>
              <a:spcAft>
                <a:spcPts val="0"/>
              </a:spcAft>
              <a:buNone/>
            </a:pPr>
            <a:r>
              <a:rPr lang="en"/>
              <a:t>Familiar handlers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8f8a66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8f8a66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CSS, you control the styling of your components through Stylesheet objects that are very similar to CSS but with some notable differences. Flexbox for layout.</a:t>
            </a:r>
            <a:endParaRPr/>
          </a:p>
          <a:p>
            <a:pPr indent="0" lvl="0" marL="0" rtl="0" algn="l">
              <a:spcBef>
                <a:spcPts val="0"/>
              </a:spcBef>
              <a:spcAft>
                <a:spcPts val="0"/>
              </a:spcAft>
              <a:buNone/>
            </a:pPr>
            <a:r>
              <a:rPr lang="en"/>
              <a:t>You will come across things which work only on Android or only on iOS.</a:t>
            </a:r>
            <a:endParaRPr/>
          </a:p>
          <a:p>
            <a:pPr indent="0" lvl="0" marL="0" rtl="0" algn="l">
              <a:spcBef>
                <a:spcPts val="0"/>
              </a:spcBef>
              <a:spcAft>
                <a:spcPts val="0"/>
              </a:spcAft>
              <a:buNone/>
            </a:pPr>
            <a:r>
              <a:rPr lang="en"/>
              <a:t>You will need to learn how to talk with native modules</a:t>
            </a:r>
            <a:endParaRPr/>
          </a:p>
          <a:p>
            <a:pPr indent="0" lvl="0" marL="0" rtl="0" algn="l">
              <a:spcBef>
                <a:spcPts val="0"/>
              </a:spcBef>
              <a:spcAft>
                <a:spcPts val="0"/>
              </a:spcAft>
              <a:buNone/>
            </a:pPr>
            <a:r>
              <a:rPr lang="en"/>
              <a:t>You will need to figure out your build/deployment and testing process</a:t>
            </a:r>
            <a:endParaRPr/>
          </a:p>
          <a:p>
            <a:pPr indent="0" lvl="0" marL="0" rtl="0" algn="l">
              <a:spcBef>
                <a:spcPts val="0"/>
              </a:spcBef>
              <a:spcAft>
                <a:spcPts val="0"/>
              </a:spcAft>
              <a:buNone/>
            </a:pPr>
            <a:r>
              <a:rPr lang="en"/>
              <a:t>All these are actually no small tasks and especially the last one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82d026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82d026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host the repository on GitHub, pull requests get picked up by Nevercode, which we set up with help from folks from Bouvet. Johannes Lagos and Christian Aamodt</a:t>
            </a:r>
            <a:endParaRPr/>
          </a:p>
          <a:p>
            <a:pPr indent="0" lvl="0" marL="0" rtl="0" algn="l">
              <a:spcBef>
                <a:spcPts val="0"/>
              </a:spcBef>
              <a:spcAft>
                <a:spcPts val="0"/>
              </a:spcAft>
              <a:buNone/>
            </a:pPr>
            <a:r>
              <a:rPr lang="en"/>
              <a:t>Nevercode takes care of signing the resulting binaries and pushes the to the AppStore and Play Store.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a0ed82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a0ed82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three goals today.</a:t>
            </a:r>
            <a:endParaRPr/>
          </a:p>
          <a:p>
            <a:pPr indent="0" lvl="0" marL="0" rtl="0" algn="l">
              <a:spcBef>
                <a:spcPts val="0"/>
              </a:spcBef>
              <a:spcAft>
                <a:spcPts val="0"/>
              </a:spcAft>
              <a:buNone/>
            </a:pPr>
            <a:r>
              <a:rPr lang="en"/>
              <a:t>First I want to explain to you what React Native is, how it works and how it fits into the ecosystem of mobile app development</a:t>
            </a:r>
            <a:endParaRPr/>
          </a:p>
          <a:p>
            <a:pPr indent="0" lvl="0" marL="0" rtl="0" algn="l">
              <a:spcBef>
                <a:spcPts val="0"/>
              </a:spcBef>
              <a:spcAft>
                <a:spcPts val="0"/>
              </a:spcAft>
              <a:buNone/>
            </a:pPr>
            <a:r>
              <a:rPr lang="en"/>
              <a:t>Second I want to tell you a little bit about our application and why we chose React Native</a:t>
            </a:r>
            <a:endParaRPr/>
          </a:p>
          <a:p>
            <a:pPr indent="0" lvl="0" marL="0" rtl="0" algn="l">
              <a:spcBef>
                <a:spcPts val="0"/>
              </a:spcBef>
              <a:spcAft>
                <a:spcPts val="0"/>
              </a:spcAft>
              <a:buNone/>
            </a:pPr>
            <a:r>
              <a:rPr lang="en"/>
              <a:t>And third my main goal is provide you insight that could help you when deciding on the technology to use for your next mobile development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a0ed825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a0ed825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6a0ed825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6a0ed825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682d026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682d026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6a0ed825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6a0ed825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6a0ed825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a0ed825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82d026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82d026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 little about me, I've been working in the product team at Sesam since March as a front-end developer, I have about one and a half years of full time experience with web development and I had no experience with mobile development.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82d026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82d026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 in April, we had an idea at Sesam to create a mobile app that would help us raise awareness of data privacy, ownership and protection to coincide with the introduction of the GDPR rules.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82d026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82d026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to user's email via IMAP and SMTP via OAuth2</a:t>
            </a:r>
            <a:endParaRPr/>
          </a:p>
          <a:p>
            <a:pPr indent="0" lvl="0" marL="0" rtl="0" algn="l">
              <a:spcBef>
                <a:spcPts val="0"/>
              </a:spcBef>
              <a:spcAft>
                <a:spcPts val="0"/>
              </a:spcAft>
              <a:buNone/>
            </a:pPr>
            <a:r>
              <a:rPr lang="en"/>
              <a:t>Make a list of potential companies that have data on the user</a:t>
            </a:r>
            <a:endParaRPr/>
          </a:p>
          <a:p>
            <a:pPr indent="0" lvl="0" marL="0" rtl="0" algn="l">
              <a:spcBef>
                <a:spcPts val="0"/>
              </a:spcBef>
              <a:spcAft>
                <a:spcPts val="0"/>
              </a:spcAft>
              <a:buNone/>
            </a:pPr>
            <a:r>
              <a:rPr lang="en"/>
              <a:t>Enable to send an email requesting data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68f8a662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8f8a662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 needs to be able to talk to the user's email inbox via IMAP and SMTP protocols. For the best user experience we don't want the user to type in all the imap connection data, so we want to support connecting via OAuth2. For talking with the Sesam Data Access portal we needed PGP key generation. And we had to talk via regular calls to some Sesam APIs.</a:t>
            </a:r>
            <a:endParaRPr/>
          </a:p>
          <a:p>
            <a:pPr indent="0" lvl="0" marL="0" rtl="0" algn="l">
              <a:spcBef>
                <a:spcPts val="0"/>
              </a:spcBef>
              <a:spcAft>
                <a:spcPts val="0"/>
              </a:spcAft>
              <a:buNone/>
            </a:pPr>
            <a:r>
              <a:rPr lang="en"/>
              <a:t>We had about one month to do it and the amount of people for this was one, me, with some help along the way.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82d026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82d026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beginning, we had several choices of how we want to implement the application. Xamarin is a framework built on top of C#. Flutter is Google's attempt at making a cross platform mobile framework that they have been pushing hard for the past one and a half years. We could also make a straight up web app with progressive elements.</a:t>
            </a:r>
            <a:endParaRPr/>
          </a:p>
          <a:p>
            <a:pPr indent="0" lvl="0" marL="0" rtl="0" algn="l">
              <a:spcBef>
                <a:spcPts val="0"/>
              </a:spcBef>
              <a:spcAft>
                <a:spcPts val="0"/>
              </a:spcAft>
              <a:buNone/>
            </a:pPr>
            <a:r>
              <a:rPr lang="en"/>
              <a:t>Ionic, </a:t>
            </a:r>
            <a:r>
              <a:rPr lang="en">
                <a:solidFill>
                  <a:schemeClr val="dk1"/>
                </a:solidFill>
              </a:rPr>
              <a:t>PhoneGap</a:t>
            </a:r>
            <a:r>
              <a:rPr lang="en"/>
              <a:t> use Apache Cordova which basically wraps webview components.</a:t>
            </a:r>
            <a:endParaRPr/>
          </a:p>
          <a:p>
            <a:pPr indent="0" lvl="0" marL="0" rtl="0" algn="l">
              <a:spcBef>
                <a:spcPts val="0"/>
              </a:spcBef>
              <a:spcAft>
                <a:spcPts val="0"/>
              </a:spcAft>
              <a:buNone/>
            </a:pPr>
            <a:r>
              <a:rPr lang="en"/>
              <a:t>I've seen people use Unity for non-games mobile app development.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a0ed8252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a0ed825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go the native route but it was important for us that the app ran on both iOS and Android and we don't have developers with experience in either within Sesam. </a:t>
            </a:r>
            <a:endParaRPr/>
          </a:p>
          <a:p>
            <a:pPr indent="0" lvl="0" marL="0" rtl="0" algn="l">
              <a:spcBef>
                <a:spcPts val="0"/>
              </a:spcBef>
              <a:spcAft>
                <a:spcPts val="0"/>
              </a:spcAft>
              <a:buNone/>
            </a:pPr>
            <a:r>
              <a:rPr lang="en"/>
              <a:t>Flutter seemed like it was only pushed by Google and had still some growing pains, and not great support for iOS.</a:t>
            </a:r>
            <a:endParaRPr/>
          </a:p>
          <a:p>
            <a:pPr indent="0" lvl="0" marL="0" rtl="0" algn="l">
              <a:spcBef>
                <a:spcPts val="0"/>
              </a:spcBef>
              <a:spcAft>
                <a:spcPts val="0"/>
              </a:spcAft>
              <a:buNone/>
            </a:pPr>
            <a:r>
              <a:rPr lang="en"/>
              <a:t>PWA didn't quite work because we wanted to store data on device. Unity is crazy to use outside of games.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82d0263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82d026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reason why we chose React Native was that we have experience using React in our web application. We could also use the same state management library namely Redux. We got the impression that we could quickly prototype using React Native than Xamarin, and we wanted to keep as much on device as possible. We thought we could do most development dev machine agnostic. Last but not least we thought it we be a good learning experience.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08150"/>
            <a:ext cx="8520600" cy="20526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3600">
                <a:solidFill>
                  <a:srgbClr val="434343"/>
                </a:solidFill>
                <a:latin typeface="Roboto Black"/>
                <a:ea typeface="Roboto Black"/>
                <a:cs typeface="Roboto Black"/>
                <a:sym typeface="Roboto Black"/>
              </a:rPr>
              <a:t>Building an app with React Native </a:t>
            </a:r>
            <a:endParaRPr sz="3600">
              <a:solidFill>
                <a:srgbClr val="434343"/>
              </a:solidFill>
              <a:latin typeface="Roboto Black"/>
              <a:ea typeface="Roboto Black"/>
              <a:cs typeface="Roboto Black"/>
              <a:sym typeface="Roboto Black"/>
            </a:endParaRPr>
          </a:p>
          <a:p>
            <a:pPr indent="0" lvl="0" marL="457200" rtl="0" algn="l">
              <a:spcBef>
                <a:spcPts val="0"/>
              </a:spcBef>
              <a:spcAft>
                <a:spcPts val="0"/>
              </a:spcAft>
              <a:buNone/>
            </a:pPr>
            <a:r>
              <a:rPr lang="en" sz="3600">
                <a:solidFill>
                  <a:srgbClr val="999999"/>
                </a:solidFill>
                <a:latin typeface="Roboto Black"/>
                <a:ea typeface="Roboto Black"/>
                <a:cs typeface="Roboto Black"/>
                <a:sym typeface="Roboto Black"/>
              </a:rPr>
              <a:t>in one month</a:t>
            </a:r>
            <a:endParaRPr sz="3600">
              <a:solidFill>
                <a:srgbClr val="999999"/>
              </a:solidFill>
              <a:latin typeface="Roboto Black"/>
              <a:ea typeface="Roboto Black"/>
              <a:cs typeface="Roboto Black"/>
              <a:sym typeface="Roboto Black"/>
            </a:endParaRPr>
          </a:p>
        </p:txBody>
      </p:sp>
      <p:sp>
        <p:nvSpPr>
          <p:cNvPr id="55" name="Google Shape;55;p13"/>
          <p:cNvSpPr txBox="1"/>
          <p:nvPr/>
        </p:nvSpPr>
        <p:spPr>
          <a:xfrm>
            <a:off x="785875" y="4036525"/>
            <a:ext cx="27297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Branislav Jenco</a:t>
            </a:r>
            <a:endParaRPr b="1">
              <a:latin typeface="Roboto"/>
              <a:ea typeface="Roboto"/>
              <a:cs typeface="Roboto"/>
              <a:sym typeface="Roboto"/>
            </a:endParaRPr>
          </a:p>
          <a:p>
            <a:pPr indent="0" lvl="0" marL="0" rtl="0" algn="l">
              <a:spcBef>
                <a:spcPts val="0"/>
              </a:spcBef>
              <a:spcAft>
                <a:spcPts val="0"/>
              </a:spcAft>
              <a:buNone/>
            </a:pPr>
            <a:r>
              <a:rPr b="1" lang="en">
                <a:solidFill>
                  <a:srgbClr val="009FDF"/>
                </a:solidFill>
                <a:latin typeface="Roboto"/>
                <a:ea typeface="Roboto"/>
                <a:cs typeface="Roboto"/>
                <a:sym typeface="Roboto"/>
              </a:rPr>
              <a:t>Sesam</a:t>
            </a:r>
            <a:endParaRPr b="1">
              <a:solidFill>
                <a:srgbClr val="009FD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rot="-5400000">
            <a:off x="3501900" y="2081279"/>
            <a:ext cx="1846050" cy="1846050"/>
          </a:xfrm>
          <a:prstGeom prst="rect">
            <a:avLst/>
          </a:prstGeom>
          <a:noFill/>
          <a:ln>
            <a:noFill/>
          </a:ln>
        </p:spPr>
      </p:pic>
      <p:sp>
        <p:nvSpPr>
          <p:cNvPr id="112" name="Google Shape;112;p22"/>
          <p:cNvSpPr txBox="1"/>
          <p:nvPr>
            <p:ph type="title"/>
          </p:nvPr>
        </p:nvSpPr>
        <p:spPr>
          <a:xfrm>
            <a:off x="311700" y="1415517"/>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Black"/>
                <a:ea typeface="Roboto Black"/>
                <a:cs typeface="Roboto Black"/>
                <a:sym typeface="Roboto Black"/>
              </a:rPr>
              <a:t>What it is and how it works</a:t>
            </a:r>
            <a:endParaRPr sz="3000">
              <a:latin typeface="Roboto Black"/>
              <a:ea typeface="Roboto Black"/>
              <a:cs typeface="Roboto Black"/>
              <a:sym typeface="Robo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latin typeface="Roboto"/>
                <a:ea typeface="Roboto"/>
                <a:cs typeface="Roboto"/>
                <a:sym typeface="Roboto"/>
              </a:rPr>
              <a:t>Open source framework for building cross-platform mobile applications with React</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Facebook, Pinterest, Wix, AirBnb</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Doesn't rely on WebViews</a:t>
            </a:r>
            <a:endParaRPr b="1" sz="3000">
              <a:latin typeface="Roboto"/>
              <a:ea typeface="Roboto"/>
              <a:cs typeface="Roboto"/>
              <a:sym typeface="Roboto"/>
            </a:endParaRPr>
          </a:p>
          <a:p>
            <a:pPr indent="0" lvl="0" marL="457200" rtl="0" algn="l">
              <a:spcBef>
                <a:spcPts val="1600"/>
              </a:spcBef>
              <a:spcAft>
                <a:spcPts val="1600"/>
              </a:spcAft>
              <a:buNone/>
            </a:pPr>
            <a:r>
              <a:rPr b="1" lang="en" sz="3000">
                <a:latin typeface="Roboto"/>
                <a:ea typeface="Roboto"/>
                <a:cs typeface="Roboto"/>
                <a:sym typeface="Roboto"/>
              </a:rPr>
              <a:t>No DOM → Native UI libraries </a:t>
            </a:r>
            <a:endParaRPr b="1" sz="3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latin typeface="Roboto"/>
                <a:ea typeface="Roboto"/>
                <a:cs typeface="Roboto"/>
                <a:sym typeface="Roboto"/>
              </a:rPr>
              <a:t>T</a:t>
            </a:r>
            <a:r>
              <a:rPr b="1" lang="en" sz="3000">
                <a:latin typeface="Roboto"/>
                <a:ea typeface="Roboto"/>
                <a:cs typeface="Roboto"/>
                <a:sym typeface="Roboto"/>
              </a:rPr>
              <a:t>hreads</a:t>
            </a:r>
            <a:endParaRPr b="1" sz="3000">
              <a:latin typeface="Roboto"/>
              <a:ea typeface="Roboto"/>
              <a:cs typeface="Roboto"/>
              <a:sym typeface="Roboto"/>
            </a:endParaRPr>
          </a:p>
          <a:p>
            <a:pPr indent="-419100" lvl="0" marL="1371600" rtl="0" algn="l">
              <a:spcBef>
                <a:spcPts val="1600"/>
              </a:spcBef>
              <a:spcAft>
                <a:spcPts val="0"/>
              </a:spcAft>
              <a:buSzPts val="3000"/>
              <a:buFont typeface="Roboto"/>
              <a:buAutoNum type="arabicPeriod"/>
            </a:pPr>
            <a:r>
              <a:rPr b="1" lang="en" sz="3000">
                <a:latin typeface="Roboto"/>
                <a:ea typeface="Roboto"/>
                <a:cs typeface="Roboto"/>
                <a:sym typeface="Roboto"/>
              </a:rPr>
              <a:t>Main UI thread</a:t>
            </a:r>
            <a:endParaRPr b="1" sz="3000">
              <a:latin typeface="Roboto"/>
              <a:ea typeface="Roboto"/>
              <a:cs typeface="Roboto"/>
              <a:sym typeface="Roboto"/>
            </a:endParaRPr>
          </a:p>
          <a:p>
            <a:pPr indent="-419100" lvl="0" marL="1371600" rtl="0" algn="l">
              <a:spcBef>
                <a:spcPts val="0"/>
              </a:spcBef>
              <a:spcAft>
                <a:spcPts val="0"/>
              </a:spcAft>
              <a:buSzPts val="3000"/>
              <a:buFont typeface="Roboto"/>
              <a:buAutoNum type="arabicPeriod"/>
            </a:pPr>
            <a:r>
              <a:rPr b="1" lang="en" sz="3000">
                <a:latin typeface="Roboto"/>
                <a:ea typeface="Roboto"/>
                <a:cs typeface="Roboto"/>
                <a:sym typeface="Roboto"/>
              </a:rPr>
              <a:t>Javascript thread (JSCore engine)</a:t>
            </a:r>
            <a:endParaRPr b="1" sz="3000">
              <a:latin typeface="Roboto"/>
              <a:ea typeface="Roboto"/>
              <a:cs typeface="Roboto"/>
              <a:sym typeface="Roboto"/>
            </a:endParaRPr>
          </a:p>
          <a:p>
            <a:pPr indent="-419100" lvl="0" marL="1371600" rtl="0" algn="l">
              <a:spcBef>
                <a:spcPts val="0"/>
              </a:spcBef>
              <a:spcAft>
                <a:spcPts val="0"/>
              </a:spcAft>
              <a:buSzPts val="3000"/>
              <a:buFont typeface="Roboto"/>
              <a:buAutoNum type="arabicPeriod"/>
            </a:pPr>
            <a:r>
              <a:rPr b="1" lang="en" sz="3000">
                <a:latin typeface="Roboto"/>
                <a:ea typeface="Roboto"/>
                <a:cs typeface="Roboto"/>
                <a:sym typeface="Roboto"/>
              </a:rPr>
              <a:t>Other Native modules threads</a:t>
            </a:r>
            <a:endParaRPr b="1" sz="3000">
              <a:latin typeface="Roboto"/>
              <a:ea typeface="Roboto"/>
              <a:cs typeface="Roboto"/>
              <a:sym typeface="Roboto"/>
            </a:endParaRPr>
          </a:p>
          <a:p>
            <a:pPr indent="0" lvl="0" marL="457200" rtl="0" algn="l">
              <a:spcBef>
                <a:spcPts val="1600"/>
              </a:spcBef>
              <a:spcAft>
                <a:spcPts val="1600"/>
              </a:spcAft>
              <a:buNone/>
            </a:pPr>
            <a:r>
              <a:rPr b="1" lang="en" sz="3000">
                <a:latin typeface="Roboto"/>
                <a:ea typeface="Roboto"/>
                <a:cs typeface="Roboto"/>
                <a:sym typeface="Roboto"/>
              </a:rPr>
              <a:t>UI stays responsive when JS thread does work</a:t>
            </a:r>
            <a:endParaRPr b="1" sz="3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2153300" y="-166350"/>
            <a:ext cx="5143500" cy="5143500"/>
          </a:xfrm>
          <a:prstGeom prst="rect">
            <a:avLst/>
          </a:prstGeom>
          <a:noFill/>
          <a:ln>
            <a:noFill/>
          </a:ln>
        </p:spPr>
      </p:pic>
      <p:sp>
        <p:nvSpPr>
          <p:cNvPr id="128" name="Google Shape;128;p25"/>
          <p:cNvSpPr txBox="1"/>
          <p:nvPr/>
        </p:nvSpPr>
        <p:spPr>
          <a:xfrm>
            <a:off x="679350" y="436800"/>
            <a:ext cx="7785300" cy="89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3000">
                <a:solidFill>
                  <a:schemeClr val="dk2"/>
                </a:solidFill>
                <a:latin typeface="Roboto"/>
                <a:ea typeface="Roboto"/>
                <a:cs typeface="Roboto"/>
                <a:sym typeface="Roboto"/>
              </a:rPr>
              <a:t>Asynchronous, batched, serialized events as JSON messages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490250" y="450150"/>
            <a:ext cx="768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I know React. Do I know React Native?</a:t>
            </a:r>
            <a:endParaRPr sz="3000">
              <a:latin typeface="Roboto Black"/>
              <a:ea typeface="Roboto Black"/>
              <a:cs typeface="Roboto Black"/>
              <a:sym typeface="Roboto Black"/>
            </a:endParaRPr>
          </a:p>
          <a:p>
            <a:pPr indent="0" lvl="0" marL="0" rtl="0" algn="l">
              <a:spcBef>
                <a:spcPts val="0"/>
              </a:spcBef>
              <a:spcAft>
                <a:spcPts val="0"/>
              </a:spcAft>
              <a:buNone/>
            </a:pPr>
            <a:r>
              <a:t/>
            </a:r>
            <a:endParaRPr sz="3000">
              <a:latin typeface="Roboto Black"/>
              <a:ea typeface="Roboto Black"/>
              <a:cs typeface="Roboto Black"/>
              <a:sym typeface="Roboto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490250" y="450150"/>
            <a:ext cx="7394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I know React. Do I know React Native?</a:t>
            </a:r>
            <a:endParaRPr sz="3000">
              <a:latin typeface="Roboto Black"/>
              <a:ea typeface="Roboto Black"/>
              <a:cs typeface="Roboto Black"/>
              <a:sym typeface="Roboto Black"/>
            </a:endParaRPr>
          </a:p>
          <a:p>
            <a:pPr indent="0" lvl="0" marL="0" rtl="0" algn="l">
              <a:spcBef>
                <a:spcPts val="0"/>
              </a:spcBef>
              <a:spcAft>
                <a:spcPts val="0"/>
              </a:spcAft>
              <a:buNone/>
            </a:pPr>
            <a:r>
              <a:rPr lang="en" sz="3000">
                <a:solidFill>
                  <a:srgbClr val="666666"/>
                </a:solidFill>
                <a:latin typeface="Roboto Black"/>
                <a:ea typeface="Roboto Black"/>
                <a:cs typeface="Roboto Black"/>
                <a:sym typeface="Roboto Black"/>
              </a:rPr>
              <a:t>Kind of.</a:t>
            </a:r>
            <a:endParaRPr sz="3000">
              <a:solidFill>
                <a:srgbClr val="666666"/>
              </a:solidFill>
              <a:latin typeface="Roboto Black"/>
              <a:ea typeface="Roboto Black"/>
              <a:cs typeface="Roboto Black"/>
              <a:sym typeface="Robot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Similarities</a:t>
            </a:r>
            <a:endParaRPr sz="3000">
              <a:latin typeface="Roboto Black"/>
              <a:ea typeface="Roboto Black"/>
              <a:cs typeface="Roboto Black"/>
              <a:sym typeface="Roboto Black"/>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000">
                <a:latin typeface="Roboto"/>
                <a:ea typeface="Roboto"/>
                <a:cs typeface="Roboto"/>
                <a:sym typeface="Roboto"/>
              </a:rPr>
              <a:t>Same component architecture</a:t>
            </a:r>
            <a:endParaRPr b="1" sz="3000">
              <a:latin typeface="Roboto"/>
              <a:ea typeface="Roboto"/>
              <a:cs typeface="Roboto"/>
              <a:sym typeface="Roboto"/>
            </a:endParaRPr>
          </a:p>
          <a:p>
            <a:pPr indent="457200" lvl="0" marL="0" rtl="0" algn="l">
              <a:spcBef>
                <a:spcPts val="1600"/>
              </a:spcBef>
              <a:spcAft>
                <a:spcPts val="0"/>
              </a:spcAft>
              <a:buNone/>
            </a:pPr>
            <a:r>
              <a:rPr b="1" lang="en" sz="3000">
                <a:latin typeface="Roboto"/>
                <a:ea typeface="Roboto"/>
                <a:cs typeface="Roboto"/>
                <a:sym typeface="Roboto"/>
              </a:rPr>
              <a:t>JSX syntax</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Class or functional components</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Can use many familiar libraries</a:t>
            </a:r>
            <a:endParaRPr b="1" sz="3000">
              <a:latin typeface="Roboto"/>
              <a:ea typeface="Roboto"/>
              <a:cs typeface="Roboto"/>
              <a:sym typeface="Roboto"/>
            </a:endParaRPr>
          </a:p>
          <a:p>
            <a:pPr indent="0" lvl="0" marL="457200" rtl="0" algn="l">
              <a:spcBef>
                <a:spcPts val="1600"/>
              </a:spcBef>
              <a:spcAft>
                <a:spcPts val="1600"/>
              </a:spcAft>
              <a:buNone/>
            </a:pPr>
            <a:r>
              <a:rPr b="1" lang="en" sz="3000">
                <a:latin typeface="Roboto"/>
                <a:ea typeface="Roboto"/>
                <a:cs typeface="Roboto"/>
                <a:sym typeface="Roboto"/>
              </a:rPr>
              <a:t>Lifecycle methods</a:t>
            </a:r>
            <a:endParaRPr b="1" sz="3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311700" y="563225"/>
            <a:ext cx="8520600" cy="4005600"/>
          </a:xfrm>
          <a:prstGeom prst="rect">
            <a:avLst/>
          </a:prstGeom>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lang="en" sz="2400">
                <a:solidFill>
                  <a:srgbClr val="657B83"/>
                </a:solidFill>
                <a:latin typeface="Ubuntu Mono"/>
                <a:ea typeface="Ubuntu Mono"/>
                <a:cs typeface="Ubuntu Mono"/>
                <a:sym typeface="Ubuntu Mono"/>
              </a:rPr>
              <a:t>&lt;</a:t>
            </a:r>
            <a:r>
              <a:rPr lang="en" sz="2400">
                <a:solidFill>
                  <a:srgbClr val="859900"/>
                </a:solidFill>
                <a:latin typeface="Ubuntu Mono"/>
                <a:ea typeface="Ubuntu Mono"/>
                <a:cs typeface="Ubuntu Mono"/>
                <a:sym typeface="Ubuntu Mono"/>
              </a:rPr>
              <a:t>View</a:t>
            </a:r>
            <a:r>
              <a:rPr lang="en" sz="2400">
                <a:solidFill>
                  <a:srgbClr val="BBBBBB"/>
                </a:solidFill>
                <a:latin typeface="Ubuntu Mono"/>
                <a:ea typeface="Ubuntu Mono"/>
                <a:cs typeface="Ubuntu Mono"/>
                <a:sym typeface="Ubuntu Mono"/>
              </a:rPr>
              <a:t> </a:t>
            </a:r>
            <a:r>
              <a:rPr lang="en" sz="2400">
                <a:solidFill>
                  <a:srgbClr val="93A1A1"/>
                </a:solidFill>
                <a:latin typeface="Ubuntu Mono"/>
                <a:ea typeface="Ubuntu Mono"/>
                <a:cs typeface="Ubuntu Mono"/>
                <a:sym typeface="Ubuntu Mono"/>
              </a:rPr>
              <a:t>style</a:t>
            </a:r>
            <a:r>
              <a:rPr lang="en" sz="2400">
                <a:solidFill>
                  <a:srgbClr val="859900"/>
                </a:solidFill>
                <a:latin typeface="Ubuntu Mono"/>
                <a:ea typeface="Ubuntu Mono"/>
                <a:cs typeface="Ubuntu Mono"/>
                <a:sym typeface="Ubuntu Mono"/>
              </a:rPr>
              <a:t>=</a:t>
            </a:r>
            <a:r>
              <a:rPr lang="en" sz="2400">
                <a:solidFill>
                  <a:srgbClr val="D30102"/>
                </a:solidFill>
                <a:latin typeface="Ubuntu Mono"/>
                <a:ea typeface="Ubuntu Mono"/>
                <a:cs typeface="Ubuntu Mono"/>
                <a:sym typeface="Ubuntu Mono"/>
              </a:rPr>
              <a:t>{</a:t>
            </a:r>
            <a:r>
              <a:rPr lang="en" sz="2400">
                <a:solidFill>
                  <a:srgbClr val="93A1A1"/>
                </a:solidFill>
                <a:latin typeface="Ubuntu Mono"/>
                <a:ea typeface="Ubuntu Mono"/>
                <a:cs typeface="Ubuntu Mono"/>
                <a:sym typeface="Ubuntu Mono"/>
              </a:rPr>
              <a:t>[</a:t>
            </a:r>
            <a:r>
              <a:rPr lang="en" sz="2400">
                <a:solidFill>
                  <a:srgbClr val="268BD2"/>
                </a:solidFill>
                <a:latin typeface="Ubuntu Mono"/>
                <a:ea typeface="Ubuntu Mono"/>
                <a:cs typeface="Ubuntu Mono"/>
                <a:sym typeface="Ubuntu Mono"/>
              </a:rPr>
              <a:t>styles</a:t>
            </a:r>
            <a:r>
              <a:rPr lang="en" sz="2400">
                <a:solidFill>
                  <a:srgbClr val="93A1A1"/>
                </a:solidFill>
                <a:latin typeface="Ubuntu Mono"/>
                <a:ea typeface="Ubuntu Mono"/>
                <a:cs typeface="Ubuntu Mono"/>
                <a:sym typeface="Ubuntu Mono"/>
              </a:rPr>
              <a:t>.</a:t>
            </a:r>
            <a:r>
              <a:rPr lang="en" sz="2400">
                <a:solidFill>
                  <a:srgbClr val="268BD2"/>
                </a:solidFill>
                <a:latin typeface="Ubuntu Mono"/>
                <a:ea typeface="Ubuntu Mono"/>
                <a:cs typeface="Ubuntu Mono"/>
                <a:sym typeface="Ubuntu Mono"/>
              </a:rPr>
              <a:t>container</a:t>
            </a:r>
            <a:r>
              <a:rPr lang="en" sz="2400">
                <a:solidFill>
                  <a:srgbClr val="93A1A1"/>
                </a:solidFill>
                <a:latin typeface="Ubuntu Mono"/>
                <a:ea typeface="Ubuntu Mono"/>
                <a:cs typeface="Ubuntu Mono"/>
                <a:sym typeface="Ubuntu Mono"/>
              </a:rPr>
              <a:t>]</a:t>
            </a:r>
            <a:r>
              <a:rPr lang="en" sz="2400">
                <a:solidFill>
                  <a:srgbClr val="D30102"/>
                </a:solidFill>
                <a:latin typeface="Ubuntu Mono"/>
                <a:ea typeface="Ubuntu Mono"/>
                <a:cs typeface="Ubuntu Mono"/>
                <a:sym typeface="Ubuntu Mono"/>
              </a:rPr>
              <a:t>}</a:t>
            </a:r>
            <a:r>
              <a:rPr lang="en" sz="2400">
                <a:solidFill>
                  <a:srgbClr val="657B83"/>
                </a:solidFill>
                <a:latin typeface="Ubuntu Mono"/>
                <a:ea typeface="Ubuntu Mono"/>
                <a:cs typeface="Ubuntu Mono"/>
                <a:sym typeface="Ubuntu Mono"/>
              </a:rPr>
              <a:t>&gt;</a:t>
            </a:r>
            <a:endParaRPr sz="2400">
              <a:solidFill>
                <a:srgbClr val="657B83"/>
              </a:solidFill>
              <a:latin typeface="Ubuntu Mono"/>
              <a:ea typeface="Ubuntu Mono"/>
              <a:cs typeface="Ubuntu Mono"/>
              <a:sym typeface="Ubuntu Mono"/>
            </a:endParaRPr>
          </a:p>
          <a:p>
            <a:pPr indent="457200" lvl="0" marL="0" rtl="0" algn="l">
              <a:lnSpc>
                <a:spcPct val="137500"/>
              </a:lnSpc>
              <a:spcBef>
                <a:spcPts val="0"/>
              </a:spcBef>
              <a:spcAft>
                <a:spcPts val="0"/>
              </a:spcAft>
              <a:buClr>
                <a:schemeClr val="dk1"/>
              </a:buClr>
              <a:buSzPts val="1100"/>
              <a:buFont typeface="Arial"/>
              <a:buNone/>
            </a:pPr>
            <a:r>
              <a:rPr lang="en" sz="2400">
                <a:solidFill>
                  <a:srgbClr val="657B83"/>
                </a:solidFill>
                <a:latin typeface="Ubuntu Mono"/>
                <a:ea typeface="Ubuntu Mono"/>
                <a:cs typeface="Ubuntu Mono"/>
                <a:sym typeface="Ubuntu Mono"/>
              </a:rPr>
              <a:t>&lt;</a:t>
            </a:r>
            <a:r>
              <a:rPr lang="en" sz="2400">
                <a:solidFill>
                  <a:srgbClr val="859900"/>
                </a:solidFill>
                <a:latin typeface="Ubuntu Mono"/>
                <a:ea typeface="Ubuntu Mono"/>
                <a:cs typeface="Ubuntu Mono"/>
                <a:sym typeface="Ubuntu Mono"/>
              </a:rPr>
              <a:t>TouchableOpacity</a:t>
            </a:r>
            <a:r>
              <a:rPr lang="en" sz="2400">
                <a:solidFill>
                  <a:srgbClr val="BBBBBB"/>
                </a:solidFill>
                <a:latin typeface="Ubuntu Mono"/>
                <a:ea typeface="Ubuntu Mono"/>
                <a:cs typeface="Ubuntu Mono"/>
                <a:sym typeface="Ubuntu Mono"/>
              </a:rPr>
              <a:t> </a:t>
            </a:r>
            <a:r>
              <a:rPr lang="en" sz="2400">
                <a:solidFill>
                  <a:srgbClr val="93A1A1"/>
                </a:solidFill>
                <a:latin typeface="Ubuntu Mono"/>
                <a:ea typeface="Ubuntu Mono"/>
                <a:cs typeface="Ubuntu Mono"/>
                <a:sym typeface="Ubuntu Mono"/>
              </a:rPr>
              <a:t>onPress</a:t>
            </a:r>
            <a:r>
              <a:rPr lang="en" sz="2400">
                <a:solidFill>
                  <a:srgbClr val="859900"/>
                </a:solidFill>
                <a:latin typeface="Ubuntu Mono"/>
                <a:ea typeface="Ubuntu Mono"/>
                <a:cs typeface="Ubuntu Mono"/>
                <a:sym typeface="Ubuntu Mono"/>
              </a:rPr>
              <a:t>=</a:t>
            </a:r>
            <a:r>
              <a:rPr lang="en" sz="2400">
                <a:solidFill>
                  <a:srgbClr val="D30102"/>
                </a:solidFill>
                <a:latin typeface="Ubuntu Mono"/>
                <a:ea typeface="Ubuntu Mono"/>
                <a:cs typeface="Ubuntu Mono"/>
                <a:sym typeface="Ubuntu Mono"/>
              </a:rPr>
              <a:t>{</a:t>
            </a:r>
            <a:r>
              <a:rPr lang="en" sz="2400">
                <a:solidFill>
                  <a:srgbClr val="268BD2"/>
                </a:solidFill>
                <a:latin typeface="Ubuntu Mono"/>
                <a:ea typeface="Ubuntu Mono"/>
                <a:cs typeface="Ubuntu Mono"/>
                <a:sym typeface="Ubuntu Mono"/>
              </a:rPr>
              <a:t>this</a:t>
            </a:r>
            <a:r>
              <a:rPr lang="en" sz="2400">
                <a:solidFill>
                  <a:srgbClr val="93A1A1"/>
                </a:solidFill>
                <a:latin typeface="Ubuntu Mono"/>
                <a:ea typeface="Ubuntu Mono"/>
                <a:cs typeface="Ubuntu Mono"/>
                <a:sym typeface="Ubuntu Mono"/>
              </a:rPr>
              <a:t>.</a:t>
            </a:r>
            <a:r>
              <a:rPr lang="en" sz="2400">
                <a:solidFill>
                  <a:srgbClr val="268BD2"/>
                </a:solidFill>
                <a:latin typeface="Ubuntu Mono"/>
                <a:ea typeface="Ubuntu Mono"/>
                <a:cs typeface="Ubuntu Mono"/>
                <a:sym typeface="Ubuntu Mono"/>
              </a:rPr>
              <a:t>handleClick</a:t>
            </a:r>
            <a:r>
              <a:rPr lang="en" sz="2400">
                <a:solidFill>
                  <a:srgbClr val="D30102"/>
                </a:solidFill>
                <a:latin typeface="Ubuntu Mono"/>
                <a:ea typeface="Ubuntu Mono"/>
                <a:cs typeface="Ubuntu Mono"/>
                <a:sym typeface="Ubuntu Mono"/>
              </a:rPr>
              <a:t>}</a:t>
            </a:r>
            <a:r>
              <a:rPr lang="en" sz="2400">
                <a:solidFill>
                  <a:srgbClr val="657B83"/>
                </a:solidFill>
                <a:latin typeface="Ubuntu Mono"/>
                <a:ea typeface="Ubuntu Mono"/>
                <a:cs typeface="Ubuntu Mono"/>
                <a:sym typeface="Ubuntu Mono"/>
              </a:rPr>
              <a:t>&gt;</a:t>
            </a:r>
            <a:endParaRPr sz="2400">
              <a:solidFill>
                <a:srgbClr val="657B83"/>
              </a:solidFill>
              <a:latin typeface="Ubuntu Mono"/>
              <a:ea typeface="Ubuntu Mono"/>
              <a:cs typeface="Ubuntu Mono"/>
              <a:sym typeface="Ubuntu Mono"/>
            </a:endParaRPr>
          </a:p>
          <a:p>
            <a:pPr indent="457200" lvl="0" marL="457200" rtl="0" algn="l">
              <a:lnSpc>
                <a:spcPct val="137500"/>
              </a:lnSpc>
              <a:spcBef>
                <a:spcPts val="0"/>
              </a:spcBef>
              <a:spcAft>
                <a:spcPts val="0"/>
              </a:spcAft>
              <a:buClr>
                <a:schemeClr val="dk1"/>
              </a:buClr>
              <a:buSzPts val="1100"/>
              <a:buFont typeface="Arial"/>
              <a:buNone/>
            </a:pPr>
            <a:r>
              <a:rPr lang="en" sz="2400">
                <a:solidFill>
                  <a:srgbClr val="657B83"/>
                </a:solidFill>
                <a:latin typeface="Ubuntu Mono"/>
                <a:ea typeface="Ubuntu Mono"/>
                <a:cs typeface="Ubuntu Mono"/>
                <a:sym typeface="Ubuntu Mono"/>
              </a:rPr>
              <a:t>&lt;</a:t>
            </a:r>
            <a:r>
              <a:rPr lang="en" sz="2400">
                <a:solidFill>
                  <a:srgbClr val="859900"/>
                </a:solidFill>
                <a:latin typeface="Ubuntu Mono"/>
                <a:ea typeface="Ubuntu Mono"/>
                <a:cs typeface="Ubuntu Mono"/>
                <a:sym typeface="Ubuntu Mono"/>
              </a:rPr>
              <a:t>Image</a:t>
            </a:r>
            <a:r>
              <a:rPr lang="en" sz="2400">
                <a:solidFill>
                  <a:srgbClr val="BBBBBB"/>
                </a:solidFill>
                <a:latin typeface="Ubuntu Mono"/>
                <a:ea typeface="Ubuntu Mono"/>
                <a:cs typeface="Ubuntu Mono"/>
                <a:sym typeface="Ubuntu Mono"/>
              </a:rPr>
              <a:t> </a:t>
            </a:r>
            <a:r>
              <a:rPr lang="en" sz="2400">
                <a:solidFill>
                  <a:srgbClr val="93A1A1"/>
                </a:solidFill>
                <a:latin typeface="Ubuntu Mono"/>
                <a:ea typeface="Ubuntu Mono"/>
                <a:cs typeface="Ubuntu Mono"/>
                <a:sym typeface="Ubuntu Mono"/>
              </a:rPr>
              <a:t>source</a:t>
            </a:r>
            <a:r>
              <a:rPr lang="en" sz="2400">
                <a:solidFill>
                  <a:srgbClr val="859900"/>
                </a:solidFill>
                <a:latin typeface="Ubuntu Mono"/>
                <a:ea typeface="Ubuntu Mono"/>
                <a:cs typeface="Ubuntu Mono"/>
                <a:sym typeface="Ubuntu Mono"/>
              </a:rPr>
              <a:t>=</a:t>
            </a:r>
            <a:r>
              <a:rPr lang="en" sz="2400">
                <a:solidFill>
                  <a:srgbClr val="D30102"/>
                </a:solidFill>
                <a:latin typeface="Ubuntu Mono"/>
                <a:ea typeface="Ubuntu Mono"/>
                <a:cs typeface="Ubuntu Mono"/>
                <a:sym typeface="Ubuntu Mono"/>
              </a:rPr>
              <a:t>{</a:t>
            </a:r>
            <a:r>
              <a:rPr lang="en" sz="2400">
                <a:solidFill>
                  <a:srgbClr val="268BD2"/>
                </a:solidFill>
                <a:latin typeface="Ubuntu Mono"/>
                <a:ea typeface="Ubuntu Mono"/>
                <a:cs typeface="Ubuntu Mono"/>
                <a:sym typeface="Ubuntu Mono"/>
              </a:rPr>
              <a:t>require</a:t>
            </a:r>
            <a:r>
              <a:rPr lang="en" sz="2400">
                <a:solidFill>
                  <a:srgbClr val="93A1A1"/>
                </a:solidFill>
                <a:latin typeface="Ubuntu Mono"/>
                <a:ea typeface="Ubuntu Mono"/>
                <a:cs typeface="Ubuntu Mono"/>
                <a:sym typeface="Ubuntu Mono"/>
              </a:rPr>
              <a:t>(</a:t>
            </a:r>
            <a:r>
              <a:rPr lang="en" sz="2400">
                <a:solidFill>
                  <a:srgbClr val="2AA198"/>
                </a:solidFill>
                <a:latin typeface="Ubuntu Mono"/>
                <a:ea typeface="Ubuntu Mono"/>
                <a:cs typeface="Ubuntu Mono"/>
                <a:sym typeface="Ubuntu Mono"/>
              </a:rPr>
              <a:t>'./logo_white.png'</a:t>
            </a:r>
            <a:r>
              <a:rPr lang="en" sz="2400">
                <a:solidFill>
                  <a:srgbClr val="93A1A1"/>
                </a:solidFill>
                <a:latin typeface="Ubuntu Mono"/>
                <a:ea typeface="Ubuntu Mono"/>
                <a:cs typeface="Ubuntu Mono"/>
                <a:sym typeface="Ubuntu Mono"/>
              </a:rPr>
              <a:t>)</a:t>
            </a:r>
            <a:r>
              <a:rPr lang="en" sz="2400">
                <a:solidFill>
                  <a:srgbClr val="D30102"/>
                </a:solidFill>
                <a:latin typeface="Ubuntu Mono"/>
                <a:ea typeface="Ubuntu Mono"/>
                <a:cs typeface="Ubuntu Mono"/>
                <a:sym typeface="Ubuntu Mono"/>
              </a:rPr>
              <a:t>}</a:t>
            </a:r>
            <a:r>
              <a:rPr lang="en" sz="2400">
                <a:solidFill>
                  <a:srgbClr val="657B83"/>
                </a:solidFill>
                <a:latin typeface="Ubuntu Mono"/>
                <a:ea typeface="Ubuntu Mono"/>
                <a:cs typeface="Ubuntu Mono"/>
                <a:sym typeface="Ubuntu Mono"/>
              </a:rPr>
              <a:t>/&gt;</a:t>
            </a:r>
            <a:endParaRPr sz="2400">
              <a:solidFill>
                <a:srgbClr val="657B83"/>
              </a:solidFill>
              <a:latin typeface="Ubuntu Mono"/>
              <a:ea typeface="Ubuntu Mono"/>
              <a:cs typeface="Ubuntu Mono"/>
              <a:sym typeface="Ubuntu Mono"/>
            </a:endParaRPr>
          </a:p>
          <a:p>
            <a:pPr indent="0" lvl="0" marL="0" rtl="0" algn="l">
              <a:lnSpc>
                <a:spcPct val="137500"/>
              </a:lnSpc>
              <a:spcBef>
                <a:spcPts val="0"/>
              </a:spcBef>
              <a:spcAft>
                <a:spcPts val="0"/>
              </a:spcAft>
              <a:buClr>
                <a:schemeClr val="dk1"/>
              </a:buClr>
              <a:buSzPts val="1100"/>
              <a:buFont typeface="Arial"/>
              <a:buNone/>
            </a:pPr>
            <a:r>
              <a:rPr lang="en" sz="2400">
                <a:solidFill>
                  <a:srgbClr val="BBBBBB"/>
                </a:solidFill>
                <a:latin typeface="Ubuntu Mono"/>
                <a:ea typeface="Ubuntu Mono"/>
                <a:cs typeface="Ubuntu Mono"/>
                <a:sym typeface="Ubuntu Mono"/>
              </a:rPr>
              <a:t>   </a:t>
            </a:r>
            <a:r>
              <a:rPr lang="en" sz="2400">
                <a:solidFill>
                  <a:srgbClr val="657B83"/>
                </a:solidFill>
                <a:latin typeface="Ubuntu Mono"/>
                <a:ea typeface="Ubuntu Mono"/>
                <a:cs typeface="Ubuntu Mono"/>
                <a:sym typeface="Ubuntu Mono"/>
              </a:rPr>
              <a:t>&lt;/</a:t>
            </a:r>
            <a:r>
              <a:rPr lang="en" sz="2400">
                <a:solidFill>
                  <a:srgbClr val="859900"/>
                </a:solidFill>
                <a:latin typeface="Ubuntu Mono"/>
                <a:ea typeface="Ubuntu Mono"/>
                <a:cs typeface="Ubuntu Mono"/>
                <a:sym typeface="Ubuntu Mono"/>
              </a:rPr>
              <a:t>TouchableOpacity</a:t>
            </a:r>
            <a:r>
              <a:rPr lang="en" sz="2400">
                <a:solidFill>
                  <a:srgbClr val="657B83"/>
                </a:solidFill>
                <a:latin typeface="Ubuntu Mono"/>
                <a:ea typeface="Ubuntu Mono"/>
                <a:cs typeface="Ubuntu Mono"/>
                <a:sym typeface="Ubuntu Mono"/>
              </a:rPr>
              <a:t>&gt;</a:t>
            </a:r>
            <a:endParaRPr sz="2400">
              <a:solidFill>
                <a:srgbClr val="657B83"/>
              </a:solidFill>
              <a:latin typeface="Ubuntu Mono"/>
              <a:ea typeface="Ubuntu Mono"/>
              <a:cs typeface="Ubuntu Mono"/>
              <a:sym typeface="Ubuntu Mono"/>
            </a:endParaRPr>
          </a:p>
          <a:p>
            <a:pPr indent="0" lvl="0" marL="0" rtl="0" algn="l">
              <a:lnSpc>
                <a:spcPct val="137500"/>
              </a:lnSpc>
              <a:spcBef>
                <a:spcPts val="0"/>
              </a:spcBef>
              <a:spcAft>
                <a:spcPts val="0"/>
              </a:spcAft>
              <a:buClr>
                <a:schemeClr val="dk1"/>
              </a:buClr>
              <a:buSzPts val="1100"/>
              <a:buFont typeface="Arial"/>
              <a:buNone/>
            </a:pPr>
            <a:r>
              <a:rPr lang="en" sz="2400">
                <a:solidFill>
                  <a:srgbClr val="BBBBBB"/>
                </a:solidFill>
                <a:latin typeface="Ubuntu Mono"/>
                <a:ea typeface="Ubuntu Mono"/>
                <a:cs typeface="Ubuntu Mono"/>
                <a:sym typeface="Ubuntu Mono"/>
              </a:rPr>
              <a:t>   </a:t>
            </a:r>
            <a:r>
              <a:rPr lang="en" sz="2400">
                <a:solidFill>
                  <a:srgbClr val="657B83"/>
                </a:solidFill>
                <a:latin typeface="Ubuntu Mono"/>
                <a:ea typeface="Ubuntu Mono"/>
                <a:cs typeface="Ubuntu Mono"/>
                <a:sym typeface="Ubuntu Mono"/>
              </a:rPr>
              <a:t>&lt;</a:t>
            </a:r>
            <a:r>
              <a:rPr lang="en" sz="2400">
                <a:solidFill>
                  <a:srgbClr val="859900"/>
                </a:solidFill>
                <a:latin typeface="Ubuntu Mono"/>
                <a:ea typeface="Ubuntu Mono"/>
                <a:cs typeface="Ubuntu Mono"/>
                <a:sym typeface="Ubuntu Mono"/>
              </a:rPr>
              <a:t>Text</a:t>
            </a:r>
            <a:r>
              <a:rPr lang="en" sz="2400">
                <a:solidFill>
                  <a:srgbClr val="BBBBBB"/>
                </a:solidFill>
                <a:latin typeface="Ubuntu Mono"/>
                <a:ea typeface="Ubuntu Mono"/>
                <a:cs typeface="Ubuntu Mono"/>
                <a:sym typeface="Ubuntu Mono"/>
              </a:rPr>
              <a:t> </a:t>
            </a:r>
            <a:r>
              <a:rPr lang="en" sz="2400">
                <a:solidFill>
                  <a:srgbClr val="93A1A1"/>
                </a:solidFill>
                <a:latin typeface="Ubuntu Mono"/>
                <a:ea typeface="Ubuntu Mono"/>
                <a:cs typeface="Ubuntu Mono"/>
                <a:sym typeface="Ubuntu Mono"/>
              </a:rPr>
              <a:t>style</a:t>
            </a:r>
            <a:r>
              <a:rPr lang="en" sz="2400">
                <a:solidFill>
                  <a:srgbClr val="859900"/>
                </a:solidFill>
                <a:latin typeface="Ubuntu Mono"/>
                <a:ea typeface="Ubuntu Mono"/>
                <a:cs typeface="Ubuntu Mono"/>
                <a:sym typeface="Ubuntu Mono"/>
              </a:rPr>
              <a:t>=</a:t>
            </a:r>
            <a:r>
              <a:rPr lang="en" sz="2400">
                <a:solidFill>
                  <a:srgbClr val="D30102"/>
                </a:solidFill>
                <a:latin typeface="Ubuntu Mono"/>
                <a:ea typeface="Ubuntu Mono"/>
                <a:cs typeface="Ubuntu Mono"/>
                <a:sym typeface="Ubuntu Mono"/>
              </a:rPr>
              <a:t>{</a:t>
            </a:r>
            <a:r>
              <a:rPr lang="en" sz="2400">
                <a:solidFill>
                  <a:srgbClr val="93A1A1"/>
                </a:solidFill>
                <a:latin typeface="Ubuntu Mono"/>
                <a:ea typeface="Ubuntu Mono"/>
                <a:cs typeface="Ubuntu Mono"/>
                <a:sym typeface="Ubuntu Mono"/>
              </a:rPr>
              <a:t>{ fontSize: </a:t>
            </a:r>
            <a:r>
              <a:rPr lang="en" sz="2400">
                <a:solidFill>
                  <a:srgbClr val="D33682"/>
                </a:solidFill>
                <a:latin typeface="Ubuntu Mono"/>
                <a:ea typeface="Ubuntu Mono"/>
                <a:cs typeface="Ubuntu Mono"/>
                <a:sym typeface="Ubuntu Mono"/>
              </a:rPr>
              <a:t>30</a:t>
            </a:r>
            <a:r>
              <a:rPr lang="en" sz="2400">
                <a:solidFill>
                  <a:srgbClr val="93A1A1"/>
                </a:solidFill>
                <a:latin typeface="Ubuntu Mono"/>
                <a:ea typeface="Ubuntu Mono"/>
                <a:cs typeface="Ubuntu Mono"/>
                <a:sym typeface="Ubuntu Mono"/>
              </a:rPr>
              <a:t> }</a:t>
            </a:r>
            <a:r>
              <a:rPr lang="en" sz="2400">
                <a:solidFill>
                  <a:srgbClr val="D30102"/>
                </a:solidFill>
                <a:latin typeface="Ubuntu Mono"/>
                <a:ea typeface="Ubuntu Mono"/>
                <a:cs typeface="Ubuntu Mono"/>
                <a:sym typeface="Ubuntu Mono"/>
              </a:rPr>
              <a:t>}</a:t>
            </a:r>
            <a:r>
              <a:rPr lang="en" sz="2400">
                <a:solidFill>
                  <a:srgbClr val="657B83"/>
                </a:solidFill>
                <a:latin typeface="Ubuntu Mono"/>
                <a:ea typeface="Ubuntu Mono"/>
                <a:cs typeface="Ubuntu Mono"/>
                <a:sym typeface="Ubuntu Mono"/>
              </a:rPr>
              <a:t>&gt;Some text&lt;/</a:t>
            </a:r>
            <a:r>
              <a:rPr lang="en" sz="2400">
                <a:solidFill>
                  <a:srgbClr val="859900"/>
                </a:solidFill>
                <a:latin typeface="Ubuntu Mono"/>
                <a:ea typeface="Ubuntu Mono"/>
                <a:cs typeface="Ubuntu Mono"/>
                <a:sym typeface="Ubuntu Mono"/>
              </a:rPr>
              <a:t>Text</a:t>
            </a:r>
            <a:r>
              <a:rPr lang="en" sz="2400">
                <a:solidFill>
                  <a:srgbClr val="657B83"/>
                </a:solidFill>
                <a:latin typeface="Ubuntu Mono"/>
                <a:ea typeface="Ubuntu Mono"/>
                <a:cs typeface="Ubuntu Mono"/>
                <a:sym typeface="Ubuntu Mono"/>
              </a:rPr>
              <a:t>&gt;</a:t>
            </a:r>
            <a:endParaRPr sz="2400">
              <a:solidFill>
                <a:srgbClr val="657B83"/>
              </a:solidFill>
              <a:latin typeface="Ubuntu Mono"/>
              <a:ea typeface="Ubuntu Mono"/>
              <a:cs typeface="Ubuntu Mono"/>
              <a:sym typeface="Ubuntu Mono"/>
            </a:endParaRPr>
          </a:p>
          <a:p>
            <a:pPr indent="0" lvl="0" marL="0" rtl="0" algn="l">
              <a:lnSpc>
                <a:spcPct val="137500"/>
              </a:lnSpc>
              <a:spcBef>
                <a:spcPts val="0"/>
              </a:spcBef>
              <a:spcAft>
                <a:spcPts val="0"/>
              </a:spcAft>
              <a:buNone/>
            </a:pPr>
            <a:r>
              <a:rPr lang="en" sz="2400">
                <a:solidFill>
                  <a:srgbClr val="BBBBBB"/>
                </a:solidFill>
                <a:latin typeface="Ubuntu Mono"/>
                <a:ea typeface="Ubuntu Mono"/>
                <a:cs typeface="Ubuntu Mono"/>
                <a:sym typeface="Ubuntu Mono"/>
              </a:rPr>
              <a:t>   </a:t>
            </a:r>
            <a:r>
              <a:rPr lang="en" sz="2400">
                <a:solidFill>
                  <a:srgbClr val="657B83"/>
                </a:solidFill>
                <a:latin typeface="Ubuntu Mono"/>
                <a:ea typeface="Ubuntu Mono"/>
                <a:cs typeface="Ubuntu Mono"/>
                <a:sym typeface="Ubuntu Mono"/>
              </a:rPr>
              <a:t>&lt;</a:t>
            </a:r>
            <a:r>
              <a:rPr lang="en" sz="2400">
                <a:solidFill>
                  <a:srgbClr val="859900"/>
                </a:solidFill>
                <a:latin typeface="Ubuntu Mono"/>
                <a:ea typeface="Ubuntu Mono"/>
                <a:cs typeface="Ubuntu Mono"/>
                <a:sym typeface="Ubuntu Mono"/>
              </a:rPr>
              <a:t>Button</a:t>
            </a:r>
            <a:r>
              <a:rPr lang="en" sz="2400">
                <a:solidFill>
                  <a:srgbClr val="BBBBBB"/>
                </a:solidFill>
                <a:latin typeface="Ubuntu Mono"/>
                <a:ea typeface="Ubuntu Mono"/>
                <a:cs typeface="Ubuntu Mono"/>
                <a:sym typeface="Ubuntu Mono"/>
              </a:rPr>
              <a:t> </a:t>
            </a:r>
            <a:r>
              <a:rPr lang="en" sz="2400">
                <a:solidFill>
                  <a:srgbClr val="93A1A1"/>
                </a:solidFill>
                <a:latin typeface="Ubuntu Mono"/>
                <a:ea typeface="Ubuntu Mono"/>
                <a:cs typeface="Ubuntu Mono"/>
                <a:sym typeface="Ubuntu Mono"/>
              </a:rPr>
              <a:t>onPress</a:t>
            </a:r>
            <a:r>
              <a:rPr lang="en" sz="2400">
                <a:solidFill>
                  <a:srgbClr val="859900"/>
                </a:solidFill>
                <a:latin typeface="Ubuntu Mono"/>
                <a:ea typeface="Ubuntu Mono"/>
                <a:cs typeface="Ubuntu Mono"/>
                <a:sym typeface="Ubuntu Mono"/>
              </a:rPr>
              <a:t>=</a:t>
            </a:r>
            <a:r>
              <a:rPr lang="en" sz="2400">
                <a:solidFill>
                  <a:srgbClr val="D30102"/>
                </a:solidFill>
                <a:latin typeface="Ubuntu Mono"/>
                <a:ea typeface="Ubuntu Mono"/>
                <a:cs typeface="Ubuntu Mono"/>
                <a:sym typeface="Ubuntu Mono"/>
              </a:rPr>
              <a:t>{</a:t>
            </a:r>
            <a:r>
              <a:rPr lang="en" sz="2400">
                <a:solidFill>
                  <a:srgbClr val="268BD2"/>
                </a:solidFill>
                <a:latin typeface="Ubuntu Mono"/>
                <a:ea typeface="Ubuntu Mono"/>
                <a:cs typeface="Ubuntu Mono"/>
                <a:sym typeface="Ubuntu Mono"/>
              </a:rPr>
              <a:t>this</a:t>
            </a:r>
            <a:r>
              <a:rPr lang="en" sz="2400">
                <a:solidFill>
                  <a:srgbClr val="93A1A1"/>
                </a:solidFill>
                <a:latin typeface="Ubuntu Mono"/>
                <a:ea typeface="Ubuntu Mono"/>
                <a:cs typeface="Ubuntu Mono"/>
                <a:sym typeface="Ubuntu Mono"/>
              </a:rPr>
              <a:t>.</a:t>
            </a:r>
            <a:r>
              <a:rPr lang="en" sz="2400">
                <a:solidFill>
                  <a:srgbClr val="268BD2"/>
                </a:solidFill>
                <a:latin typeface="Ubuntu Mono"/>
                <a:ea typeface="Ubuntu Mono"/>
                <a:cs typeface="Ubuntu Mono"/>
                <a:sym typeface="Ubuntu Mono"/>
              </a:rPr>
              <a:t>handlePress</a:t>
            </a:r>
            <a:r>
              <a:rPr lang="en" sz="2400">
                <a:solidFill>
                  <a:srgbClr val="D30102"/>
                </a:solidFill>
                <a:latin typeface="Ubuntu Mono"/>
                <a:ea typeface="Ubuntu Mono"/>
                <a:cs typeface="Ubuntu Mono"/>
                <a:sym typeface="Ubuntu Mono"/>
              </a:rPr>
              <a:t>}</a:t>
            </a:r>
            <a:r>
              <a:rPr lang="en" sz="2400">
                <a:solidFill>
                  <a:srgbClr val="657B83"/>
                </a:solidFill>
                <a:latin typeface="Ubuntu Mono"/>
                <a:ea typeface="Ubuntu Mono"/>
                <a:cs typeface="Ubuntu Mono"/>
                <a:sym typeface="Ubuntu Mono"/>
              </a:rPr>
              <a:t>&gt;Caption&lt;/</a:t>
            </a:r>
            <a:r>
              <a:rPr lang="en" sz="2400">
                <a:solidFill>
                  <a:srgbClr val="859900"/>
                </a:solidFill>
                <a:latin typeface="Ubuntu Mono"/>
                <a:ea typeface="Ubuntu Mono"/>
                <a:cs typeface="Ubuntu Mono"/>
                <a:sym typeface="Ubuntu Mono"/>
              </a:rPr>
              <a:t>Button</a:t>
            </a:r>
            <a:r>
              <a:rPr lang="en" sz="2400">
                <a:solidFill>
                  <a:srgbClr val="657B83"/>
                </a:solidFill>
                <a:latin typeface="Ubuntu Mono"/>
                <a:ea typeface="Ubuntu Mono"/>
                <a:cs typeface="Ubuntu Mono"/>
                <a:sym typeface="Ubuntu Mono"/>
              </a:rPr>
              <a:t>&gt;</a:t>
            </a:r>
            <a:endParaRPr sz="2400">
              <a:solidFill>
                <a:srgbClr val="BBBBBB"/>
              </a:solidFill>
              <a:latin typeface="Ubuntu Mono"/>
              <a:ea typeface="Ubuntu Mono"/>
              <a:cs typeface="Ubuntu Mono"/>
              <a:sym typeface="Ubuntu Mono"/>
            </a:endParaRPr>
          </a:p>
          <a:p>
            <a:pPr indent="0" lvl="0" marL="0" rtl="0" algn="l">
              <a:lnSpc>
                <a:spcPct val="137500"/>
              </a:lnSpc>
              <a:spcBef>
                <a:spcPts val="0"/>
              </a:spcBef>
              <a:spcAft>
                <a:spcPts val="0"/>
              </a:spcAft>
              <a:buNone/>
            </a:pPr>
            <a:r>
              <a:rPr lang="en" sz="2400">
                <a:solidFill>
                  <a:srgbClr val="657B83"/>
                </a:solidFill>
                <a:latin typeface="Ubuntu Mono"/>
                <a:ea typeface="Ubuntu Mono"/>
                <a:cs typeface="Ubuntu Mono"/>
                <a:sym typeface="Ubuntu Mono"/>
              </a:rPr>
              <a:t>&lt;/</a:t>
            </a:r>
            <a:r>
              <a:rPr lang="en" sz="2400">
                <a:solidFill>
                  <a:srgbClr val="859900"/>
                </a:solidFill>
                <a:latin typeface="Ubuntu Mono"/>
                <a:ea typeface="Ubuntu Mono"/>
                <a:cs typeface="Ubuntu Mono"/>
                <a:sym typeface="Ubuntu Mono"/>
              </a:rPr>
              <a:t>View</a:t>
            </a:r>
            <a:r>
              <a:rPr lang="en" sz="2400">
                <a:solidFill>
                  <a:srgbClr val="657B83"/>
                </a:solidFill>
                <a:latin typeface="Ubuntu Mono"/>
                <a:ea typeface="Ubuntu Mono"/>
                <a:cs typeface="Ubuntu Mono"/>
                <a:sym typeface="Ubuntu Mono"/>
              </a:rPr>
              <a:t>&gt;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P</a:t>
            </a:r>
            <a:r>
              <a:rPr lang="en" sz="3000">
                <a:latin typeface="Roboto Black"/>
                <a:ea typeface="Roboto Black"/>
                <a:cs typeface="Roboto Black"/>
                <a:sym typeface="Roboto Black"/>
              </a:rPr>
              <a:t>lenty to learn</a:t>
            </a:r>
            <a:endParaRPr sz="3000">
              <a:latin typeface="Roboto Black"/>
              <a:ea typeface="Roboto Black"/>
              <a:cs typeface="Roboto Black"/>
              <a:sym typeface="Roboto Black"/>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3000">
                <a:latin typeface="Roboto"/>
                <a:ea typeface="Roboto"/>
                <a:cs typeface="Roboto"/>
                <a:sym typeface="Roboto"/>
              </a:rPr>
              <a:t>No CSS; styles behave slightly differently</a:t>
            </a:r>
            <a:endParaRPr b="1" sz="3000">
              <a:latin typeface="Roboto"/>
              <a:ea typeface="Roboto"/>
              <a:cs typeface="Roboto"/>
              <a:sym typeface="Roboto"/>
            </a:endParaRPr>
          </a:p>
          <a:p>
            <a:pPr indent="0" lvl="0" marL="457200" rtl="0" algn="l">
              <a:lnSpc>
                <a:spcPct val="150000"/>
              </a:lnSpc>
              <a:spcBef>
                <a:spcPts val="1600"/>
              </a:spcBef>
              <a:spcAft>
                <a:spcPts val="0"/>
              </a:spcAft>
              <a:buNone/>
            </a:pPr>
            <a:r>
              <a:rPr b="1" lang="en" sz="3000">
                <a:latin typeface="Roboto"/>
                <a:ea typeface="Roboto"/>
                <a:cs typeface="Roboto"/>
                <a:sym typeface="Roboto"/>
              </a:rPr>
              <a:t>iOS/Android idiosyncrasies</a:t>
            </a:r>
            <a:endParaRPr b="1" sz="3000">
              <a:latin typeface="Roboto"/>
              <a:ea typeface="Roboto"/>
              <a:cs typeface="Roboto"/>
              <a:sym typeface="Roboto"/>
            </a:endParaRPr>
          </a:p>
          <a:p>
            <a:pPr indent="0" lvl="0" marL="457200" rtl="0" algn="l">
              <a:lnSpc>
                <a:spcPct val="150000"/>
              </a:lnSpc>
              <a:spcBef>
                <a:spcPts val="1600"/>
              </a:spcBef>
              <a:spcAft>
                <a:spcPts val="0"/>
              </a:spcAft>
              <a:buNone/>
            </a:pPr>
            <a:r>
              <a:rPr b="1" lang="en" sz="3000">
                <a:latin typeface="Roboto"/>
                <a:ea typeface="Roboto"/>
                <a:cs typeface="Roboto"/>
                <a:sym typeface="Roboto"/>
              </a:rPr>
              <a:t>Native modules interoperability</a:t>
            </a:r>
            <a:endParaRPr b="1" sz="3000">
              <a:latin typeface="Roboto"/>
              <a:ea typeface="Roboto"/>
              <a:cs typeface="Roboto"/>
              <a:sym typeface="Roboto"/>
            </a:endParaRPr>
          </a:p>
          <a:p>
            <a:pPr indent="0" lvl="0" marL="457200" rtl="0" algn="l">
              <a:lnSpc>
                <a:spcPct val="150000"/>
              </a:lnSpc>
              <a:spcBef>
                <a:spcPts val="1600"/>
              </a:spcBef>
              <a:spcAft>
                <a:spcPts val="1600"/>
              </a:spcAft>
              <a:buNone/>
            </a:pPr>
            <a:r>
              <a:rPr b="1" lang="en" sz="3000">
                <a:latin typeface="Roboto"/>
                <a:ea typeface="Roboto"/>
                <a:cs typeface="Roboto"/>
                <a:sym typeface="Roboto"/>
              </a:rPr>
              <a:t>Building, deployment, testing process</a:t>
            </a:r>
            <a:endParaRPr b="1" sz="3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Building and deployment</a:t>
            </a:r>
            <a:endParaRPr>
              <a:latin typeface="Roboto Black"/>
              <a:ea typeface="Roboto Black"/>
              <a:cs typeface="Roboto Black"/>
              <a:sym typeface="Roboto Black"/>
            </a:endParaRPr>
          </a:p>
        </p:txBody>
      </p:sp>
      <p:sp>
        <p:nvSpPr>
          <p:cNvPr id="161" name="Google Shape;161;p3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600"/>
              </a:spcAft>
              <a:buNone/>
            </a:pPr>
            <a:r>
              <a:rPr b="1" lang="en" sz="3000">
                <a:latin typeface="Roboto"/>
                <a:ea typeface="Roboto"/>
                <a:cs typeface="Roboto"/>
                <a:sym typeface="Roboto"/>
              </a:rPr>
              <a:t>GitHub → Nevercode → App Store/Play Store</a:t>
            </a:r>
            <a:endParaRPr b="1" sz="3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Overview</a:t>
            </a:r>
            <a:endParaRPr sz="3000">
              <a:latin typeface="Roboto Black"/>
              <a:ea typeface="Roboto Black"/>
              <a:cs typeface="Roboto Black"/>
              <a:sym typeface="Roboto Black"/>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 sz="3000">
                <a:solidFill>
                  <a:srgbClr val="666666"/>
                </a:solidFill>
                <a:latin typeface="Roboto"/>
                <a:ea typeface="Roboto"/>
                <a:cs typeface="Roboto"/>
                <a:sym typeface="Roboto"/>
              </a:rPr>
              <a:t>What is React Native</a:t>
            </a:r>
            <a:endParaRPr b="1" sz="3000">
              <a:solidFill>
                <a:srgbClr val="666666"/>
              </a:solidFill>
              <a:latin typeface="Roboto"/>
              <a:ea typeface="Roboto"/>
              <a:cs typeface="Roboto"/>
              <a:sym typeface="Roboto"/>
            </a:endParaRPr>
          </a:p>
          <a:p>
            <a:pPr indent="0" lvl="0" marL="457200" rtl="0" algn="l">
              <a:lnSpc>
                <a:spcPct val="150000"/>
              </a:lnSpc>
              <a:spcBef>
                <a:spcPts val="1600"/>
              </a:spcBef>
              <a:spcAft>
                <a:spcPts val="0"/>
              </a:spcAft>
              <a:buNone/>
            </a:pPr>
            <a:r>
              <a:rPr b="1" lang="en" sz="3000">
                <a:solidFill>
                  <a:srgbClr val="666666"/>
                </a:solidFill>
                <a:latin typeface="Roboto"/>
                <a:ea typeface="Roboto"/>
                <a:cs typeface="Roboto"/>
                <a:sym typeface="Roboto"/>
              </a:rPr>
              <a:t>W</a:t>
            </a:r>
            <a:r>
              <a:rPr b="1" lang="en" sz="3000">
                <a:solidFill>
                  <a:srgbClr val="666666"/>
                </a:solidFill>
                <a:latin typeface="Roboto"/>
                <a:ea typeface="Roboto"/>
                <a:cs typeface="Roboto"/>
                <a:sym typeface="Roboto"/>
              </a:rPr>
              <a:t>hy we chose it for our app</a:t>
            </a:r>
            <a:endParaRPr b="1" sz="3000">
              <a:solidFill>
                <a:srgbClr val="666666"/>
              </a:solidFill>
              <a:latin typeface="Roboto"/>
              <a:ea typeface="Roboto"/>
              <a:cs typeface="Roboto"/>
              <a:sym typeface="Roboto"/>
            </a:endParaRPr>
          </a:p>
          <a:p>
            <a:pPr indent="0" lvl="0" marL="457200" rtl="0" algn="l">
              <a:lnSpc>
                <a:spcPct val="150000"/>
              </a:lnSpc>
              <a:spcBef>
                <a:spcPts val="1600"/>
              </a:spcBef>
              <a:spcAft>
                <a:spcPts val="1600"/>
              </a:spcAft>
              <a:buNone/>
            </a:pPr>
            <a:r>
              <a:rPr b="1" lang="en" sz="3000">
                <a:solidFill>
                  <a:srgbClr val="666666"/>
                </a:solidFill>
                <a:latin typeface="Roboto"/>
                <a:ea typeface="Roboto"/>
                <a:cs typeface="Roboto"/>
                <a:sym typeface="Roboto"/>
              </a:rPr>
              <a:t>Is it suitable for your project?</a:t>
            </a:r>
            <a:endParaRPr b="1" sz="3000">
              <a:solidFill>
                <a:srgbClr val="666666"/>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Our experience</a:t>
            </a:r>
            <a:endParaRPr sz="3000">
              <a:latin typeface="Roboto Black"/>
              <a:ea typeface="Roboto Black"/>
              <a:cs typeface="Roboto Black"/>
              <a:sym typeface="Robo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Upsides</a:t>
            </a:r>
            <a:endParaRPr sz="3000">
              <a:latin typeface="Roboto Black"/>
              <a:ea typeface="Roboto Black"/>
              <a:cs typeface="Roboto Black"/>
              <a:sym typeface="Roboto Black"/>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000">
                <a:latin typeface="Roboto"/>
                <a:ea typeface="Roboto"/>
                <a:cs typeface="Roboto"/>
                <a:sym typeface="Roboto"/>
              </a:rPr>
              <a:t>Familiar for React developers</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Redux or other state management libraries</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Create React Native App</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Very simple layout and styling</a:t>
            </a:r>
            <a:endParaRPr b="1" sz="3000">
              <a:latin typeface="Roboto"/>
              <a:ea typeface="Roboto"/>
              <a:cs typeface="Roboto"/>
              <a:sym typeface="Roboto"/>
            </a:endParaRPr>
          </a:p>
          <a:p>
            <a:pPr indent="0" lvl="0" marL="457200" rtl="0" algn="l">
              <a:spcBef>
                <a:spcPts val="1600"/>
              </a:spcBef>
              <a:spcAft>
                <a:spcPts val="1600"/>
              </a:spcAft>
              <a:buNone/>
            </a:pPr>
            <a:r>
              <a:rPr b="1" lang="en" sz="3000">
                <a:latin typeface="Roboto"/>
                <a:ea typeface="Roboto"/>
                <a:cs typeface="Roboto"/>
                <a:sym typeface="Roboto"/>
              </a:rPr>
              <a:t>Animation control</a:t>
            </a:r>
            <a:endParaRPr b="1" sz="30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Downsides</a:t>
            </a:r>
            <a:endParaRPr sz="3000">
              <a:latin typeface="Roboto Black"/>
              <a:ea typeface="Roboto Black"/>
              <a:cs typeface="Roboto Black"/>
              <a:sym typeface="Roboto Black"/>
            </a:endParaRPr>
          </a:p>
        </p:txBody>
      </p:sp>
      <p:sp>
        <p:nvSpPr>
          <p:cNvPr id="178" name="Google Shape;178;p34"/>
          <p:cNvSpPr txBox="1"/>
          <p:nvPr>
            <p:ph idx="1" type="body"/>
          </p:nvPr>
        </p:nvSpPr>
        <p:spPr>
          <a:xfrm>
            <a:off x="311700" y="1152475"/>
            <a:ext cx="3999900" cy="341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latin typeface="Roboto"/>
                <a:ea typeface="Roboto"/>
                <a:cs typeface="Roboto"/>
                <a:sym typeface="Roboto"/>
              </a:rPr>
              <a:t>Evolving</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Need to dive into native code</a:t>
            </a:r>
            <a:endParaRPr b="1" sz="3000">
              <a:latin typeface="Roboto"/>
              <a:ea typeface="Roboto"/>
              <a:cs typeface="Roboto"/>
              <a:sym typeface="Roboto"/>
            </a:endParaRPr>
          </a:p>
          <a:p>
            <a:pPr indent="0" lvl="0" marL="457200" rtl="0" algn="l">
              <a:spcBef>
                <a:spcPts val="1600"/>
              </a:spcBef>
              <a:spcAft>
                <a:spcPts val="1600"/>
              </a:spcAft>
              <a:buNone/>
            </a:pPr>
            <a:r>
              <a:rPr b="1" lang="en" sz="3000">
                <a:latin typeface="Roboto"/>
                <a:ea typeface="Roboto"/>
                <a:cs typeface="Roboto"/>
                <a:sym typeface="Roboto"/>
              </a:rPr>
              <a:t>Polyfilling Node libraries</a:t>
            </a:r>
            <a:endParaRPr b="1" sz="3000">
              <a:latin typeface="Roboto"/>
              <a:ea typeface="Roboto"/>
              <a:cs typeface="Roboto"/>
              <a:sym typeface="Roboto"/>
            </a:endParaRPr>
          </a:p>
        </p:txBody>
      </p:sp>
      <p:sp>
        <p:nvSpPr>
          <p:cNvPr id="179" name="Google Shape;179;p34"/>
          <p:cNvSpPr txBox="1"/>
          <p:nvPr>
            <p:ph idx="2" type="body"/>
          </p:nvPr>
        </p:nvSpPr>
        <p:spPr>
          <a:xfrm>
            <a:off x="4832400" y="1152475"/>
            <a:ext cx="39999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Roboto"/>
                <a:ea typeface="Roboto"/>
                <a:cs typeface="Roboto"/>
                <a:sym typeface="Roboto"/>
              </a:rPr>
              <a:t>No single navigation solution</a:t>
            </a:r>
            <a:endParaRPr b="1" sz="3000">
              <a:latin typeface="Roboto"/>
              <a:ea typeface="Roboto"/>
              <a:cs typeface="Roboto"/>
              <a:sym typeface="Roboto"/>
            </a:endParaRPr>
          </a:p>
          <a:p>
            <a:pPr indent="0" lvl="0" marL="0" rtl="0" algn="l">
              <a:spcBef>
                <a:spcPts val="1600"/>
              </a:spcBef>
              <a:spcAft>
                <a:spcPts val="0"/>
              </a:spcAft>
              <a:buNone/>
            </a:pPr>
            <a:r>
              <a:rPr b="1" lang="en" sz="3000">
                <a:latin typeface="Roboto"/>
                <a:ea typeface="Roboto"/>
                <a:cs typeface="Roboto"/>
                <a:sym typeface="Roboto"/>
              </a:rPr>
              <a:t>Still need a Mac</a:t>
            </a:r>
            <a:endParaRPr b="1" sz="3000">
              <a:latin typeface="Roboto"/>
              <a:ea typeface="Roboto"/>
              <a:cs typeface="Roboto"/>
              <a:sym typeface="Roboto"/>
            </a:endParaRPr>
          </a:p>
          <a:p>
            <a:pPr indent="0" lvl="0" marL="0" rtl="0" algn="l">
              <a:spcBef>
                <a:spcPts val="1600"/>
              </a:spcBef>
              <a:spcAft>
                <a:spcPts val="1600"/>
              </a:spcAft>
              <a:buNone/>
            </a:pPr>
            <a:r>
              <a:rPr b="1" lang="en" sz="3000">
                <a:latin typeface="Roboto"/>
                <a:ea typeface="Roboto"/>
                <a:cs typeface="Roboto"/>
                <a:sym typeface="Roboto"/>
              </a:rPr>
              <a:t>Expo confusion</a:t>
            </a:r>
            <a:endParaRPr b="1" sz="30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Conclusion</a:t>
            </a:r>
            <a:endParaRPr sz="3000">
              <a:latin typeface="Roboto Black"/>
              <a:ea typeface="Roboto Black"/>
              <a:cs typeface="Roboto Black"/>
              <a:sym typeface="Roboto Black"/>
            </a:endParaRPr>
          </a:p>
        </p:txBody>
      </p:sp>
      <p:sp>
        <p:nvSpPr>
          <p:cNvPr id="185" name="Google Shape;185;p3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b="1" lang="en" sz="3000">
                <a:latin typeface="Roboto"/>
                <a:ea typeface="Roboto"/>
                <a:cs typeface="Roboto"/>
                <a:sym typeface="Roboto"/>
              </a:rPr>
              <a:t>Not a silver bullet</a:t>
            </a:r>
            <a:endParaRPr b="1" sz="3000">
              <a:latin typeface="Roboto"/>
              <a:ea typeface="Roboto"/>
              <a:cs typeface="Roboto"/>
              <a:sym typeface="Roboto"/>
            </a:endParaRPr>
          </a:p>
          <a:p>
            <a:pPr indent="0" lvl="0" marL="457200" rtl="0" algn="l">
              <a:lnSpc>
                <a:spcPct val="150000"/>
              </a:lnSpc>
              <a:spcBef>
                <a:spcPts val="1600"/>
              </a:spcBef>
              <a:spcAft>
                <a:spcPts val="0"/>
              </a:spcAft>
              <a:buNone/>
            </a:pPr>
            <a:r>
              <a:rPr b="1" lang="en" sz="3000">
                <a:latin typeface="Roboto"/>
                <a:ea typeface="Roboto"/>
                <a:cs typeface="Roboto"/>
                <a:sym typeface="Roboto"/>
              </a:rPr>
              <a:t>Knowing React helps</a:t>
            </a:r>
            <a:endParaRPr b="1" sz="3000">
              <a:latin typeface="Roboto"/>
              <a:ea typeface="Roboto"/>
              <a:cs typeface="Roboto"/>
              <a:sym typeface="Roboto"/>
            </a:endParaRPr>
          </a:p>
          <a:p>
            <a:pPr indent="457200" lvl="0" marL="0" rtl="0" algn="l">
              <a:lnSpc>
                <a:spcPct val="150000"/>
              </a:lnSpc>
              <a:spcBef>
                <a:spcPts val="1600"/>
              </a:spcBef>
              <a:spcAft>
                <a:spcPts val="1600"/>
              </a:spcAft>
              <a:buNone/>
            </a:pPr>
            <a:r>
              <a:rPr b="1" lang="en" sz="3000">
                <a:latin typeface="Roboto"/>
                <a:ea typeface="Roboto"/>
                <a:cs typeface="Roboto"/>
                <a:sym typeface="Roboto"/>
              </a:rPr>
              <a:t>The right tool for the right job</a:t>
            </a:r>
            <a:endParaRPr b="1" sz="30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Thank you! </a:t>
            </a:r>
            <a:endParaRPr>
              <a:latin typeface="Roboto Black"/>
              <a:ea typeface="Roboto Black"/>
              <a:cs typeface="Roboto Black"/>
              <a:sym typeface="Robo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About me</a:t>
            </a:r>
            <a:endParaRPr sz="3000">
              <a:latin typeface="Roboto Black"/>
              <a:ea typeface="Roboto Black"/>
              <a:cs typeface="Roboto Black"/>
              <a:sym typeface="Roboto Black"/>
            </a:endParaRPr>
          </a:p>
        </p:txBody>
      </p:sp>
      <p:sp>
        <p:nvSpPr>
          <p:cNvPr id="67" name="Google Shape;67;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b="1" lang="en" sz="3000">
                <a:latin typeface="Roboto"/>
                <a:ea typeface="Roboto"/>
                <a:cs typeface="Roboto"/>
                <a:sym typeface="Roboto"/>
              </a:rPr>
              <a:t>Working at Sesam since March</a:t>
            </a:r>
            <a:endParaRPr b="1" sz="3000">
              <a:latin typeface="Roboto"/>
              <a:ea typeface="Roboto"/>
              <a:cs typeface="Roboto"/>
              <a:sym typeface="Roboto"/>
            </a:endParaRPr>
          </a:p>
          <a:p>
            <a:pPr indent="0" lvl="0" marL="457200" rtl="0" algn="l">
              <a:lnSpc>
                <a:spcPct val="150000"/>
              </a:lnSpc>
              <a:spcBef>
                <a:spcPts val="1600"/>
              </a:spcBef>
              <a:spcAft>
                <a:spcPts val="0"/>
              </a:spcAft>
              <a:buNone/>
            </a:pPr>
            <a:r>
              <a:rPr b="1" lang="en" sz="3000">
                <a:latin typeface="Roboto"/>
                <a:ea typeface="Roboto"/>
                <a:cs typeface="Roboto"/>
                <a:sym typeface="Roboto"/>
              </a:rPr>
              <a:t>Front-end development</a:t>
            </a:r>
            <a:endParaRPr b="1" sz="3000">
              <a:latin typeface="Roboto"/>
              <a:ea typeface="Roboto"/>
              <a:cs typeface="Roboto"/>
              <a:sym typeface="Roboto"/>
            </a:endParaRPr>
          </a:p>
          <a:p>
            <a:pPr indent="0" lvl="0" marL="457200" rtl="0" algn="l">
              <a:lnSpc>
                <a:spcPct val="150000"/>
              </a:lnSpc>
              <a:spcBef>
                <a:spcPts val="1600"/>
              </a:spcBef>
              <a:spcAft>
                <a:spcPts val="1600"/>
              </a:spcAft>
              <a:buNone/>
            </a:pPr>
            <a:r>
              <a:rPr b="1" lang="en" sz="3000">
                <a:latin typeface="Roboto"/>
                <a:ea typeface="Roboto"/>
                <a:cs typeface="Roboto"/>
                <a:sym typeface="Roboto"/>
              </a:rPr>
              <a:t>No experience with mobile development</a:t>
            </a:r>
            <a:endParaRPr b="1" sz="3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Sesam Key</a:t>
            </a:r>
            <a:endParaRPr sz="3000">
              <a:latin typeface="Roboto Black"/>
              <a:ea typeface="Roboto Black"/>
              <a:cs typeface="Roboto Black"/>
              <a:sym typeface="Roboto Black"/>
            </a:endParaRPr>
          </a:p>
        </p:txBody>
      </p:sp>
      <p:sp>
        <p:nvSpPr>
          <p:cNvPr id="73" name="Google Shape;73;p1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b="1" lang="en" sz="3000">
                <a:latin typeface="Roboto"/>
                <a:ea typeface="Roboto"/>
                <a:cs typeface="Roboto"/>
                <a:sym typeface="Roboto"/>
              </a:rPr>
              <a:t>Raise awareness of data privacy</a:t>
            </a:r>
            <a:endParaRPr b="1" sz="3000">
              <a:latin typeface="Roboto"/>
              <a:ea typeface="Roboto"/>
              <a:cs typeface="Roboto"/>
              <a:sym typeface="Roboto"/>
            </a:endParaRPr>
          </a:p>
          <a:p>
            <a:pPr indent="0" lvl="0" marL="457200" rtl="0" algn="l">
              <a:lnSpc>
                <a:spcPct val="150000"/>
              </a:lnSpc>
              <a:spcBef>
                <a:spcPts val="1600"/>
              </a:spcBef>
              <a:spcAft>
                <a:spcPts val="0"/>
              </a:spcAft>
              <a:buNone/>
            </a:pPr>
            <a:r>
              <a:rPr b="1" lang="en" sz="3000">
                <a:latin typeface="Roboto"/>
                <a:ea typeface="Roboto"/>
                <a:cs typeface="Roboto"/>
                <a:sym typeface="Roboto"/>
              </a:rPr>
              <a:t>Provide a useful tool</a:t>
            </a:r>
            <a:endParaRPr b="1" sz="3000">
              <a:latin typeface="Roboto"/>
              <a:ea typeface="Roboto"/>
              <a:cs typeface="Roboto"/>
              <a:sym typeface="Roboto"/>
            </a:endParaRPr>
          </a:p>
          <a:p>
            <a:pPr indent="0" lvl="0" marL="457200" rtl="0" algn="l">
              <a:lnSpc>
                <a:spcPct val="150000"/>
              </a:lnSpc>
              <a:spcBef>
                <a:spcPts val="1600"/>
              </a:spcBef>
              <a:spcAft>
                <a:spcPts val="1600"/>
              </a:spcAft>
              <a:buNone/>
            </a:pPr>
            <a:r>
              <a:rPr b="1" lang="en" sz="3000">
                <a:latin typeface="Roboto"/>
                <a:ea typeface="Roboto"/>
                <a:cs typeface="Roboto"/>
                <a:sym typeface="Roboto"/>
              </a:rPr>
              <a:t>Both iOS and Android</a:t>
            </a:r>
            <a:endParaRPr b="1" sz="3000">
              <a:latin typeface="Roboto"/>
              <a:ea typeface="Roboto"/>
              <a:cs typeface="Roboto"/>
              <a:sym typeface="Roboto"/>
            </a:endParaRPr>
          </a:p>
        </p:txBody>
      </p:sp>
      <p:pic>
        <p:nvPicPr>
          <p:cNvPr id="74" name="Google Shape;74;p16"/>
          <p:cNvPicPr preferRelativeResize="0"/>
          <p:nvPr/>
        </p:nvPicPr>
        <p:blipFill>
          <a:blip r:embed="rId3">
            <a:alphaModFix/>
          </a:blip>
          <a:stretch>
            <a:fillRect/>
          </a:stretch>
        </p:blipFill>
        <p:spPr>
          <a:xfrm>
            <a:off x="6572250" y="0"/>
            <a:ext cx="257175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57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What it does</a:t>
            </a:r>
            <a:endParaRPr sz="3000">
              <a:latin typeface="Roboto Black"/>
              <a:ea typeface="Roboto Black"/>
              <a:cs typeface="Roboto Black"/>
              <a:sym typeface="Roboto Black"/>
            </a:endParaRPr>
          </a:p>
        </p:txBody>
      </p:sp>
      <p:sp>
        <p:nvSpPr>
          <p:cNvPr id="80" name="Google Shape;80;p1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solidFill>
                  <a:srgbClr val="666666"/>
                </a:solidFill>
                <a:latin typeface="Roboto"/>
                <a:ea typeface="Roboto"/>
                <a:cs typeface="Roboto"/>
                <a:sym typeface="Roboto"/>
              </a:rPr>
              <a:t>Scan user's email inbox</a:t>
            </a:r>
            <a:endParaRPr b="1" sz="3000">
              <a:solidFill>
                <a:srgbClr val="666666"/>
              </a:solidFill>
              <a:latin typeface="Roboto"/>
              <a:ea typeface="Roboto"/>
              <a:cs typeface="Roboto"/>
              <a:sym typeface="Roboto"/>
            </a:endParaRPr>
          </a:p>
          <a:p>
            <a:pPr indent="0" lvl="0" marL="457200" rtl="0" algn="l">
              <a:spcBef>
                <a:spcPts val="1600"/>
              </a:spcBef>
              <a:spcAft>
                <a:spcPts val="0"/>
              </a:spcAft>
              <a:buNone/>
            </a:pPr>
            <a:r>
              <a:rPr b="1" lang="en" sz="3000">
                <a:solidFill>
                  <a:srgbClr val="666666"/>
                </a:solidFill>
                <a:latin typeface="Roboto"/>
                <a:ea typeface="Roboto"/>
                <a:cs typeface="Roboto"/>
                <a:sym typeface="Roboto"/>
              </a:rPr>
              <a:t>Create a list of companies</a:t>
            </a:r>
            <a:endParaRPr b="1" sz="3000">
              <a:solidFill>
                <a:srgbClr val="666666"/>
              </a:solidFill>
              <a:latin typeface="Roboto"/>
              <a:ea typeface="Roboto"/>
              <a:cs typeface="Roboto"/>
              <a:sym typeface="Roboto"/>
            </a:endParaRPr>
          </a:p>
          <a:p>
            <a:pPr indent="0" lvl="0" marL="457200" rtl="0" algn="l">
              <a:spcBef>
                <a:spcPts val="1600"/>
              </a:spcBef>
              <a:spcAft>
                <a:spcPts val="0"/>
              </a:spcAft>
              <a:buNone/>
            </a:pPr>
            <a:r>
              <a:rPr b="1" lang="en" sz="3000">
                <a:solidFill>
                  <a:srgbClr val="666666"/>
                </a:solidFill>
                <a:latin typeface="Roboto"/>
                <a:ea typeface="Roboto"/>
                <a:cs typeface="Roboto"/>
                <a:sym typeface="Roboto"/>
              </a:rPr>
              <a:t>Send them a request email</a:t>
            </a:r>
            <a:endParaRPr b="1" sz="3000">
              <a:solidFill>
                <a:srgbClr val="666666"/>
              </a:solidFill>
              <a:latin typeface="Roboto"/>
              <a:ea typeface="Roboto"/>
              <a:cs typeface="Roboto"/>
              <a:sym typeface="Roboto"/>
            </a:endParaRPr>
          </a:p>
          <a:p>
            <a:pPr indent="0" lvl="0" marL="457200" rtl="0" algn="l">
              <a:spcBef>
                <a:spcPts val="1600"/>
              </a:spcBef>
              <a:spcAft>
                <a:spcPts val="1600"/>
              </a:spcAft>
              <a:buNone/>
            </a:pPr>
            <a:r>
              <a:rPr b="1" lang="en" sz="3000">
                <a:solidFill>
                  <a:srgbClr val="666666"/>
                </a:solidFill>
                <a:latin typeface="Roboto"/>
                <a:ea typeface="Roboto"/>
                <a:cs typeface="Roboto"/>
                <a:sym typeface="Roboto"/>
              </a:rPr>
              <a:t>Track communication</a:t>
            </a:r>
            <a:endParaRPr b="1" sz="3000">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Requirements</a:t>
            </a:r>
            <a:endParaRPr>
              <a:latin typeface="Roboto Black"/>
              <a:ea typeface="Roboto Black"/>
              <a:cs typeface="Roboto Black"/>
              <a:sym typeface="Roboto Black"/>
            </a:endParaRPr>
          </a:p>
        </p:txBody>
      </p:sp>
      <p:sp>
        <p:nvSpPr>
          <p:cNvPr id="86" name="Google Shape;86;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solidFill>
                  <a:srgbClr val="666666"/>
                </a:solidFill>
                <a:latin typeface="Roboto"/>
                <a:ea typeface="Roboto"/>
                <a:cs typeface="Roboto"/>
                <a:sym typeface="Roboto"/>
              </a:rPr>
              <a:t>IMAP, SMTP </a:t>
            </a:r>
            <a:endParaRPr b="1" sz="3000">
              <a:solidFill>
                <a:srgbClr val="666666"/>
              </a:solidFill>
              <a:latin typeface="Roboto"/>
              <a:ea typeface="Roboto"/>
              <a:cs typeface="Roboto"/>
              <a:sym typeface="Roboto"/>
            </a:endParaRPr>
          </a:p>
          <a:p>
            <a:pPr indent="0" lvl="0" marL="457200" rtl="0" algn="l">
              <a:spcBef>
                <a:spcPts val="1600"/>
              </a:spcBef>
              <a:spcAft>
                <a:spcPts val="0"/>
              </a:spcAft>
              <a:buNone/>
            </a:pPr>
            <a:r>
              <a:rPr b="1" lang="en" sz="3000">
                <a:solidFill>
                  <a:srgbClr val="666666"/>
                </a:solidFill>
                <a:latin typeface="Roboto"/>
                <a:ea typeface="Roboto"/>
                <a:cs typeface="Roboto"/>
                <a:sym typeface="Roboto"/>
              </a:rPr>
              <a:t>OAuth2</a:t>
            </a:r>
            <a:endParaRPr b="1" sz="3000">
              <a:solidFill>
                <a:srgbClr val="666666"/>
              </a:solidFill>
              <a:latin typeface="Roboto"/>
              <a:ea typeface="Roboto"/>
              <a:cs typeface="Roboto"/>
              <a:sym typeface="Roboto"/>
            </a:endParaRPr>
          </a:p>
          <a:p>
            <a:pPr indent="0" lvl="0" marL="457200" rtl="0" algn="l">
              <a:spcBef>
                <a:spcPts val="1600"/>
              </a:spcBef>
              <a:spcAft>
                <a:spcPts val="0"/>
              </a:spcAft>
              <a:buNone/>
            </a:pPr>
            <a:r>
              <a:rPr b="1" lang="en" sz="3000">
                <a:solidFill>
                  <a:srgbClr val="666666"/>
                </a:solidFill>
                <a:latin typeface="Roboto"/>
                <a:ea typeface="Roboto"/>
                <a:cs typeface="Roboto"/>
                <a:sym typeface="Roboto"/>
              </a:rPr>
              <a:t>PGP key generation</a:t>
            </a:r>
            <a:endParaRPr b="1" sz="3000">
              <a:solidFill>
                <a:srgbClr val="666666"/>
              </a:solidFill>
              <a:latin typeface="Roboto"/>
              <a:ea typeface="Roboto"/>
              <a:cs typeface="Roboto"/>
              <a:sym typeface="Roboto"/>
            </a:endParaRPr>
          </a:p>
          <a:p>
            <a:pPr indent="0" lvl="0" marL="457200" rtl="0" algn="l">
              <a:spcBef>
                <a:spcPts val="1600"/>
              </a:spcBef>
              <a:spcAft>
                <a:spcPts val="1600"/>
              </a:spcAft>
              <a:buNone/>
            </a:pPr>
            <a:r>
              <a:rPr b="1" lang="en" sz="3000">
                <a:solidFill>
                  <a:srgbClr val="666666"/>
                </a:solidFill>
                <a:latin typeface="Roboto"/>
                <a:ea typeface="Roboto"/>
                <a:cs typeface="Roboto"/>
                <a:sym typeface="Roboto"/>
              </a:rPr>
              <a:t>Sesam Registry and Data Access Portal integration</a:t>
            </a:r>
            <a:endParaRPr b="1" sz="3000">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Options</a:t>
            </a:r>
            <a:endParaRPr sz="3000">
              <a:latin typeface="Roboto Black"/>
              <a:ea typeface="Roboto Black"/>
              <a:cs typeface="Roboto Black"/>
              <a:sym typeface="Roboto Black"/>
            </a:endParaRPr>
          </a:p>
        </p:txBody>
      </p:sp>
      <p:sp>
        <p:nvSpPr>
          <p:cNvPr id="92" name="Google Shape;92;p19"/>
          <p:cNvSpPr txBox="1"/>
          <p:nvPr>
            <p:ph idx="1" type="body"/>
          </p:nvPr>
        </p:nvSpPr>
        <p:spPr>
          <a:xfrm>
            <a:off x="311700" y="1152475"/>
            <a:ext cx="3999900" cy="341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3000">
                <a:latin typeface="Roboto"/>
                <a:ea typeface="Roboto"/>
                <a:cs typeface="Roboto"/>
                <a:sym typeface="Roboto"/>
              </a:rPr>
              <a:t>Native</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Xamarin</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Flutter</a:t>
            </a:r>
            <a:endParaRPr b="1" sz="3000">
              <a:latin typeface="Roboto"/>
              <a:ea typeface="Roboto"/>
              <a:cs typeface="Roboto"/>
              <a:sym typeface="Roboto"/>
            </a:endParaRPr>
          </a:p>
          <a:p>
            <a:pPr indent="0" lvl="0" marL="457200" rtl="0" algn="l">
              <a:spcBef>
                <a:spcPts val="1600"/>
              </a:spcBef>
              <a:spcAft>
                <a:spcPts val="1600"/>
              </a:spcAft>
              <a:buNone/>
            </a:pPr>
            <a:r>
              <a:rPr b="1" lang="en" sz="3000">
                <a:latin typeface="Roboto"/>
                <a:ea typeface="Roboto"/>
                <a:cs typeface="Roboto"/>
                <a:sym typeface="Roboto"/>
              </a:rPr>
              <a:t>PWA</a:t>
            </a:r>
            <a:endParaRPr b="1" sz="3000">
              <a:latin typeface="Roboto"/>
              <a:ea typeface="Roboto"/>
              <a:cs typeface="Roboto"/>
              <a:sym typeface="Roboto"/>
            </a:endParaRPr>
          </a:p>
        </p:txBody>
      </p:sp>
      <p:sp>
        <p:nvSpPr>
          <p:cNvPr id="93" name="Google Shape;93;p19"/>
          <p:cNvSpPr txBox="1"/>
          <p:nvPr>
            <p:ph idx="2" type="body"/>
          </p:nvPr>
        </p:nvSpPr>
        <p:spPr>
          <a:xfrm>
            <a:off x="4832400" y="1152475"/>
            <a:ext cx="39999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666666"/>
                </a:solidFill>
                <a:latin typeface="Roboto"/>
                <a:ea typeface="Roboto"/>
                <a:cs typeface="Roboto"/>
                <a:sym typeface="Roboto"/>
              </a:rPr>
              <a:t>PhoneGap (Cordova)</a:t>
            </a:r>
            <a:endParaRPr b="1" sz="3000">
              <a:solidFill>
                <a:srgbClr val="666666"/>
              </a:solidFill>
              <a:latin typeface="Roboto"/>
              <a:ea typeface="Roboto"/>
              <a:cs typeface="Roboto"/>
              <a:sym typeface="Roboto"/>
            </a:endParaRPr>
          </a:p>
          <a:p>
            <a:pPr indent="0" lvl="0" marL="0" rtl="0" algn="l">
              <a:spcBef>
                <a:spcPts val="1600"/>
              </a:spcBef>
              <a:spcAft>
                <a:spcPts val="0"/>
              </a:spcAft>
              <a:buNone/>
            </a:pPr>
            <a:r>
              <a:rPr b="1" lang="en" sz="3000">
                <a:solidFill>
                  <a:srgbClr val="666666"/>
                </a:solidFill>
                <a:latin typeface="Roboto"/>
                <a:ea typeface="Roboto"/>
                <a:cs typeface="Roboto"/>
                <a:sym typeface="Roboto"/>
              </a:rPr>
              <a:t>Ionic (Cordova)</a:t>
            </a:r>
            <a:endParaRPr b="1" sz="3000">
              <a:solidFill>
                <a:srgbClr val="666666"/>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3000">
                <a:latin typeface="Roboto"/>
                <a:ea typeface="Roboto"/>
                <a:cs typeface="Roboto"/>
                <a:sym typeface="Roboto"/>
              </a:rPr>
              <a:t>Unity</a:t>
            </a:r>
            <a:endParaRPr b="1" sz="3000">
              <a:latin typeface="Roboto"/>
              <a:ea typeface="Roboto"/>
              <a:cs typeface="Roboto"/>
              <a:sym typeface="Roboto"/>
            </a:endParaRPr>
          </a:p>
          <a:p>
            <a:pPr indent="0" lvl="0" marL="0" rtl="0" algn="l">
              <a:spcBef>
                <a:spcPts val="1600"/>
              </a:spcBef>
              <a:spcAft>
                <a:spcPts val="1600"/>
              </a:spcAft>
              <a:buNone/>
            </a:pPr>
            <a:r>
              <a:rPr b="1" lang="en" sz="3000">
                <a:latin typeface="Roboto"/>
                <a:ea typeface="Roboto"/>
                <a:cs typeface="Roboto"/>
                <a:sym typeface="Roboto"/>
              </a:rPr>
              <a:t>React Native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Options</a:t>
            </a:r>
            <a:endParaRPr sz="3000">
              <a:latin typeface="Roboto Black"/>
              <a:ea typeface="Roboto Black"/>
              <a:cs typeface="Roboto Black"/>
              <a:sym typeface="Roboto Black"/>
            </a:endParaRPr>
          </a:p>
        </p:txBody>
      </p:sp>
      <p:sp>
        <p:nvSpPr>
          <p:cNvPr id="99" name="Google Shape;99;p20"/>
          <p:cNvSpPr txBox="1"/>
          <p:nvPr>
            <p:ph idx="1" type="body"/>
          </p:nvPr>
        </p:nvSpPr>
        <p:spPr>
          <a:xfrm>
            <a:off x="311700" y="1152475"/>
            <a:ext cx="3999900" cy="341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solidFill>
                  <a:srgbClr val="B7B7B7"/>
                </a:solidFill>
                <a:latin typeface="Roboto"/>
                <a:ea typeface="Roboto"/>
                <a:cs typeface="Roboto"/>
                <a:sym typeface="Roboto"/>
              </a:rPr>
              <a:t>Native</a:t>
            </a:r>
            <a:endParaRPr b="1" sz="3000">
              <a:solidFill>
                <a:srgbClr val="B7B7B7"/>
              </a:solidFill>
              <a:latin typeface="Roboto"/>
              <a:ea typeface="Roboto"/>
              <a:cs typeface="Roboto"/>
              <a:sym typeface="Roboto"/>
            </a:endParaRPr>
          </a:p>
          <a:p>
            <a:pPr indent="0" lvl="0" marL="457200" rtl="0" algn="l">
              <a:spcBef>
                <a:spcPts val="1600"/>
              </a:spcBef>
              <a:spcAft>
                <a:spcPts val="0"/>
              </a:spcAft>
              <a:buNone/>
            </a:pPr>
            <a:r>
              <a:rPr b="1" lang="en" sz="3000">
                <a:solidFill>
                  <a:srgbClr val="B7B7B7"/>
                </a:solidFill>
                <a:latin typeface="Roboto"/>
                <a:ea typeface="Roboto"/>
                <a:cs typeface="Roboto"/>
                <a:sym typeface="Roboto"/>
              </a:rPr>
              <a:t>Xamarin</a:t>
            </a:r>
            <a:endParaRPr b="1" sz="3000">
              <a:solidFill>
                <a:srgbClr val="B7B7B7"/>
              </a:solidFill>
              <a:latin typeface="Roboto"/>
              <a:ea typeface="Roboto"/>
              <a:cs typeface="Roboto"/>
              <a:sym typeface="Roboto"/>
            </a:endParaRPr>
          </a:p>
          <a:p>
            <a:pPr indent="0" lvl="0" marL="457200" rtl="0" algn="l">
              <a:spcBef>
                <a:spcPts val="1600"/>
              </a:spcBef>
              <a:spcAft>
                <a:spcPts val="0"/>
              </a:spcAft>
              <a:buNone/>
            </a:pPr>
            <a:r>
              <a:rPr b="1" lang="en" sz="3000">
                <a:solidFill>
                  <a:srgbClr val="B7B7B7"/>
                </a:solidFill>
                <a:latin typeface="Roboto"/>
                <a:ea typeface="Roboto"/>
                <a:cs typeface="Roboto"/>
                <a:sym typeface="Roboto"/>
              </a:rPr>
              <a:t>Flutter</a:t>
            </a:r>
            <a:endParaRPr b="1" sz="3000">
              <a:solidFill>
                <a:srgbClr val="B7B7B7"/>
              </a:solidFill>
              <a:latin typeface="Roboto"/>
              <a:ea typeface="Roboto"/>
              <a:cs typeface="Roboto"/>
              <a:sym typeface="Roboto"/>
            </a:endParaRPr>
          </a:p>
          <a:p>
            <a:pPr indent="0" lvl="0" marL="457200" rtl="0" algn="l">
              <a:spcBef>
                <a:spcPts val="1600"/>
              </a:spcBef>
              <a:spcAft>
                <a:spcPts val="1600"/>
              </a:spcAft>
              <a:buNone/>
            </a:pPr>
            <a:r>
              <a:rPr b="1" lang="en" sz="3000">
                <a:solidFill>
                  <a:srgbClr val="B7B7B7"/>
                </a:solidFill>
                <a:latin typeface="Roboto"/>
                <a:ea typeface="Roboto"/>
                <a:cs typeface="Roboto"/>
                <a:sym typeface="Roboto"/>
              </a:rPr>
              <a:t>PWA</a:t>
            </a:r>
            <a:endParaRPr b="1" sz="3000">
              <a:solidFill>
                <a:srgbClr val="B7B7B7"/>
              </a:solidFill>
              <a:latin typeface="Roboto"/>
              <a:ea typeface="Roboto"/>
              <a:cs typeface="Roboto"/>
              <a:sym typeface="Roboto"/>
            </a:endParaRPr>
          </a:p>
        </p:txBody>
      </p:sp>
      <p:sp>
        <p:nvSpPr>
          <p:cNvPr id="100" name="Google Shape;100;p20"/>
          <p:cNvSpPr txBox="1"/>
          <p:nvPr>
            <p:ph idx="2" type="body"/>
          </p:nvPr>
        </p:nvSpPr>
        <p:spPr>
          <a:xfrm>
            <a:off x="4832400" y="1152475"/>
            <a:ext cx="39999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CCCCCC"/>
                </a:solidFill>
                <a:latin typeface="Roboto"/>
                <a:ea typeface="Roboto"/>
                <a:cs typeface="Roboto"/>
                <a:sym typeface="Roboto"/>
              </a:rPr>
              <a:t>PhoneGap (Cordova)</a:t>
            </a:r>
            <a:endParaRPr b="1" sz="3000">
              <a:solidFill>
                <a:srgbClr val="CCCCCC"/>
              </a:solidFill>
              <a:latin typeface="Roboto"/>
              <a:ea typeface="Roboto"/>
              <a:cs typeface="Roboto"/>
              <a:sym typeface="Roboto"/>
            </a:endParaRPr>
          </a:p>
          <a:p>
            <a:pPr indent="0" lvl="0" marL="0" rtl="0" algn="l">
              <a:spcBef>
                <a:spcPts val="1600"/>
              </a:spcBef>
              <a:spcAft>
                <a:spcPts val="0"/>
              </a:spcAft>
              <a:buNone/>
            </a:pPr>
            <a:r>
              <a:rPr b="1" lang="en" sz="3000">
                <a:solidFill>
                  <a:srgbClr val="CCCCCC"/>
                </a:solidFill>
                <a:latin typeface="Roboto"/>
                <a:ea typeface="Roboto"/>
                <a:cs typeface="Roboto"/>
                <a:sym typeface="Roboto"/>
              </a:rPr>
              <a:t>Ionic (Cordova)</a:t>
            </a:r>
            <a:endParaRPr b="1" sz="3000">
              <a:solidFill>
                <a:srgbClr val="CCCCCC"/>
              </a:solidFill>
              <a:latin typeface="Roboto"/>
              <a:ea typeface="Roboto"/>
              <a:cs typeface="Roboto"/>
              <a:sym typeface="Roboto"/>
            </a:endParaRPr>
          </a:p>
          <a:p>
            <a:pPr indent="0" lvl="0" marL="0" rtl="0" algn="l">
              <a:spcBef>
                <a:spcPts val="1600"/>
              </a:spcBef>
              <a:spcAft>
                <a:spcPts val="0"/>
              </a:spcAft>
              <a:buNone/>
            </a:pPr>
            <a:r>
              <a:rPr b="1" lang="en" sz="3000">
                <a:solidFill>
                  <a:srgbClr val="CCCCCC"/>
                </a:solidFill>
                <a:latin typeface="Roboto"/>
                <a:ea typeface="Roboto"/>
                <a:cs typeface="Roboto"/>
                <a:sym typeface="Roboto"/>
              </a:rPr>
              <a:t>Unity</a:t>
            </a:r>
            <a:endParaRPr b="1" sz="3000">
              <a:solidFill>
                <a:srgbClr val="CCCCCC"/>
              </a:solidFill>
              <a:latin typeface="Roboto"/>
              <a:ea typeface="Roboto"/>
              <a:cs typeface="Roboto"/>
              <a:sym typeface="Roboto"/>
            </a:endParaRPr>
          </a:p>
          <a:p>
            <a:pPr indent="0" lvl="0" marL="0" rtl="0" algn="l">
              <a:spcBef>
                <a:spcPts val="1600"/>
              </a:spcBef>
              <a:spcAft>
                <a:spcPts val="1600"/>
              </a:spcAft>
              <a:buNone/>
            </a:pPr>
            <a:r>
              <a:rPr b="1" lang="en" sz="3000">
                <a:solidFill>
                  <a:srgbClr val="434343"/>
                </a:solidFill>
                <a:latin typeface="Roboto"/>
                <a:ea typeface="Roboto"/>
                <a:cs typeface="Roboto"/>
                <a:sym typeface="Roboto"/>
              </a:rPr>
              <a:t>React Native</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Black"/>
                <a:ea typeface="Roboto Black"/>
                <a:cs typeface="Roboto Black"/>
                <a:sym typeface="Roboto Black"/>
              </a:rPr>
              <a:t>Why we chose React Native</a:t>
            </a:r>
            <a:endParaRPr sz="3000">
              <a:latin typeface="Roboto Black"/>
              <a:ea typeface="Roboto Black"/>
              <a:cs typeface="Roboto Black"/>
              <a:sym typeface="Roboto Black"/>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000">
                <a:latin typeface="Roboto"/>
                <a:ea typeface="Roboto"/>
                <a:cs typeface="Roboto"/>
                <a:sym typeface="Roboto"/>
              </a:rPr>
              <a:t>Experience with React</a:t>
            </a:r>
            <a:endParaRPr b="1" sz="3000">
              <a:latin typeface="Roboto"/>
              <a:ea typeface="Roboto"/>
              <a:cs typeface="Roboto"/>
              <a:sym typeface="Roboto"/>
            </a:endParaRPr>
          </a:p>
          <a:p>
            <a:pPr indent="0" lvl="0" marL="457200" rtl="0" algn="l">
              <a:spcBef>
                <a:spcPts val="1600"/>
              </a:spcBef>
              <a:spcAft>
                <a:spcPts val="0"/>
              </a:spcAft>
              <a:buNone/>
            </a:pPr>
            <a:r>
              <a:rPr b="1" lang="en" sz="3000">
                <a:latin typeface="Roboto"/>
                <a:ea typeface="Roboto"/>
                <a:cs typeface="Roboto"/>
                <a:sym typeface="Roboto"/>
              </a:rPr>
              <a:t>Ability to quickly prototype</a:t>
            </a:r>
            <a:endParaRPr b="1" sz="3000">
              <a:latin typeface="Roboto"/>
              <a:ea typeface="Roboto"/>
              <a:cs typeface="Roboto"/>
              <a:sym typeface="Roboto"/>
            </a:endParaRPr>
          </a:p>
          <a:p>
            <a:pPr indent="0" lvl="0" marL="457200" rtl="0" algn="l">
              <a:spcBef>
                <a:spcPts val="1600"/>
              </a:spcBef>
              <a:spcAft>
                <a:spcPts val="0"/>
              </a:spcAft>
              <a:buClr>
                <a:schemeClr val="dk1"/>
              </a:buClr>
              <a:buSzPts val="1100"/>
              <a:buFont typeface="Arial"/>
              <a:buNone/>
            </a:pPr>
            <a:r>
              <a:rPr b="1" lang="en" sz="3000">
                <a:latin typeface="Roboto"/>
                <a:ea typeface="Roboto"/>
                <a:cs typeface="Roboto"/>
                <a:sym typeface="Roboto"/>
              </a:rPr>
              <a:t>Keep as much as possible on device</a:t>
            </a:r>
            <a:endParaRPr b="1" sz="3000">
              <a:latin typeface="Roboto"/>
              <a:ea typeface="Roboto"/>
              <a:cs typeface="Roboto"/>
              <a:sym typeface="Roboto"/>
            </a:endParaRPr>
          </a:p>
          <a:p>
            <a:pPr indent="0" lvl="0" marL="457200" rtl="0" algn="l">
              <a:spcBef>
                <a:spcPts val="1600"/>
              </a:spcBef>
              <a:spcAft>
                <a:spcPts val="0"/>
              </a:spcAft>
              <a:buClr>
                <a:schemeClr val="dk1"/>
              </a:buClr>
              <a:buSzPts val="1100"/>
              <a:buFont typeface="Arial"/>
              <a:buNone/>
            </a:pPr>
            <a:r>
              <a:rPr b="1" lang="en" sz="3000">
                <a:latin typeface="Roboto"/>
                <a:ea typeface="Roboto"/>
                <a:cs typeface="Roboto"/>
                <a:sym typeface="Roboto"/>
              </a:rPr>
              <a:t>Develop on Linux/Mac/Windows</a:t>
            </a:r>
            <a:endParaRPr b="1" sz="3000">
              <a:latin typeface="Roboto"/>
              <a:ea typeface="Roboto"/>
              <a:cs typeface="Roboto"/>
              <a:sym typeface="Roboto"/>
            </a:endParaRPr>
          </a:p>
          <a:p>
            <a:pPr indent="0" lvl="0" marL="457200" rtl="0" algn="l">
              <a:spcBef>
                <a:spcPts val="1600"/>
              </a:spcBef>
              <a:spcAft>
                <a:spcPts val="1600"/>
              </a:spcAft>
              <a:buNone/>
            </a:pPr>
            <a:r>
              <a:rPr b="1" lang="en" sz="3000">
                <a:latin typeface="Roboto"/>
                <a:ea typeface="Roboto"/>
                <a:cs typeface="Roboto"/>
                <a:sym typeface="Roboto"/>
              </a:rPr>
              <a:t>Learning experience</a:t>
            </a:r>
            <a:endParaRPr b="1" sz="3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