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Black-bold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93293f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93293f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b1d9004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b1d9004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93293f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93293f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93293f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93293f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93293f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93293f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b1d9004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b1d9004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93293ff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93293ff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b1d9004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b1d9004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93293f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93293f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1d9004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1d9004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b1d900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b1d900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f73462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f73462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936d92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936d92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936d92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936d92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1d9004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1d9004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b1d9004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b1d9004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93293ff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93293ff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93293ff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93293ff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8058" y="105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3 facts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12" y="660275"/>
            <a:ext cx="5310426" cy="360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3315850" y="2784950"/>
            <a:ext cx="200700" cy="200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5080250" y="2056350"/>
            <a:ext cx="200700" cy="200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5497550" y="1401200"/>
            <a:ext cx="1281600" cy="568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Black"/>
                <a:ea typeface="Roboto Black"/>
                <a:cs typeface="Roboto Black"/>
                <a:sym typeface="Roboto Black"/>
              </a:rPr>
              <a:t>T: 30 C</a:t>
            </a:r>
            <a:endParaRPr sz="2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1985800" y="2946225"/>
            <a:ext cx="1281600" cy="568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Black"/>
                <a:ea typeface="Roboto Black"/>
                <a:cs typeface="Roboto Black"/>
                <a:sym typeface="Roboto Black"/>
              </a:rPr>
              <a:t>T: 30 C</a:t>
            </a:r>
            <a:endParaRPr sz="24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2913900" y="913650"/>
            <a:ext cx="3316200" cy="3316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4491300" y="4143350"/>
            <a:ext cx="161400" cy="161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4491300" y="831200"/>
            <a:ext cx="161400" cy="161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3"/>
          <p:cNvCxnSpPr/>
          <p:nvPr/>
        </p:nvCxnSpPr>
        <p:spPr>
          <a:xfrm>
            <a:off x="2150375" y="2571750"/>
            <a:ext cx="50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3"/>
          <p:cNvCxnSpPr/>
          <p:nvPr/>
        </p:nvCxnSpPr>
        <p:spPr>
          <a:xfrm>
            <a:off x="2918350" y="315250"/>
            <a:ext cx="0" cy="46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3"/>
          <p:cNvCxnSpPr>
            <a:stCxn id="119" idx="4"/>
            <a:endCxn id="118" idx="0"/>
          </p:cNvCxnSpPr>
          <p:nvPr/>
        </p:nvCxnSpPr>
        <p:spPr>
          <a:xfrm>
            <a:off x="4572000" y="992600"/>
            <a:ext cx="0" cy="3150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2913900" y="2280500"/>
            <a:ext cx="3316200" cy="582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4491300" y="2792150"/>
            <a:ext cx="161400" cy="161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4491300" y="2189950"/>
            <a:ext cx="161400" cy="161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24"/>
          <p:cNvCxnSpPr/>
          <p:nvPr/>
        </p:nvCxnSpPr>
        <p:spPr>
          <a:xfrm>
            <a:off x="2150375" y="2571750"/>
            <a:ext cx="50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4"/>
          <p:cNvCxnSpPr/>
          <p:nvPr/>
        </p:nvCxnSpPr>
        <p:spPr>
          <a:xfrm>
            <a:off x="2918350" y="315250"/>
            <a:ext cx="0" cy="46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4"/>
          <p:cNvCxnSpPr>
            <a:stCxn id="129" idx="4"/>
            <a:endCxn id="128" idx="0"/>
          </p:cNvCxnSpPr>
          <p:nvPr/>
        </p:nvCxnSpPr>
        <p:spPr>
          <a:xfrm>
            <a:off x="4572000" y="2351350"/>
            <a:ext cx="0" cy="440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2913900" y="2568000"/>
            <a:ext cx="3316200" cy="7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491300" y="2491200"/>
            <a:ext cx="161400" cy="161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4491300" y="2491000"/>
            <a:ext cx="161400" cy="161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5"/>
          <p:cNvCxnSpPr/>
          <p:nvPr/>
        </p:nvCxnSpPr>
        <p:spPr>
          <a:xfrm>
            <a:off x="2150375" y="2571750"/>
            <a:ext cx="50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/>
          <p:nvPr/>
        </p:nvCxnSpPr>
        <p:spPr>
          <a:xfrm>
            <a:off x="2918350" y="315250"/>
            <a:ext cx="0" cy="46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5"/>
          <p:cNvCxnSpPr>
            <a:stCxn id="139" idx="4"/>
            <a:endCxn id="138" idx="0"/>
          </p:cNvCxnSpPr>
          <p:nvPr/>
        </p:nvCxnSpPr>
        <p:spPr>
          <a:xfrm rot="10800000">
            <a:off x="4572000" y="2491300"/>
            <a:ext cx="0" cy="16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 rot="-2026749">
            <a:off x="5395802" y="1972805"/>
            <a:ext cx="2836546" cy="1155719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 rot="1801390">
            <a:off x="6237673" y="3346722"/>
            <a:ext cx="137903" cy="1379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 rot="1801390">
            <a:off x="7244637" y="1609968"/>
            <a:ext cx="137903" cy="1379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6"/>
          <p:cNvCxnSpPr/>
          <p:nvPr/>
        </p:nvCxnSpPr>
        <p:spPr>
          <a:xfrm>
            <a:off x="4742701" y="2550621"/>
            <a:ext cx="43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6"/>
          <p:cNvCxnSpPr/>
          <p:nvPr/>
        </p:nvCxnSpPr>
        <p:spPr>
          <a:xfrm>
            <a:off x="5399608" y="620474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6"/>
          <p:cNvCxnSpPr>
            <a:stCxn id="149" idx="4"/>
            <a:endCxn id="148" idx="0"/>
          </p:cNvCxnSpPr>
          <p:nvPr/>
        </p:nvCxnSpPr>
        <p:spPr>
          <a:xfrm flipH="1">
            <a:off x="6340989" y="1738620"/>
            <a:ext cx="938100" cy="1617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6"/>
          <p:cNvSpPr/>
          <p:nvPr/>
        </p:nvSpPr>
        <p:spPr>
          <a:xfrm>
            <a:off x="1087226" y="1132329"/>
            <a:ext cx="2836500" cy="2836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 rot="1801390">
            <a:off x="1728223" y="3705122"/>
            <a:ext cx="137903" cy="1379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 rot="1801390">
            <a:off x="3144787" y="1251568"/>
            <a:ext cx="137903" cy="1379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434126" y="2550621"/>
            <a:ext cx="43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1091033" y="620474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6"/>
          <p:cNvCxnSpPr>
            <a:stCxn id="155" idx="4"/>
            <a:endCxn id="154" idx="0"/>
          </p:cNvCxnSpPr>
          <p:nvPr/>
        </p:nvCxnSpPr>
        <p:spPr>
          <a:xfrm flipH="1">
            <a:off x="1831639" y="1380220"/>
            <a:ext cx="1347600" cy="2334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3. </a:t>
            </a: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Monty Hall Problem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17645" l="433" r="77220" t="1820"/>
          <a:stretch/>
        </p:blipFill>
        <p:spPr>
          <a:xfrm>
            <a:off x="3148500" y="738450"/>
            <a:ext cx="1831327" cy="36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17645" l="433" r="77220" t="1820"/>
          <a:stretch/>
        </p:blipFill>
        <p:spPr>
          <a:xfrm>
            <a:off x="637025" y="738450"/>
            <a:ext cx="1831327" cy="36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17645" l="433" r="77220" t="1820"/>
          <a:stretch/>
        </p:blipFill>
        <p:spPr>
          <a:xfrm>
            <a:off x="5685050" y="738450"/>
            <a:ext cx="1831327" cy="36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3613200" y="1108675"/>
            <a:ext cx="850800" cy="87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6197000" y="1100775"/>
            <a:ext cx="850800" cy="87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1113550" y="1124400"/>
            <a:ext cx="850800" cy="87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00" y="354375"/>
            <a:ext cx="8195198" cy="45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/>
          <p:nvPr/>
        </p:nvSpPr>
        <p:spPr>
          <a:xfrm>
            <a:off x="1084725" y="799625"/>
            <a:ext cx="850800" cy="87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3554225" y="835125"/>
            <a:ext cx="850800" cy="87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655575" y="480675"/>
            <a:ext cx="1709100" cy="356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Counterintuitive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Thank you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85800" lvl="0" marL="457200" rtl="0" algn="ctr">
              <a:spcBef>
                <a:spcPts val="0"/>
              </a:spcBef>
              <a:spcAft>
                <a:spcPts val="0"/>
              </a:spcAft>
              <a:buSzPts val="7200"/>
              <a:buFont typeface="Roboto Black"/>
              <a:buAutoNum type="arabicPeriod"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The birthday problem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-1346223" y="2150866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23</a:t>
            </a:r>
            <a:r>
              <a:rPr lang="en" sz="7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✕22</a:t>
            </a:r>
            <a:endParaRPr sz="7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-1346223" y="2150866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23</a:t>
            </a:r>
            <a:r>
              <a:rPr lang="en" sz="7200">
                <a:solidFill>
                  <a:srgbClr val="222222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✕</a:t>
            </a: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22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70" name="Google Shape;70;p16"/>
          <p:cNvCxnSpPr/>
          <p:nvPr/>
        </p:nvCxnSpPr>
        <p:spPr>
          <a:xfrm>
            <a:off x="927177" y="2575891"/>
            <a:ext cx="3973800" cy="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-1346223" y="2150866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23</a:t>
            </a:r>
            <a:r>
              <a:rPr lang="en" sz="7200">
                <a:solidFill>
                  <a:srgbClr val="222222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✕</a:t>
            </a: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22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76" name="Google Shape;76;p17"/>
          <p:cNvCxnSpPr/>
          <p:nvPr/>
        </p:nvCxnSpPr>
        <p:spPr>
          <a:xfrm>
            <a:off x="927177" y="2575891"/>
            <a:ext cx="3973800" cy="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7"/>
          <p:cNvSpPr txBox="1"/>
          <p:nvPr/>
        </p:nvSpPr>
        <p:spPr>
          <a:xfrm>
            <a:off x="5312875" y="1914250"/>
            <a:ext cx="2874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Black"/>
                <a:ea typeface="Roboto Black"/>
                <a:cs typeface="Roboto Black"/>
                <a:sym typeface="Roboto Black"/>
              </a:rPr>
              <a:t>= 253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75" y="711762"/>
            <a:ext cx="5774850" cy="371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9"/>
          <p:cNvGrpSpPr/>
          <p:nvPr/>
        </p:nvGrpSpPr>
        <p:grpSpPr>
          <a:xfrm>
            <a:off x="2308503" y="401925"/>
            <a:ext cx="4526993" cy="2993150"/>
            <a:chOff x="1996847" y="401925"/>
            <a:chExt cx="4526993" cy="2993150"/>
          </a:xfrm>
        </p:grpSpPr>
        <p:pic>
          <p:nvPicPr>
            <p:cNvPr id="88" name="Google Shape;88;p19"/>
            <p:cNvPicPr preferRelativeResize="0"/>
            <p:nvPr/>
          </p:nvPicPr>
          <p:blipFill rotWithShape="1">
            <a:blip r:embed="rId3">
              <a:alphaModFix/>
            </a:blip>
            <a:srcRect b="0" l="30208" r="15065" t="0"/>
            <a:stretch/>
          </p:blipFill>
          <p:spPr>
            <a:xfrm>
              <a:off x="1996847" y="401925"/>
              <a:ext cx="2463249" cy="299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60100" y="401925"/>
              <a:ext cx="2063740" cy="2993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9"/>
          <p:cNvSpPr txBox="1"/>
          <p:nvPr>
            <p:ph type="title"/>
          </p:nvPr>
        </p:nvSpPr>
        <p:spPr>
          <a:xfrm>
            <a:off x="0" y="4008425"/>
            <a:ext cx="928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 Black"/>
                <a:ea typeface="Roboto Black"/>
                <a:cs typeface="Roboto Black"/>
                <a:sym typeface="Roboto Black"/>
              </a:rPr>
              <a:t>2. </a:t>
            </a:r>
            <a:r>
              <a:rPr lang="en" sz="6000">
                <a:latin typeface="Roboto Black"/>
                <a:ea typeface="Roboto Black"/>
                <a:cs typeface="Roboto Black"/>
                <a:sym typeface="Roboto Black"/>
              </a:rPr>
              <a:t>Borsuk-Ulam Theorem</a:t>
            </a:r>
            <a:endParaRPr sz="6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62" y="210975"/>
            <a:ext cx="5310426" cy="360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903625" y="3859775"/>
            <a:ext cx="5840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 Black"/>
                <a:ea typeface="Roboto Black"/>
                <a:cs typeface="Roboto Black"/>
                <a:sym typeface="Roboto Black"/>
              </a:rPr>
              <a:t>Antipodal points</a:t>
            </a:r>
            <a:endParaRPr sz="6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62" y="210975"/>
            <a:ext cx="5310426" cy="360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894025" y="673650"/>
            <a:ext cx="1780200" cy="934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Black"/>
                <a:ea typeface="Roboto Black"/>
                <a:cs typeface="Roboto Black"/>
                <a:sym typeface="Roboto Black"/>
              </a:rPr>
              <a:t>T: 30 C</a:t>
            </a:r>
            <a:endParaRPr sz="2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Black"/>
                <a:ea typeface="Roboto Black"/>
                <a:cs typeface="Roboto Black"/>
                <a:sym typeface="Roboto Black"/>
              </a:rPr>
              <a:t>P: 100 kPa</a:t>
            </a:r>
            <a:endParaRPr sz="2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6447125" y="3107525"/>
            <a:ext cx="1732800" cy="934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Black"/>
                <a:ea typeface="Roboto Black"/>
                <a:cs typeface="Roboto Black"/>
                <a:sym typeface="Roboto Black"/>
              </a:rPr>
              <a:t>T: 30 C</a:t>
            </a:r>
            <a:endParaRPr sz="2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Black"/>
                <a:ea typeface="Roboto Black"/>
                <a:cs typeface="Roboto Black"/>
                <a:sym typeface="Roboto Black"/>
              </a:rPr>
              <a:t>P: 100 kPa</a:t>
            </a:r>
            <a:endParaRPr sz="24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