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B40C-2A12-A04E-4010-D388FC1C2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8793" y="1041400"/>
            <a:ext cx="8791575" cy="2387600"/>
          </a:xfrm>
        </p:spPr>
        <p:txBody>
          <a:bodyPr/>
          <a:lstStyle/>
          <a:p>
            <a:r>
              <a:rPr lang="en-US"/>
              <a:t>Detekcija malicioznih phishing e-mail poruka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7C541-9E4B-16BE-CB07-FD445A6A1C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/>
              <a:t>Branislav Rolji</a:t>
            </a:r>
            <a:r>
              <a:rPr lang="sr-Latn-BA"/>
              <a:t>ć R2 6/2023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05979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4BE3962-1906-C81F-AECB-91E55FAD8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97" y="1849439"/>
            <a:ext cx="5249017" cy="277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8FC8D83-0910-F6A2-E565-9FD199D50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830" y="1849439"/>
            <a:ext cx="5249017" cy="277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BD78D9-20EB-02BF-8F30-78D0BBC09E70}"/>
              </a:ext>
            </a:extLst>
          </p:cNvPr>
          <p:cNvSpPr txBox="1"/>
          <p:nvPr/>
        </p:nvSpPr>
        <p:spPr>
          <a:xfrm>
            <a:off x="2616200" y="479213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BA"/>
              <a:t>LSTM</a:t>
            </a:r>
            <a:endParaRPr lang="sr-Latn-R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B31859-CBCF-F782-7C02-E423CF88353B}"/>
              </a:ext>
            </a:extLst>
          </p:cNvPr>
          <p:cNvSpPr txBox="1"/>
          <p:nvPr/>
        </p:nvSpPr>
        <p:spPr>
          <a:xfrm>
            <a:off x="8664973" y="4792133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BA"/>
              <a:t>Bi-LSTM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56872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FED90C-551C-CF36-6506-A81566C776D2}"/>
              </a:ext>
            </a:extLst>
          </p:cNvPr>
          <p:cNvSpPr txBox="1"/>
          <p:nvPr/>
        </p:nvSpPr>
        <p:spPr>
          <a:xfrm>
            <a:off x="4896136" y="65457"/>
            <a:ext cx="1918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BA" sz="4000"/>
              <a:t>Rezultati</a:t>
            </a:r>
            <a:endParaRPr lang="sr-Latn-RS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AE91A-BD50-0DE6-098D-366E401E0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9" y="772116"/>
            <a:ext cx="2732925" cy="2594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B961D0-2078-EA28-C9E0-FFEBAB8FA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352" y="772116"/>
            <a:ext cx="3001673" cy="2593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B7C2C7-02CE-BBF3-1846-83802C484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72116"/>
            <a:ext cx="2616201" cy="26162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89A0CA-5F99-ED28-3526-BD944F819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0629" y="772116"/>
            <a:ext cx="3144403" cy="25943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51A9E1-1076-E123-E64E-8E90D942AE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946" y="3634996"/>
            <a:ext cx="3001673" cy="2815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5E88C6-7647-20BA-675B-67B15E11E5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6872" y="3654756"/>
            <a:ext cx="3410426" cy="2638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9A1640-273B-B505-BB29-DBF2670209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7033" y="3634996"/>
            <a:ext cx="3410425" cy="276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71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74033E-CCCF-7ADE-343B-116EE5730ABA}"/>
              </a:ext>
            </a:extLst>
          </p:cNvPr>
          <p:cNvSpPr txBox="1"/>
          <p:nvPr/>
        </p:nvSpPr>
        <p:spPr>
          <a:xfrm>
            <a:off x="3143535" y="270933"/>
            <a:ext cx="5362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BA" sz="4000"/>
              <a:t>Pravci daljeg istraživanja</a:t>
            </a:r>
            <a:endParaRPr lang="sr-Latn-RS" sz="4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6DF9A-1EBC-9B79-0C46-A906CD39B8E3}"/>
              </a:ext>
            </a:extLst>
          </p:cNvPr>
          <p:cNvSpPr txBox="1"/>
          <p:nvPr/>
        </p:nvSpPr>
        <p:spPr>
          <a:xfrm>
            <a:off x="1365414" y="1538654"/>
            <a:ext cx="6639575" cy="2248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BA" sz="2400"/>
              <a:t>Dodavanje novih ručno odabranih karakteristika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sz="2400"/>
              <a:t>Upotreba CNN i LSTM-CNN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sz="2400"/>
              <a:t>Konvolutivne mreže hvataju hijerahijske odnose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sz="2400"/>
              <a:t>Lokalne karakteristike + dugoročne zavisnosti</a:t>
            </a:r>
          </a:p>
        </p:txBody>
      </p:sp>
    </p:spTree>
    <p:extLst>
      <p:ext uri="{BB962C8B-B14F-4D97-AF65-F5344CB8AC3E}">
        <p14:creationId xmlns:p14="http://schemas.microsoft.com/office/powerpoint/2010/main" val="3078840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403D47-F75E-6D3E-E272-13E7A62D02E2}"/>
              </a:ext>
            </a:extLst>
          </p:cNvPr>
          <p:cNvSpPr txBox="1"/>
          <p:nvPr/>
        </p:nvSpPr>
        <p:spPr>
          <a:xfrm>
            <a:off x="3915832" y="2721114"/>
            <a:ext cx="61044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BA" sz="4000"/>
              <a:t>Hvala na pažnji!</a:t>
            </a:r>
            <a:endParaRPr lang="sr-Latn-RS" sz="4000"/>
          </a:p>
        </p:txBody>
      </p:sp>
    </p:spTree>
    <p:extLst>
      <p:ext uri="{BB962C8B-B14F-4D97-AF65-F5344CB8AC3E}">
        <p14:creationId xmlns:p14="http://schemas.microsoft.com/office/powerpoint/2010/main" val="1954478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F85A22-287A-F9E2-CA01-CF19E4872599}"/>
              </a:ext>
            </a:extLst>
          </p:cNvPr>
          <p:cNvSpPr txBox="1"/>
          <p:nvPr/>
        </p:nvSpPr>
        <p:spPr>
          <a:xfrm>
            <a:off x="4796366" y="2721114"/>
            <a:ext cx="61044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BA" sz="4000"/>
              <a:t>Pitanja?</a:t>
            </a:r>
            <a:endParaRPr lang="sr-Latn-RS" sz="4000"/>
          </a:p>
        </p:txBody>
      </p:sp>
    </p:spTree>
    <p:extLst>
      <p:ext uri="{BB962C8B-B14F-4D97-AF65-F5344CB8AC3E}">
        <p14:creationId xmlns:p14="http://schemas.microsoft.com/office/powerpoint/2010/main" val="10074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AEB465-CDF7-BD26-497C-6604E785E785}"/>
              </a:ext>
            </a:extLst>
          </p:cNvPr>
          <p:cNvSpPr txBox="1"/>
          <p:nvPr/>
        </p:nvSpPr>
        <p:spPr>
          <a:xfrm>
            <a:off x="4642339" y="465992"/>
            <a:ext cx="1800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BA" sz="4000"/>
              <a:t>Sadržaj</a:t>
            </a:r>
            <a:endParaRPr lang="sr-Latn-RS" sz="4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D11498-406F-4AE2-67A9-B43DFD903C73}"/>
              </a:ext>
            </a:extLst>
          </p:cNvPr>
          <p:cNvSpPr txBox="1"/>
          <p:nvPr/>
        </p:nvSpPr>
        <p:spPr>
          <a:xfrm>
            <a:off x="1750301" y="1456918"/>
            <a:ext cx="410067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BA" sz="2800"/>
              <a:t>Uvod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BA" sz="2800"/>
              <a:t>Skup podataka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BA" sz="2800"/>
              <a:t>Pretprocesiranje i 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BA" sz="2800"/>
              <a:t>Ekstrakcija karakteristika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BA" sz="2800"/>
              <a:t>Metodologija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BA" sz="2800"/>
              <a:t>BERT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BA" sz="2800"/>
              <a:t>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BA" sz="2800"/>
              <a:t>Rezultati i diskusija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BA" sz="2800"/>
              <a:t>Pravci daljeg istraživanja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800"/>
          </a:p>
        </p:txBody>
      </p:sp>
    </p:spTree>
    <p:extLst>
      <p:ext uri="{BB962C8B-B14F-4D97-AF65-F5344CB8AC3E}">
        <p14:creationId xmlns:p14="http://schemas.microsoft.com/office/powerpoint/2010/main" val="245349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9507FA-0B6B-5818-37E3-E4C9D96694CE}"/>
              </a:ext>
            </a:extLst>
          </p:cNvPr>
          <p:cNvSpPr txBox="1"/>
          <p:nvPr/>
        </p:nvSpPr>
        <p:spPr>
          <a:xfrm>
            <a:off x="5125914" y="650632"/>
            <a:ext cx="1248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BA" sz="4000"/>
              <a:t>Uvod</a:t>
            </a:r>
            <a:endParaRPr lang="sr-Latn-RS" sz="4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36A95-59B7-A4CD-8F3E-AD127A1EB2E6}"/>
              </a:ext>
            </a:extLst>
          </p:cNvPr>
          <p:cNvSpPr txBox="1"/>
          <p:nvPr/>
        </p:nvSpPr>
        <p:spPr>
          <a:xfrm>
            <a:off x="1153492" y="1880500"/>
            <a:ext cx="988501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BA" sz="2400"/>
              <a:t>Cyber kriminal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BA" sz="2400"/>
              <a:t>Phishing – skalabilan čin obmane pri čemu se za dobijanje informacija od mete koristi lažno predstavljanje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BA" sz="2400"/>
              <a:t>E-mail phishing – najpopularnija vrsta phishinga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BA" sz="2400"/>
              <a:t>Tehnike napada putem e-mail phishinga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400"/>
          </a:p>
        </p:txBody>
      </p:sp>
    </p:spTree>
    <p:extLst>
      <p:ext uri="{BB962C8B-B14F-4D97-AF65-F5344CB8AC3E}">
        <p14:creationId xmlns:p14="http://schemas.microsoft.com/office/powerpoint/2010/main" val="168083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0BA691-3C63-77AD-F1F0-A7FD21E4BD18}"/>
              </a:ext>
            </a:extLst>
          </p:cNvPr>
          <p:cNvSpPr txBox="1"/>
          <p:nvPr/>
        </p:nvSpPr>
        <p:spPr>
          <a:xfrm>
            <a:off x="4633544" y="624255"/>
            <a:ext cx="3353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BA" sz="4000"/>
              <a:t>Skup podataka</a:t>
            </a:r>
            <a:endParaRPr lang="sr-Latn-RS" sz="4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7EE0E6-087F-E234-9521-3A0165B5382E}"/>
              </a:ext>
            </a:extLst>
          </p:cNvPr>
          <p:cNvSpPr txBox="1"/>
          <p:nvPr/>
        </p:nvSpPr>
        <p:spPr>
          <a:xfrm>
            <a:off x="1473200" y="2167467"/>
            <a:ext cx="7396833" cy="2248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BA" sz="2400"/>
              <a:t>Nazario i SpamAssassin – dva najčešće korištena skupa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BA" sz="2400"/>
              <a:t>Jedan skup za trening, drugi za validaciju – loši rezultati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BA" sz="2400"/>
              <a:t>Rješenje – spajanje skupova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sz="2400"/>
              <a:t>Dovođenje podataka na istu strukturu, balansiranje</a:t>
            </a:r>
          </a:p>
        </p:txBody>
      </p:sp>
    </p:spTree>
    <p:extLst>
      <p:ext uri="{BB962C8B-B14F-4D97-AF65-F5344CB8AC3E}">
        <p14:creationId xmlns:p14="http://schemas.microsoft.com/office/powerpoint/2010/main" val="428032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55D80D-0CFC-6D9B-E622-DB5C1983A252}"/>
              </a:ext>
            </a:extLst>
          </p:cNvPr>
          <p:cNvSpPr txBox="1"/>
          <p:nvPr/>
        </p:nvSpPr>
        <p:spPr>
          <a:xfrm>
            <a:off x="3524411" y="522655"/>
            <a:ext cx="4897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BA" sz="4000"/>
              <a:t>Pretprocesiranje i EDA</a:t>
            </a:r>
            <a:endParaRPr lang="sr-Latn-RS" sz="4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A132AF-F584-A39A-20DA-A4E0DBD91EAC}"/>
              </a:ext>
            </a:extLst>
          </p:cNvPr>
          <p:cNvSpPr txBox="1"/>
          <p:nvPr/>
        </p:nvSpPr>
        <p:spPr>
          <a:xfrm>
            <a:off x="961943" y="1627228"/>
            <a:ext cx="10529603" cy="3910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BA" sz="2400"/>
              <a:t>Uklanjanje „outlier“-a – brže pretprocesiranje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BA" sz="2400"/>
              <a:t>Uklanjanje kolona koje nisu od značaja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BA" sz="2400"/>
              <a:t>Ham i phishing poruke iste dužine – atipična situacija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BA" sz="2400"/>
              <a:t>Uklanjanje duplikata -  identičan sadržaj u kolonama „pošiljalac“, „naslov“ i „tijelo“ poruke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BA" sz="2400"/>
              <a:t>Zamjena HTML, URL, e-mail tagova i brojeva generičnik nazivima – bolji rezultati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BA" sz="2400"/>
              <a:t>Uklanjanje stop riječi, tokenizacija, lematizacija…</a:t>
            </a:r>
            <a:endParaRPr lang="sr-Latn-RS" sz="2400"/>
          </a:p>
        </p:txBody>
      </p:sp>
    </p:spTree>
    <p:extLst>
      <p:ext uri="{BB962C8B-B14F-4D97-AF65-F5344CB8AC3E}">
        <p14:creationId xmlns:p14="http://schemas.microsoft.com/office/powerpoint/2010/main" val="4019129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AC1458-EF70-BC24-A81A-16C5FC5ADB18}"/>
              </a:ext>
            </a:extLst>
          </p:cNvPr>
          <p:cNvSpPr txBox="1"/>
          <p:nvPr/>
        </p:nvSpPr>
        <p:spPr>
          <a:xfrm>
            <a:off x="3397411" y="412589"/>
            <a:ext cx="5259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BA" sz="4000"/>
              <a:t>Ekstrakcija karakteristika</a:t>
            </a:r>
            <a:endParaRPr lang="sr-Latn-RS" sz="4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F0D12-059F-AADC-3025-8C8D7A06CA84}"/>
              </a:ext>
            </a:extLst>
          </p:cNvPr>
          <p:cNvSpPr txBox="1"/>
          <p:nvPr/>
        </p:nvSpPr>
        <p:spPr>
          <a:xfrm>
            <a:off x="814428" y="1596944"/>
            <a:ext cx="10729860" cy="3356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BA" sz="2400"/>
              <a:t>Problem detekcije phishing e-mail poruka – klasifikacija teksta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sz="2400"/>
              <a:t>TF-IDF i Word2Vec – ulaz u ML algoritme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sz="2400"/>
              <a:t>Chi-square metoda za izdvajanje najznačajnijih karakteristika iz rezulata TF-IDF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sz="2400"/>
              <a:t>Manuelno izabrane karakteristike : tijelo poruke, URL, pošiljalac, naslov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sz="2400"/>
              <a:t>Postojanje korelacije između karakteristika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sz="2400"/>
              <a:t>PCA, Variance Treshold i RandomForestClassifier za redukciju dimenzionalnosti</a:t>
            </a:r>
          </a:p>
        </p:txBody>
      </p:sp>
    </p:spTree>
    <p:extLst>
      <p:ext uri="{BB962C8B-B14F-4D97-AF65-F5344CB8AC3E}">
        <p14:creationId xmlns:p14="http://schemas.microsoft.com/office/powerpoint/2010/main" val="99062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34DA57-407C-7FA8-B468-8697DF5BF034}"/>
              </a:ext>
            </a:extLst>
          </p:cNvPr>
          <p:cNvSpPr txBox="1"/>
          <p:nvPr/>
        </p:nvSpPr>
        <p:spPr>
          <a:xfrm>
            <a:off x="4057811" y="421056"/>
            <a:ext cx="2933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BA" sz="4000"/>
              <a:t>Metodologija</a:t>
            </a:r>
            <a:endParaRPr lang="sr-Latn-RS" sz="4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75A5D-F1B8-9543-E221-A877ADE05501}"/>
              </a:ext>
            </a:extLst>
          </p:cNvPr>
          <p:cNvSpPr txBox="1"/>
          <p:nvPr/>
        </p:nvSpPr>
        <p:spPr>
          <a:xfrm>
            <a:off x="1549076" y="1244331"/>
            <a:ext cx="44788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BA"/>
              <a:t>NLP tehnike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BA"/>
              <a:t>TF-IDF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BA"/>
              <a:t>Word2Vec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BA"/>
              <a:t> 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BA"/>
              <a:t> 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BA"/>
              <a:t>ML algoritmi - GridSearchCV finetuning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BA"/>
              <a:t>Decision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BA"/>
              <a:t>Gradient Boosting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BA"/>
              <a:t>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BA"/>
              <a:t>Naive Bayes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BA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BA"/>
              <a:t>Evaluacija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BA"/>
              <a:t>Precision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BA"/>
              <a:t>Recall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BA"/>
              <a:t>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BA"/>
              <a:t>F1-score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BA"/>
              <a:t>AUC-ROC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BA"/>
              <a:t>False positive i False negative rate</a:t>
            </a:r>
          </a:p>
        </p:txBody>
      </p:sp>
    </p:spTree>
    <p:extLst>
      <p:ext uri="{BB962C8B-B14F-4D97-AF65-F5344CB8AC3E}">
        <p14:creationId xmlns:p14="http://schemas.microsoft.com/office/powerpoint/2010/main" val="342890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F0D7A3-20B9-63E6-20A9-D0CBF7F76D9F}"/>
              </a:ext>
            </a:extLst>
          </p:cNvPr>
          <p:cNvSpPr txBox="1"/>
          <p:nvPr/>
        </p:nvSpPr>
        <p:spPr>
          <a:xfrm>
            <a:off x="4980678" y="167057"/>
            <a:ext cx="11464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BA" sz="4000"/>
              <a:t>BERT</a:t>
            </a:r>
            <a:endParaRPr lang="sr-Latn-RS" sz="4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9891F5-808D-AA86-581B-4C6ED7F4AF74}"/>
              </a:ext>
            </a:extLst>
          </p:cNvPr>
          <p:cNvSpPr txBox="1"/>
          <p:nvPr/>
        </p:nvSpPr>
        <p:spPr>
          <a:xfrm>
            <a:off x="867833" y="1327655"/>
            <a:ext cx="10456333" cy="420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BA"/>
              <a:t>BERT base – prosječna dužina teksta je veća od 512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BA"/>
              <a:t>Longformer – kombinacija lokalnog attention-a ssa globalnim(„zadatkom motivisanim“) </a:t>
            </a:r>
            <a:r>
              <a:rPr lang="sr-Latn-BA">
                <a:sym typeface="Wingdings" panose="05000000000000000000" pitchFamily="2" charset="2"/>
              </a:rPr>
              <a:t>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sr-Latn-BA">
                <a:sym typeface="Wingdings" panose="05000000000000000000" pitchFamily="2" charset="2"/>
              </a:rPr>
              <a:t>veći ulazni vektor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/>
              <a:t>Fine-tuning modela – BertForSequenceClassification i LongformerForSequenceClassification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/>
              <a:t>Tokenizacija – </a:t>
            </a:r>
            <a:r>
              <a:rPr lang="en-US"/>
              <a:t>[CLS] </a:t>
            </a:r>
            <a:r>
              <a:rPr lang="sr-Latn-BA"/>
              <a:t>token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BA"/>
              <a:t>Trening/validacija/test podela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BA"/>
              <a:t>Optimizacija – AdamW + learning rate scheduler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BA"/>
              <a:t>Loss funkcija – Cross-entropy loss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BA"/>
              <a:t>Feedforward i backpropagation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/>
              <a:t>Validacija – prevencija overfitting-a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sr-Latn-R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DB1DD7-06B5-4F7C-A303-BF323D6E6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052" y="3638389"/>
            <a:ext cx="5958948" cy="321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10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28ABB5-53DC-8BCB-2221-4C8C7E58C400}"/>
              </a:ext>
            </a:extLst>
          </p:cNvPr>
          <p:cNvSpPr txBox="1"/>
          <p:nvPr/>
        </p:nvSpPr>
        <p:spPr>
          <a:xfrm>
            <a:off x="5048536" y="65457"/>
            <a:ext cx="12586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BA" sz="4000"/>
              <a:t>LSTM</a:t>
            </a:r>
            <a:endParaRPr lang="sr-Latn-RS" sz="4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634EE6-7E3A-9DED-5973-D1ABC2F0AE90}"/>
              </a:ext>
            </a:extLst>
          </p:cNvPr>
          <p:cNvSpPr txBox="1"/>
          <p:nvPr/>
        </p:nvSpPr>
        <p:spPr>
          <a:xfrm>
            <a:off x="1253066" y="567267"/>
            <a:ext cx="9481763" cy="6695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BA"/>
              <a:t>RNN – efikasno modelovanje sekvencijalnih podataka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BA"/>
              <a:t>LSTM – izbjegavanje vanishing gradijenta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BA"/>
              <a:t>LSTM obrađuje e-mail poruke unidirekciono </a:t>
            </a:r>
            <a:r>
              <a:rPr lang="sr-Latn-BA">
                <a:sym typeface="Wingdings" panose="05000000000000000000" pitchFamily="2" charset="2"/>
              </a:rPr>
              <a:t>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sr-Latn-BA">
                <a:sym typeface="Wingdings" panose="05000000000000000000" pitchFamily="2" charset="2"/>
              </a:rPr>
              <a:t>problem kompleksnih obrazaca u e-mail porukama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BA">
                <a:sym typeface="Wingdings" panose="05000000000000000000" pitchFamily="2" charset="2"/>
              </a:rPr>
              <a:t>Bi-LSTM – Bidirekciona obrada teksta kroz dva paralelna LSTM-a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/>
              <a:t>Pretprocesiranje – torchtext + spaCy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BA"/>
              <a:t>Trening/validacija/test podela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/>
              <a:t>Model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/>
              <a:t>Embedding sloj – dense vektori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/>
              <a:t>LSTM sloj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/>
              <a:t>Potpuno povezani sloj</a:t>
            </a:r>
            <a:r>
              <a:rPr lang="en-US"/>
              <a:t> / Max-Pooling sloj</a:t>
            </a:r>
            <a:endParaRPr lang="sr-Latn-RS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/>
              <a:t>Dropout slojevi – prevencija overfitting-a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/>
              <a:t>Izlaz –</a:t>
            </a:r>
            <a:r>
              <a:rPr lang="en-US"/>
              <a:t> </a:t>
            </a:r>
            <a:r>
              <a:rPr lang="sr-Latn-RS"/>
              <a:t>sloj </a:t>
            </a:r>
            <a:r>
              <a:rPr lang="en-US"/>
              <a:t>s</a:t>
            </a:r>
            <a:r>
              <a:rPr lang="sr-Latn-RS"/>
              <a:t>a Sigmoidnom aktivacionom funkcijom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/>
              <a:t>Grid search optimizacija parametara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/>
              <a:t>AdamW optimizer + learning rate scheduler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/>
              <a:t>Early stopping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16777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1417</TotalTime>
  <Words>422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Tw Cen MT</vt:lpstr>
      <vt:lpstr>Wingdings</vt:lpstr>
      <vt:lpstr>Circuit</vt:lpstr>
      <vt:lpstr>Detekcija malicioznih phishing e-mail poruka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Branislav Roljic</dc:creator>
  <cp:lastModifiedBy>Branislav Roljic</cp:lastModifiedBy>
  <cp:revision>11</cp:revision>
  <dcterms:created xsi:type="dcterms:W3CDTF">2024-09-03T16:39:27Z</dcterms:created>
  <dcterms:modified xsi:type="dcterms:W3CDTF">2024-09-05T20:01:29Z</dcterms:modified>
</cp:coreProperties>
</file>