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36"/>
  </p:notesMasterIdLst>
  <p:sldIdLst>
    <p:sldId id="256" r:id="rId2"/>
    <p:sldId id="272" r:id="rId3"/>
    <p:sldId id="295" r:id="rId4"/>
    <p:sldId id="273" r:id="rId5"/>
    <p:sldId id="296" r:id="rId6"/>
    <p:sldId id="274" r:id="rId7"/>
    <p:sldId id="297" r:id="rId8"/>
    <p:sldId id="275" r:id="rId9"/>
    <p:sldId id="276" r:id="rId10"/>
    <p:sldId id="298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285" r:id="rId23"/>
    <p:sldId id="313" r:id="rId24"/>
    <p:sldId id="314" r:id="rId25"/>
    <p:sldId id="315" r:id="rId26"/>
    <p:sldId id="316" r:id="rId27"/>
    <p:sldId id="261" r:id="rId28"/>
    <p:sldId id="317" r:id="rId29"/>
    <p:sldId id="318" r:id="rId30"/>
    <p:sldId id="319" r:id="rId31"/>
    <p:sldId id="320" r:id="rId32"/>
    <p:sldId id="321" r:id="rId33"/>
    <p:sldId id="322" r:id="rId34"/>
    <p:sldId id="32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F8D16-EC0C-45C2-8C12-81BBEB4D7456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D8C30-012E-44F3-AAEA-67F463CD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EF8-D565-42F4-8A34-258EA6CEBBA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A1C0-23F7-490E-9B2A-C262EE564E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0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EF8-D565-42F4-8A34-258EA6CEBBA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A1C0-23F7-490E-9B2A-C262EE56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8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EF8-D565-42F4-8A34-258EA6CEBBA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A1C0-23F7-490E-9B2A-C262EE56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3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EF8-D565-42F4-8A34-258EA6CEBBA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A1C0-23F7-490E-9B2A-C262EE56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0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EF8-D565-42F4-8A34-258EA6CEBBA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A1C0-23F7-490E-9B2A-C262EE564E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8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EF8-D565-42F4-8A34-258EA6CEBBA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A1C0-23F7-490E-9B2A-C262EE56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EF8-D565-42F4-8A34-258EA6CEBBA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A1C0-23F7-490E-9B2A-C262EE56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5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EF8-D565-42F4-8A34-258EA6CEBBA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A1C0-23F7-490E-9B2A-C262EE56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2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EF8-D565-42F4-8A34-258EA6CEBBA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A1C0-23F7-490E-9B2A-C262EE56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1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334EF8-D565-42F4-8A34-258EA6CEBBA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78A1C0-23F7-490E-9B2A-C262EE56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2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EF8-D565-42F4-8A34-258EA6CEBBA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8A1C0-23F7-490E-9B2A-C262EE56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1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334EF8-D565-42F4-8A34-258EA6CEBBA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78A1C0-23F7-490E-9B2A-C262EE564E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05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319" y="592724"/>
            <a:ext cx="6370320" cy="3580688"/>
          </a:xfrm>
          <a:noFill/>
          <a:effectLst>
            <a:reflection stA="0" endPos="65000" dist="508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reflection stA="15000" endPos="65000" dir="5400000" sy="-100000" algn="bl" rotWithShape="0"/>
                </a:effectLst>
                <a:latin typeface="+mn-lt"/>
              </a:rPr>
              <a:t>APLIKACIJA ZA PO</a:t>
            </a:r>
            <a:r>
              <a:rPr lang="sr-Latn-RS" sz="4800" dirty="0">
                <a:solidFill>
                  <a:schemeClr val="accent1">
                    <a:lumMod val="50000"/>
                  </a:schemeClr>
                </a:solidFill>
                <a:effectLst>
                  <a:reflection stA="15000" endPos="65000" dir="5400000" sy="-100000" algn="bl" rotWithShape="0"/>
                </a:effectLst>
                <a:latin typeface="+mn-lt"/>
              </a:rPr>
              <a:t>DRŠKU ODLUČIVANJA U SUDSKIM PREDMETIMA</a:t>
            </a:r>
            <a:endParaRPr lang="en-US" sz="4800" spc="0" dirty="0">
              <a:ln w="0"/>
              <a:effectLst>
                <a:reflection stA="15000" endPos="65000" dir="5400000" sy="-100000" algn="bl" rotWithShape="0"/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572" y="4753759"/>
            <a:ext cx="2997071" cy="1170432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Tamara krgović</a:t>
            </a:r>
          </a:p>
          <a:p>
            <a:r>
              <a:rPr lang="sr-Latn-R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Branislav roljić</a:t>
            </a:r>
          </a:p>
          <a:p>
            <a:r>
              <a:rPr lang="sr-Latn-R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Sara jokić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34" name="Picture 10" descr="Premium Photo | Cyber law or internet law concept with ai robot with gavel  jud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6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68" y="1136505"/>
            <a:ext cx="5950674" cy="43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mium Photo | Cyber law or internet law concept with ai robot with gavel  jud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030" b="9622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255"/>
          <a:stretch/>
        </p:blipFill>
        <p:spPr bwMode="auto">
          <a:xfrm>
            <a:off x="7137639" y="4173412"/>
            <a:ext cx="5682052" cy="157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09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Opis nije dostupa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20" y="934105"/>
            <a:ext cx="8933660" cy="51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8822" y="472440"/>
            <a:ext cx="474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AKOMA NTOSO metapodaci presuda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228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44393" y="472440"/>
            <a:ext cx="338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AKOMA NTOSO presuda</a:t>
            </a:r>
            <a:endParaRPr lang="en-US" sz="2400" dirty="0"/>
          </a:p>
        </p:txBody>
      </p:sp>
      <p:pic>
        <p:nvPicPr>
          <p:cNvPr id="4" name="Picture 2" descr="Opis nije dostupa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74" y="934105"/>
            <a:ext cx="9360598" cy="51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21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9625" y="622911"/>
            <a:ext cx="217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PRIKAZ presude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7387" y="1084576"/>
            <a:ext cx="9282897" cy="50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9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1384" y="622912"/>
            <a:ext cx="464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AKOMA NTOSO metapodaci zakon </a:t>
            </a:r>
            <a:endParaRPr lang="en-US" sz="2400" dirty="0"/>
          </a:p>
        </p:txBody>
      </p:sp>
      <p:pic>
        <p:nvPicPr>
          <p:cNvPr id="4" name="Picture 2" descr="Opis nije dostupa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90" y="1084577"/>
            <a:ext cx="8448490" cy="516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97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16265" y="706735"/>
            <a:ext cx="458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AKOMA NTOSO zakon </a:t>
            </a:r>
            <a:endParaRPr lang="en-US" sz="2400" dirty="0"/>
          </a:p>
        </p:txBody>
      </p:sp>
      <p:pic>
        <p:nvPicPr>
          <p:cNvPr id="5" name="Picture 4" descr="Opis nije dostupa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05" y="1168400"/>
            <a:ext cx="9529019" cy="494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66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092" y="622912"/>
            <a:ext cx="2061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PRIKAZ zakona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1905"/>
          <a:stretch/>
        </p:blipFill>
        <p:spPr>
          <a:xfrm>
            <a:off x="1405022" y="1084577"/>
            <a:ext cx="9227625" cy="504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1094720" cy="3566160"/>
          </a:xfrm>
        </p:spPr>
        <p:txBody>
          <a:bodyPr>
            <a:normAutofit/>
          </a:bodyPr>
          <a:lstStyle/>
          <a:p>
            <a:r>
              <a:rPr lang="sr-Latn-RS" sz="7200" dirty="0">
                <a:solidFill>
                  <a:schemeClr val="accent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04 EKSTRAKCIJA PODATAKA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REGEX, PRIKAZ U APLIKACIJI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28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RegEx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7280" y="2916182"/>
            <a:ext cx="4609039" cy="357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Poslovni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broj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Datum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Sud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Sudija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Zapisničar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Okrivljeni</a:t>
            </a:r>
            <a:endParaRPr lang="sr-Latn-R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Krivično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djelo</a:t>
            </a:r>
            <a:endParaRPr lang="sr-Latn-R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245" y="1978633"/>
            <a:ext cx="4525702" cy="387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Težina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povrede</a:t>
            </a:r>
            <a:endParaRPr lang="sr-Latn-R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Službeno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lice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Korišteno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oružje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Povreda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ostavila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trajne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posledice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Osuđivan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Provokacija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grubo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ponašanje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Narušavanje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javnog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reda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mira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Tip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presude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Kazna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97280" y="1857134"/>
            <a:ext cx="10336192" cy="1252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Izraz</a:t>
            </a:r>
            <a:r>
              <a:rPr lang="sr-Latn-R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niz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karaktera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kojim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pronalaze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šabloni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tekstu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zvlačenje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osnovnih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informacija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iz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presuda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7359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97783" y="1245245"/>
            <a:ext cx="373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Izazovi pri pisanju RegEx-a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26583" y="2042160"/>
            <a:ext cx="7481618" cy="360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7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97784" y="727085"/>
            <a:ext cx="373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Izazovi pri pisanju RegEx-a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2670" y="1188750"/>
            <a:ext cx="8949446" cy="50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5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35" y="665242"/>
            <a:ext cx="9599145" cy="1066180"/>
          </a:xfrm>
        </p:spPr>
        <p:txBody>
          <a:bodyPr/>
          <a:lstStyle/>
          <a:p>
            <a:r>
              <a:rPr lang="sr-Latn-RS" dirty="0"/>
              <a:t>PREGLED PREZENTACIJE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2600" y="2115273"/>
            <a:ext cx="1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5400" dirty="0">
                <a:latin typeface="Bahnschrift SemiBold Condensed" panose="020B0502040204020203" pitchFamily="34" charset="0"/>
              </a:rPr>
              <a:t>01</a:t>
            </a:r>
            <a:endParaRPr lang="en-US" sz="5400" dirty="0">
              <a:latin typeface="Bahnschrift SemiBold Condensed" panose="020B05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397787" y="3042211"/>
            <a:ext cx="218" cy="11728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10303" y="2940786"/>
            <a:ext cx="2610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CILJ</a:t>
            </a:r>
            <a:r>
              <a:rPr lang="sr-Latn-RS" sz="2800" dirty="0"/>
              <a:t> </a:t>
            </a: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PROJEKTA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12954" y="2943681"/>
            <a:ext cx="2610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CILJ</a:t>
            </a:r>
            <a:r>
              <a:rPr lang="sr-Latn-RS" sz="2800" dirty="0"/>
              <a:t> </a:t>
            </a: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PROJEKTA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6914" y="3799146"/>
            <a:ext cx="862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5400" dirty="0">
                <a:latin typeface="Bahnschrift SemiBold Condensed" panose="020B0502040204020203" pitchFamily="34" charset="0"/>
              </a:rPr>
              <a:t>02</a:t>
            </a:r>
            <a:endParaRPr lang="en-US" sz="5400" dirty="0">
              <a:latin typeface="Bahnschrift SemiBold Condensed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32789" y="4571892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ALATI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928883" y="4744987"/>
            <a:ext cx="218" cy="117285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76861" y="2092762"/>
            <a:ext cx="862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5400" dirty="0">
                <a:latin typeface="Bahnschrift SemiBold Condensed" panose="020B0502040204020203" pitchFamily="34" charset="0"/>
              </a:rPr>
              <a:t>03</a:t>
            </a:r>
            <a:endParaRPr lang="en-US" sz="5400" dirty="0">
              <a:latin typeface="Bahnschrift SemiBold Condensed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52736" y="2865508"/>
            <a:ext cx="300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PRIKAZ</a:t>
            </a:r>
            <a:r>
              <a:rPr lang="sr-Latn-RS" sz="2800" dirty="0"/>
              <a:t> </a:t>
            </a: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PODATAKA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448830" y="3038603"/>
            <a:ext cx="218" cy="117285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30102" y="2133057"/>
            <a:ext cx="862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5400" dirty="0">
                <a:latin typeface="Bahnschrift SemiBold Condensed" panose="020B0502040204020203" pitchFamily="34" charset="0"/>
              </a:rPr>
              <a:t>05</a:t>
            </a:r>
            <a:endParaRPr lang="en-US" sz="5400" dirty="0">
              <a:latin typeface="Bahnschrift SemiBold Condensed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30501" y="2855819"/>
            <a:ext cx="227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RASUĐIVANJE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202071" y="3078898"/>
            <a:ext cx="218" cy="117285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28883" y="5054721"/>
            <a:ext cx="2435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Korišćene tehnologije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4489649" y="3325924"/>
            <a:ext cx="2412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Akoma Ntoso, prikaz zakona i presuda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8230501" y="3310723"/>
            <a:ext cx="335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Rasuđivanje po slučajevima</a:t>
            </a:r>
          </a:p>
          <a:p>
            <a:r>
              <a:rPr lang="sr-Latn-RS" sz="2000" dirty="0"/>
              <a:t>Rasuđivanje po pravilima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1458531" y="3399036"/>
            <a:ext cx="183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Opis aplikacije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440352" y="3849144"/>
            <a:ext cx="862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5400" dirty="0">
                <a:latin typeface="Bahnschrift SemiBold Condensed" panose="020B0502040204020203" pitchFamily="34" charset="0"/>
              </a:rPr>
              <a:t>04</a:t>
            </a:r>
            <a:endParaRPr lang="en-US" sz="5400" dirty="0">
              <a:latin typeface="Bahnschrift SemiBold Condensed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6226" y="4621890"/>
            <a:ext cx="381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EKSTRAKCIJA</a:t>
            </a:r>
            <a:r>
              <a:rPr lang="sr-Latn-R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PODATAKA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612321" y="4794985"/>
            <a:ext cx="218" cy="117285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16226" y="5070783"/>
            <a:ext cx="335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RegEx</a:t>
            </a:r>
          </a:p>
          <a:p>
            <a:r>
              <a:rPr lang="sr-Latn-RS" sz="2000" dirty="0"/>
              <a:t>Prikaz u aplikaciji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941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39" grpId="0"/>
      <p:bldP spid="43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97784" y="727085"/>
            <a:ext cx="373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Prikaz</a:t>
            </a:r>
            <a:r>
              <a:rPr lang="en-US" sz="2400" dirty="0"/>
              <a:t> </a:t>
            </a:r>
            <a:r>
              <a:rPr lang="en-US" sz="2400" dirty="0" err="1"/>
              <a:t>izdvojenih</a:t>
            </a:r>
            <a:r>
              <a:rPr lang="en-US" sz="2400" dirty="0"/>
              <a:t> </a:t>
            </a:r>
            <a:r>
              <a:rPr lang="en-US" sz="2400" dirty="0" err="1"/>
              <a:t>atributa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r="9301"/>
          <a:stretch/>
        </p:blipFill>
        <p:spPr>
          <a:xfrm>
            <a:off x="813093" y="1534769"/>
            <a:ext cx="5454300" cy="16065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/>
          <a:srcRect r="-5807"/>
          <a:stretch/>
        </p:blipFill>
        <p:spPr>
          <a:xfrm>
            <a:off x="813093" y="3611163"/>
            <a:ext cx="5943600" cy="136271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4"/>
          <a:srcRect r="15259"/>
          <a:stretch/>
        </p:blipFill>
        <p:spPr>
          <a:xfrm>
            <a:off x="6487561" y="1534769"/>
            <a:ext cx="5036658" cy="14827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5"/>
          <a:srcRect r="20567"/>
          <a:stretch/>
        </p:blipFill>
        <p:spPr>
          <a:xfrm>
            <a:off x="6622127" y="3611163"/>
            <a:ext cx="4767526" cy="113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4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1094720" cy="3566160"/>
          </a:xfrm>
        </p:spPr>
        <p:txBody>
          <a:bodyPr>
            <a:normAutofit/>
          </a:bodyPr>
          <a:lstStyle/>
          <a:p>
            <a:r>
              <a:rPr lang="sr-Latn-RS" sz="7200" dirty="0">
                <a:solidFill>
                  <a:schemeClr val="accent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04 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RASU</a:t>
            </a:r>
            <a:r>
              <a:rPr lang="sr-Latn-RS" sz="7200" dirty="0">
                <a:solidFill>
                  <a:schemeClr val="accent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ĐIVANJE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 SLUČAJEVIMA, PO PRAVILIMA</a:t>
            </a:r>
          </a:p>
        </p:txBody>
      </p:sp>
    </p:spTree>
    <p:extLst>
      <p:ext uri="{BB962C8B-B14F-4D97-AF65-F5344CB8AC3E}">
        <p14:creationId xmlns:p14="http://schemas.microsoft.com/office/powerpoint/2010/main" val="1241031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RASUĐIVANJE PO SLUČAJEVIMA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460" y="2065285"/>
            <a:ext cx="99983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Podrazumeva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kori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šćenje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prethodn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slu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ajev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za re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avanje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novih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sr-Latn-R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sr-Latn-R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Baza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slu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ajeva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je 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uvana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 CSV 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fajlu</a:t>
            </a:r>
          </a:p>
          <a:p>
            <a:endParaRPr lang="sr-Latn-R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Za definisanje funkcija sličnosti korišćen je JColibri</a:t>
            </a:r>
          </a:p>
          <a:p>
            <a:endParaRPr lang="sr-Latn-R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Aplikacija omogućava prikaz 5 slučajeva sa najvećim procentom sličnosti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5779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RASUĐIVANJE PO SLUČAJEVIMA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342" y="2034805"/>
            <a:ext cx="10427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Posmatrani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atributi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endParaRPr lang="sr-Latn-R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Te</a:t>
            </a:r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ž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ina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fizi</a:t>
            </a:r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č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ke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povrede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(bez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povrede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laka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telesna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povreda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telesna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povreda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sr-Latn-R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Slu</a:t>
            </a:r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ž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beno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lice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nije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slu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lice,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jeste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slu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lice,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specijalno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slu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lice) </a:t>
            </a:r>
            <a:endParaRPr lang="sr-Latn-R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Kori</a:t>
            </a:r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šć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eno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oru</a:t>
            </a:r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ž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ije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sr-Latn-R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Trajno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o</a:t>
            </a:r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š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te</a:t>
            </a:r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ć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enje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sr-Latn-R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Ranije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osu</a:t>
            </a:r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đ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ivan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sr-Latn-R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Da li je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okrivljeni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isprovociran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sr-Latn-R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Narušen javni red i mir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sr-Latn-R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Ne)</a:t>
            </a:r>
          </a:p>
        </p:txBody>
      </p:sp>
    </p:spTree>
    <p:extLst>
      <p:ext uri="{BB962C8B-B14F-4D97-AF65-F5344CB8AC3E}">
        <p14:creationId xmlns:p14="http://schemas.microsoft.com/office/powerpoint/2010/main" val="4208384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33805" y="727085"/>
            <a:ext cx="226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Funkcija sličnosti</a:t>
            </a:r>
            <a:endParaRPr lang="en-US" sz="2400" dirty="0"/>
          </a:p>
        </p:txBody>
      </p:sp>
      <p:pic>
        <p:nvPicPr>
          <p:cNvPr id="5" name="Picture 2" descr="Opis nije dostupa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34" y="1351310"/>
            <a:ext cx="9964917" cy="459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303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33804" y="940445"/>
            <a:ext cx="226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Funkcija sličnosti</a:t>
            </a:r>
            <a:endParaRPr lang="en-US" sz="24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1B26E51-BAC0-47DC-954A-69208A44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60" y="1544320"/>
            <a:ext cx="10098465" cy="42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80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5614" y="991245"/>
            <a:ext cx="422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PRIKAZ – 5 najsličnijih slučajeva</a:t>
            </a:r>
            <a:endParaRPr lang="en-US" sz="2400" dirty="0"/>
          </a:p>
        </p:txBody>
      </p:sp>
      <p:pic>
        <p:nvPicPr>
          <p:cNvPr id="5" name="Picture 2" descr="Opis nije dostupa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992" y="1583906"/>
            <a:ext cx="8432800" cy="455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437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RASUĐIVANJE PO PRAVILIMA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443" y="2012229"/>
            <a:ext cx="10101237" cy="4040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/>
              <a:t>Na osnovu</a:t>
            </a:r>
            <a:r>
              <a:rPr lang="en-US" sz="2400" dirty="0"/>
              <a:t> </a:t>
            </a:r>
            <a:r>
              <a:rPr lang="sr-Latn-RS" sz="2400" dirty="0"/>
              <a:t>članova zakona koje smo sretali u sudskim odlukama odabrane su sledeće pravne norme</a:t>
            </a:r>
            <a:r>
              <a:rPr lang="en-US" sz="2400" dirty="0"/>
              <a:t>:</a:t>
            </a:r>
            <a:endParaRPr lang="sr-Latn-R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          </a:t>
            </a:r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Članovi 151 , 152 , 376 Krivičnog zakonika Crne Gore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1">
                    <a:lumMod val="50000"/>
                  </a:schemeClr>
                </a:solidFill>
              </a:rPr>
              <a:t>           Članovi 8 i 10 Zakona o javnom redu i miru</a:t>
            </a:r>
          </a:p>
          <a:p>
            <a:r>
              <a:rPr lang="sr-Latn-RS" sz="2400" dirty="0"/>
              <a:t>Odabrane dispozicije i sankcije su predstavljene u LegalRuleML formatu</a:t>
            </a:r>
          </a:p>
          <a:p>
            <a:r>
              <a:rPr lang="sr-Latn-RS" sz="2400" dirty="0"/>
              <a:t>Čime smo kreirali pravila na osnovu kojih omogućavamo donošenje odluka i predlaganje kazni za učinjeno delo</a:t>
            </a:r>
          </a:p>
          <a:p>
            <a:r>
              <a:rPr lang="sr-Latn-RS" sz="2400" dirty="0"/>
              <a:t>Korišćen je alat dr-device</a:t>
            </a:r>
          </a:p>
        </p:txBody>
      </p:sp>
    </p:spTree>
    <p:extLst>
      <p:ext uri="{BB962C8B-B14F-4D97-AF65-F5344CB8AC3E}">
        <p14:creationId xmlns:p14="http://schemas.microsoft.com/office/powerpoint/2010/main" val="41326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RASUĐIVANJE PO PRAVILIMA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052320"/>
            <a:ext cx="4846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/>
              <a:t>Korišćeni atributi</a:t>
            </a:r>
            <a:r>
              <a:rPr lang="en-US" sz="2800" dirty="0"/>
              <a:t>:</a:t>
            </a:r>
            <a:endParaRPr lang="sr-Latn-R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is_entity</a:t>
            </a:r>
            <a:endParaRPr lang="sr-Latn-R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teska_telesna_povreda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sr-Latn-R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laka_telesna_povreda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&gt;	</a:t>
            </a:r>
            <a:endParaRPr lang="sr-Latn-R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trajna_osakacenos</a:t>
            </a: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sr-Latn-R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korisceno_oruzje</a:t>
            </a: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provokacij</a:t>
            </a: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sr-Latn-R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9120" y="2448560"/>
            <a:ext cx="4033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provokacij</a:t>
            </a: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sr-Latn-R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napad</a:t>
            </a:r>
            <a:endParaRPr lang="sr-Latn-R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pretnja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sr-Latn-R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zivotna_opasnos</a:t>
            </a: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javno_mesto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08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4509" y="727115"/>
            <a:ext cx="314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LegalRuleML dispozicija</a:t>
            </a:r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25" y="1178590"/>
            <a:ext cx="7216731" cy="499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9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01 CILJ APLIKACIJE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Kratak pregled funkcionalnosti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83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31" y="1178590"/>
            <a:ext cx="5709920" cy="50393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45285" y="716925"/>
            <a:ext cx="2844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LegalRuleML sankcija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4434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2666" y="1174125"/>
            <a:ext cx="412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Povizivanje dispozicija i sankcija</a:t>
            </a:r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07" y="1767840"/>
            <a:ext cx="8518568" cy="406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37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0576" y="788015"/>
            <a:ext cx="239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Činjenice iz forme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73" y="1249680"/>
            <a:ext cx="7688580" cy="488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58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0576" y="788015"/>
            <a:ext cx="253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Prikaz na aplikaciji</a:t>
            </a:r>
            <a:endParaRPr lang="en-US" sz="2400" dirty="0"/>
          </a:p>
        </p:txBody>
      </p:sp>
      <p:pic>
        <p:nvPicPr>
          <p:cNvPr id="4" name="Picture 2" descr="Opis nije dostupa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793" y="1249680"/>
            <a:ext cx="8880589" cy="476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51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1094720" cy="3566160"/>
          </a:xfrm>
        </p:spPr>
        <p:txBody>
          <a:bodyPr>
            <a:normAutofit/>
          </a:bodyPr>
          <a:lstStyle/>
          <a:p>
            <a:r>
              <a:rPr lang="sr-Latn-RS" sz="7200" dirty="0">
                <a:solidFill>
                  <a:schemeClr val="accent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HVALA NA PAŽNJI 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sym typeface="Wingdings" panose="05000000000000000000" pitchFamily="2" charset="2"/>
              </a:rPr>
              <a:t>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1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CILJ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15" y="2204720"/>
            <a:ext cx="5451805" cy="3375006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spcAft>
                <a:spcPts val="1200"/>
              </a:spcAft>
              <a:buNone/>
            </a:pPr>
            <a:r>
              <a:rPr lang="sr-Latn-RS" sz="2800" dirty="0"/>
              <a:t>O</a:t>
            </a:r>
            <a:r>
              <a:rPr lang="en-US" sz="2800" dirty="0" err="1"/>
              <a:t>moguć</a:t>
            </a:r>
            <a:r>
              <a:rPr lang="sr-Latn-RS" sz="2800" dirty="0"/>
              <a:t>iti korisnicima </a:t>
            </a:r>
            <a:r>
              <a:rPr lang="en-US" sz="2800" dirty="0" err="1"/>
              <a:t>interaktivni</a:t>
            </a:r>
            <a:r>
              <a:rPr lang="en-US" sz="2800" dirty="0"/>
              <a:t> </a:t>
            </a:r>
            <a:r>
              <a:rPr lang="en-US" sz="2800" dirty="0" err="1"/>
              <a:t>pregled</a:t>
            </a:r>
            <a:r>
              <a:rPr lang="en-US" sz="2800" dirty="0"/>
              <a:t> </a:t>
            </a:r>
            <a:r>
              <a:rPr lang="en-US" sz="2800" dirty="0" err="1"/>
              <a:t>zakona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presuda</a:t>
            </a:r>
            <a:r>
              <a:rPr lang="en-US" sz="2800" dirty="0"/>
              <a:t> </a:t>
            </a:r>
            <a:r>
              <a:rPr lang="en-US" sz="2800" dirty="0" err="1"/>
              <a:t>vezanih</a:t>
            </a:r>
            <a:r>
              <a:rPr lang="en-US" sz="2800" dirty="0"/>
              <a:t> </a:t>
            </a:r>
            <a:r>
              <a:rPr lang="en-US" sz="2800" dirty="0" err="1"/>
              <a:t>za</a:t>
            </a:r>
            <a:r>
              <a:rPr lang="en-US" sz="2800" dirty="0"/>
              <a:t> </a:t>
            </a:r>
            <a:r>
              <a:rPr lang="sr-Latn-RS" sz="2800" dirty="0"/>
              <a:t>Krivični zakon Crne Gore i Zakon o javnom redu i miru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sr-Latn-RS" sz="2800" dirty="0"/>
              <a:t>Pored pregleda sudskih presuda i zakona korisnicima je omogućeno da na osnovu unetih parametara rade rasuđivanje po pravilima i po slučajevima i na kraju generišu predlog sudske odluke u pdf formatu</a:t>
            </a:r>
          </a:p>
        </p:txBody>
      </p:sp>
      <p:pic>
        <p:nvPicPr>
          <p:cNvPr id="12294" name="Picture 6" descr="Robot Judges, Algorithmic Bail and the Digitalization of the Justice Syst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3" r="10767"/>
          <a:stretch/>
        </p:blipFill>
        <p:spPr bwMode="auto">
          <a:xfrm>
            <a:off x="6553200" y="2025569"/>
            <a:ext cx="5196840" cy="35379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4263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02 ALATI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PREGLED KORIŠĆENIH TEHNOLOGIJA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2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KORIŠĆENE TEHNOLOGIJE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49680" y="2087879"/>
            <a:ext cx="6949440" cy="2841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Clr>
                <a:schemeClr val="accent1"/>
              </a:buClr>
            </a:pP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Akoma Ntoso </a:t>
            </a:r>
            <a:r>
              <a:rPr lang="sr-Latn-RS" sz="2800" dirty="0"/>
              <a:t>(dokumenti, zakoni i presude)</a:t>
            </a:r>
          </a:p>
          <a:p>
            <a:pPr lvl="0">
              <a:spcAft>
                <a:spcPts val="1200"/>
              </a:spcAft>
              <a:buClr>
                <a:schemeClr val="accent1"/>
              </a:buClr>
            </a:pP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jColibri </a:t>
            </a:r>
            <a:r>
              <a:rPr lang="sr-Latn-RS" sz="2800" dirty="0"/>
              <a:t>(rasuđivanje po slučajevima)</a:t>
            </a:r>
          </a:p>
          <a:p>
            <a:pPr lvl="0">
              <a:spcAft>
                <a:spcPts val="1200"/>
              </a:spcAft>
              <a:buClr>
                <a:schemeClr val="accent1"/>
              </a:buClr>
            </a:pP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dr-device</a:t>
            </a:r>
            <a:r>
              <a:rPr lang="sr-Latn-RS" sz="2800" dirty="0"/>
              <a:t> (rasuđivanje po pravilima)</a:t>
            </a:r>
          </a:p>
          <a:p>
            <a:pPr lvl="0">
              <a:spcAft>
                <a:spcPts val="1200"/>
              </a:spcAft>
              <a:buClr>
                <a:schemeClr val="accent1"/>
              </a:buClr>
            </a:pP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Java Spring Boot </a:t>
            </a:r>
            <a:r>
              <a:rPr lang="sr-Latn-RS" sz="2800" dirty="0"/>
              <a:t>(Backend)</a:t>
            </a:r>
          </a:p>
          <a:p>
            <a:pPr lvl="0">
              <a:spcAft>
                <a:spcPts val="1200"/>
              </a:spcAft>
              <a:buClr>
                <a:schemeClr val="accent1"/>
              </a:buClr>
            </a:pPr>
            <a:r>
              <a:rPr lang="sr-Latn-RS" sz="2800">
                <a:solidFill>
                  <a:schemeClr val="accent1">
                    <a:lumMod val="50000"/>
                  </a:schemeClr>
                </a:solidFill>
              </a:rPr>
              <a:t>React+Vite</a:t>
            </a:r>
            <a:r>
              <a:rPr lang="sr-Latn-RS" sz="2800"/>
              <a:t> </a:t>
            </a:r>
            <a:r>
              <a:rPr lang="sr-Latn-RS" sz="2800" dirty="0"/>
              <a:t>(Frontend)</a:t>
            </a:r>
          </a:p>
        </p:txBody>
      </p:sp>
    </p:spTree>
    <p:extLst>
      <p:ext uri="{BB962C8B-B14F-4D97-AF65-F5344CB8AC3E}">
        <p14:creationId xmlns:p14="http://schemas.microsoft.com/office/powerpoint/2010/main" val="205441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03 PRIKAZ PODATAKA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AKOMA NTOSO, prikaz zakona i presuda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2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PREGLED ZAKONA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2072639"/>
            <a:ext cx="8249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Clr>
                <a:schemeClr val="accent1"/>
              </a:buClr>
            </a:pP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Krivični zakonik Crne Gore </a:t>
            </a:r>
            <a:r>
              <a:rPr lang="sr-Latn-RS" sz="2800" dirty="0"/>
              <a:t>– teške telesne povrede, lake telesne povrede, napad na službeno lice, pretnje</a:t>
            </a:r>
          </a:p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Zakon o javnom redu i miru </a:t>
            </a:r>
            <a:r>
              <a:rPr lang="sr-Latn-RS" sz="2800" dirty="0"/>
              <a:t>– grubo ponašanje na javnom mestu prema fizičkom i sluzbenom licu</a:t>
            </a:r>
          </a:p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Zakon o krivičnom postupku</a:t>
            </a:r>
          </a:p>
        </p:txBody>
      </p:sp>
    </p:spTree>
    <p:extLst>
      <p:ext uri="{BB962C8B-B14F-4D97-AF65-F5344CB8AC3E}">
        <p14:creationId xmlns:p14="http://schemas.microsoft.com/office/powerpoint/2010/main" val="417500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AKOMA NTOSO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2103120"/>
            <a:ext cx="1005840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Osnovni</a:t>
            </a:r>
            <a:r>
              <a:rPr lang="en-US" sz="2800" dirty="0"/>
              <a:t> </a:t>
            </a:r>
            <a:r>
              <a:rPr lang="en-US" sz="2800" dirty="0" err="1"/>
              <a:t>elementi</a:t>
            </a:r>
            <a:r>
              <a:rPr lang="en-US" sz="2800" dirty="0"/>
              <a:t> </a:t>
            </a:r>
            <a:r>
              <a:rPr lang="en-US" sz="2800" dirty="0" err="1"/>
              <a:t>uklju</a:t>
            </a:r>
            <a:r>
              <a:rPr lang="sr-Latn-RS" sz="2800" dirty="0"/>
              <a:t>č</a:t>
            </a:r>
            <a:r>
              <a:rPr lang="en-US" sz="2800" dirty="0" err="1"/>
              <a:t>uju</a:t>
            </a:r>
            <a:r>
              <a:rPr lang="en-US" sz="2800" dirty="0"/>
              <a:t>: </a:t>
            </a:r>
            <a:endParaRPr lang="sr-Latn-RS" sz="2800" dirty="0"/>
          </a:p>
          <a:p>
            <a:pPr lvl="1"/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&lt;akomaNtoso&gt; </a:t>
            </a:r>
            <a:r>
              <a:rPr lang="sr-Latn-RS" sz="2800" dirty="0"/>
              <a:t>kao glavni element za sve akoma ntoso dokumente</a:t>
            </a:r>
            <a:endParaRPr lang="en-US" sz="2800" dirty="0"/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&lt;act&gt;</a:t>
            </a:r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, &lt;body&gt;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/>
              <a:t>za </a:t>
            </a:r>
            <a:r>
              <a:rPr lang="en-US" sz="2800" dirty="0" err="1"/>
              <a:t>zakon</a:t>
            </a:r>
            <a:endParaRPr lang="sr-Latn-RS" sz="2800" dirty="0"/>
          </a:p>
          <a:p>
            <a:pPr lvl="1"/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&lt;chapter&gt; </a:t>
            </a:r>
            <a:r>
              <a:rPr lang="sr-Latn-RS" sz="2800" dirty="0"/>
              <a:t>za poglavlje unutar zakona</a:t>
            </a:r>
          </a:p>
          <a:p>
            <a:pPr lvl="1"/>
            <a:r>
              <a:rPr lang="sr-Latn-RS" sz="2800" dirty="0">
                <a:solidFill>
                  <a:schemeClr val="accent1">
                    <a:lumMod val="50000"/>
                  </a:schemeClr>
                </a:solidFill>
              </a:rPr>
              <a:t>&lt;article&gt; </a:t>
            </a:r>
            <a:r>
              <a:rPr lang="sr-Latn-RS" sz="2800" dirty="0"/>
              <a:t>za članove zakona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&lt;meta&gt; </a:t>
            </a:r>
            <a:r>
              <a:rPr lang="en-US" sz="2800" dirty="0"/>
              <a:t>za </a:t>
            </a:r>
            <a:r>
              <a:rPr lang="en-US" sz="2800" dirty="0" err="1"/>
              <a:t>metapodatk</a:t>
            </a:r>
            <a:r>
              <a:rPr lang="sr-Latn-RS" sz="2800" dirty="0"/>
              <a:t>e dokumenta 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&lt;judgement&gt; </a:t>
            </a:r>
            <a:r>
              <a:rPr lang="en-US" sz="2800" dirty="0" err="1"/>
              <a:t>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judgmentbody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&gt; </a:t>
            </a:r>
            <a:r>
              <a:rPr lang="en-US" sz="2800" dirty="0"/>
              <a:t>za </a:t>
            </a:r>
            <a:r>
              <a:rPr lang="en-US" sz="2800" dirty="0" err="1"/>
              <a:t>presude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81885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1156</TotalTime>
  <Words>620</Words>
  <Application>Microsoft Office PowerPoint</Application>
  <PresentationFormat>Widescreen</PresentationFormat>
  <Paragraphs>129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Bahnschrift SemiBold Condensed</vt:lpstr>
      <vt:lpstr>Calibri</vt:lpstr>
      <vt:lpstr>Calibri Light</vt:lpstr>
      <vt:lpstr>Wingdings</vt:lpstr>
      <vt:lpstr>Retrospect</vt:lpstr>
      <vt:lpstr>APLIKACIJA ZA PODRŠKU ODLUČIVANJA U SUDSKIM PREDMETIMA</vt:lpstr>
      <vt:lpstr>PREGLED PREZENTACIJE</vt:lpstr>
      <vt:lpstr>01 CILJ APLIKACIJE</vt:lpstr>
      <vt:lpstr>CILJ APLIKACIJE</vt:lpstr>
      <vt:lpstr>02 ALATI</vt:lpstr>
      <vt:lpstr>KORIŠĆENE TEHNOLOGIJE</vt:lpstr>
      <vt:lpstr>03 PRIKAZ PODATAKA</vt:lpstr>
      <vt:lpstr>PREGLED ZAKONA</vt:lpstr>
      <vt:lpstr>AKOMA NTOSO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 EKSTRAKCIJA PODATAKA</vt:lpstr>
      <vt:lpstr>RegEx</vt:lpstr>
      <vt:lpstr>PowerPoint Presentation</vt:lpstr>
      <vt:lpstr>PowerPoint Presentation</vt:lpstr>
      <vt:lpstr>PowerPoint Presentation</vt:lpstr>
      <vt:lpstr>04 RASUĐIVANJE</vt:lpstr>
      <vt:lpstr>RASUĐIVANJE PO SLUČAJEVIMA</vt:lpstr>
      <vt:lpstr>RASUĐIVANJE PO SLUČAJEVIMA</vt:lpstr>
      <vt:lpstr>PowerPoint Presentation</vt:lpstr>
      <vt:lpstr>PowerPoint Presentation</vt:lpstr>
      <vt:lpstr>PowerPoint Presentation</vt:lpstr>
      <vt:lpstr>RASUĐIVANJE PO PRAVILIMA</vt:lpstr>
      <vt:lpstr>RASUĐIVANJE PO PRAVILIMA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RA 54/2019 - Krgović Tamara</cp:lastModifiedBy>
  <cp:revision>59</cp:revision>
  <dcterms:created xsi:type="dcterms:W3CDTF">2024-06-28T18:46:12Z</dcterms:created>
  <dcterms:modified xsi:type="dcterms:W3CDTF">2024-06-29T20:04:52Z</dcterms:modified>
</cp:coreProperties>
</file>