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5" r:id="rId4"/>
    <p:sldId id="266" r:id="rId5"/>
    <p:sldId id="267" r:id="rId6"/>
    <p:sldId id="259" r:id="rId7"/>
    <p:sldId id="260" r:id="rId8"/>
    <p:sldId id="261" r:id="rId9"/>
    <p:sldId id="262" r:id="rId10"/>
    <p:sldId id="263"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CC59CDBD-DCB4-4CDD-8460-B280E6398894}" type="datetimeFigureOut">
              <a:rPr lang="en-US" smtClean="0"/>
              <a:t>6/23/2020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603D545F-337F-4D11-8F58-EF51C2B4CB4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C59CDBD-DCB4-4CDD-8460-B280E6398894}" type="datetimeFigureOut">
              <a:rPr lang="en-US" smtClean="0"/>
              <a:t>6/23/2020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03D545F-337F-4D11-8F58-EF51C2B4CB4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C59CDBD-DCB4-4CDD-8460-B280E6398894}" type="datetimeFigureOut">
              <a:rPr lang="en-US" smtClean="0"/>
              <a:t>6/23/2020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03D545F-337F-4D11-8F58-EF51C2B4CB4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C59CDBD-DCB4-4CDD-8460-B280E6398894}" type="datetimeFigureOut">
              <a:rPr lang="en-US" smtClean="0"/>
              <a:t>6/23/2020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03D545F-337F-4D11-8F58-EF51C2B4CB4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C59CDBD-DCB4-4CDD-8460-B280E6398894}" type="datetimeFigureOut">
              <a:rPr lang="en-US" smtClean="0"/>
              <a:t>6/23/2020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03D545F-337F-4D11-8F58-EF51C2B4CB4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C59CDBD-DCB4-4CDD-8460-B280E6398894}" type="datetimeFigureOut">
              <a:rPr lang="en-US" smtClean="0"/>
              <a:t>6/23/2020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03D545F-337F-4D11-8F58-EF51C2B4CB4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C59CDBD-DCB4-4CDD-8460-B280E6398894}" type="datetimeFigureOut">
              <a:rPr lang="en-US" smtClean="0"/>
              <a:t>6/23/2020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03D545F-337F-4D11-8F58-EF51C2B4CB4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C59CDBD-DCB4-4CDD-8460-B280E6398894}" type="datetimeFigureOut">
              <a:rPr lang="en-US" smtClean="0"/>
              <a:t>6/23/2020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03D545F-337F-4D11-8F58-EF51C2B4CB4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C59CDBD-DCB4-4CDD-8460-B280E6398894}" type="datetimeFigureOut">
              <a:rPr lang="en-US" smtClean="0"/>
              <a:t>6/23/2020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03D545F-337F-4D11-8F58-EF51C2B4CB4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C59CDBD-DCB4-4CDD-8460-B280E6398894}" type="datetimeFigureOut">
              <a:rPr lang="en-US" smtClean="0"/>
              <a:t>6/23/2020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03D545F-337F-4D11-8F58-EF51C2B4CB4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C59CDBD-DCB4-4CDD-8460-B280E6398894}" type="datetimeFigureOut">
              <a:rPr lang="en-US" smtClean="0"/>
              <a:t>6/23/2020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03D545F-337F-4D11-8F58-EF51C2B4CB42}"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CC59CDBD-DCB4-4CDD-8460-B280E6398894}" type="datetimeFigureOut">
              <a:rPr lang="en-US" smtClean="0"/>
              <a:t>6/23/2020</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603D545F-337F-4D11-8F58-EF51C2B4CB4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smtClean="0"/>
              <a:t>REACT</a:t>
            </a:r>
            <a:endParaRPr lang="en-US" sz="6000" dirty="0"/>
          </a:p>
        </p:txBody>
      </p:sp>
      <p:sp>
        <p:nvSpPr>
          <p:cNvPr id="3" name="Subtitle 2"/>
          <p:cNvSpPr>
            <a:spLocks noGrp="1"/>
          </p:cNvSpPr>
          <p:nvPr>
            <p:ph type="subTitle" idx="1"/>
          </p:nvPr>
        </p:nvSpPr>
        <p:spPr/>
        <p:txBody>
          <a:bodyPr/>
          <a:lstStyle/>
          <a:p>
            <a:r>
              <a:rPr lang="en-US" dirty="0" smtClean="0"/>
              <a:t>JavaScript library</a:t>
            </a:r>
            <a:endParaRPr lang="en-US" dirty="0"/>
          </a:p>
        </p:txBody>
      </p:sp>
      <p:sp>
        <p:nvSpPr>
          <p:cNvPr id="4" name="Rectangle 3"/>
          <p:cNvSpPr/>
          <p:nvPr/>
        </p:nvSpPr>
        <p:spPr>
          <a:xfrm>
            <a:off x="719291" y="5029200"/>
            <a:ext cx="3319309" cy="1077218"/>
          </a:xfrm>
          <a:prstGeom prst="rect">
            <a:avLst/>
          </a:prstGeom>
          <a:noFill/>
        </p:spPr>
        <p:txBody>
          <a:bodyPr wrap="square" lIns="91440" tIns="45720" rIns="91440" bIns="45720">
            <a:spAutoFit/>
          </a:bodyPr>
          <a:lstStyle/>
          <a:p>
            <a:pPr algn="ctr"/>
            <a:r>
              <a:rPr lang="en-US" sz="32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Branka</a:t>
            </a:r>
            <a:r>
              <a:rPr lang="en-US"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en-US" sz="3200"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a:t>
            </a:r>
            <a:r>
              <a:rPr lang="en-US" sz="32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azić</a:t>
            </a:r>
            <a:r>
              <a:rPr lang="en-US"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p>
          <a:p>
            <a:pPr algn="ctr"/>
            <a:r>
              <a:rPr lang="en-US"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2017200363</a:t>
            </a:r>
            <a:endPar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4572000"/>
            <a:ext cx="3362325" cy="1362075"/>
          </a:xfrm>
          <a:prstGeom prst="rect">
            <a:avLst/>
          </a:prstGeom>
        </p:spPr>
      </p:pic>
    </p:spTree>
    <p:extLst>
      <p:ext uri="{BB962C8B-B14F-4D97-AF65-F5344CB8AC3E}">
        <p14:creationId xmlns:p14="http://schemas.microsoft.com/office/powerpoint/2010/main" val="2243036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183880" cy="1051560"/>
          </a:xfrm>
        </p:spPr>
        <p:txBody>
          <a:bodyPr/>
          <a:lstStyle/>
          <a:p>
            <a:r>
              <a:rPr lang="en-US" dirty="0" err="1" smtClean="0"/>
              <a:t>Arhitektura</a:t>
            </a:r>
            <a:r>
              <a:rPr lang="en-US" dirty="0" smtClean="0"/>
              <a:t> </a:t>
            </a:r>
            <a:r>
              <a:rPr lang="en-US" dirty="0" err="1" smtClean="0"/>
              <a:t>iza</a:t>
            </a:r>
            <a:r>
              <a:rPr lang="en-US" dirty="0" smtClean="0"/>
              <a:t> HTML-a</a:t>
            </a:r>
            <a:endParaRPr lang="en-US" dirty="0"/>
          </a:p>
        </p:txBody>
      </p:sp>
      <p:sp>
        <p:nvSpPr>
          <p:cNvPr id="3" name="Content Placeholder 2"/>
          <p:cNvSpPr>
            <a:spLocks noGrp="1"/>
          </p:cNvSpPr>
          <p:nvPr>
            <p:ph idx="1"/>
          </p:nvPr>
        </p:nvSpPr>
        <p:spPr>
          <a:xfrm>
            <a:off x="457200" y="1447800"/>
            <a:ext cx="8183880" cy="4187952"/>
          </a:xfrm>
        </p:spPr>
        <p:txBody>
          <a:bodyPr/>
          <a:lstStyle/>
          <a:p>
            <a:r>
              <a:rPr lang="en-US" dirty="0" err="1"/>
              <a:t>Osnovne</a:t>
            </a:r>
            <a:r>
              <a:rPr lang="en-US" dirty="0"/>
              <a:t> </a:t>
            </a:r>
            <a:r>
              <a:rPr lang="en-US" dirty="0" err="1"/>
              <a:t>arhitekture</a:t>
            </a:r>
            <a:r>
              <a:rPr lang="en-US" dirty="0"/>
              <a:t> React </a:t>
            </a:r>
            <a:r>
              <a:rPr lang="en-US" dirty="0" err="1"/>
              <a:t>primenjuju</a:t>
            </a:r>
            <a:r>
              <a:rPr lang="en-US" dirty="0"/>
              <a:t> se </a:t>
            </a:r>
            <a:r>
              <a:rPr lang="en-US" dirty="0" err="1"/>
              <a:t>iza</a:t>
            </a:r>
            <a:r>
              <a:rPr lang="en-US" dirty="0"/>
              <a:t> </a:t>
            </a:r>
            <a:r>
              <a:rPr lang="en-US" dirty="0" err="1"/>
              <a:t>prikazanog</a:t>
            </a:r>
            <a:r>
              <a:rPr lang="en-US" dirty="0"/>
              <a:t> HTML u </a:t>
            </a:r>
            <a:r>
              <a:rPr lang="en-US" dirty="0" err="1"/>
              <a:t>pretraživaču</a:t>
            </a:r>
            <a:r>
              <a:rPr lang="en-US" dirty="0"/>
              <a:t>. Na primer, Facebook </a:t>
            </a:r>
            <a:r>
              <a:rPr lang="en-US" dirty="0" err="1"/>
              <a:t>ima</a:t>
            </a:r>
            <a:r>
              <a:rPr lang="en-US" dirty="0"/>
              <a:t> </a:t>
            </a:r>
            <a:r>
              <a:rPr lang="en-US" dirty="0" err="1"/>
              <a:t>dinamičke</a:t>
            </a:r>
            <a:r>
              <a:rPr lang="en-US" dirty="0"/>
              <a:t> </a:t>
            </a:r>
            <a:r>
              <a:rPr lang="en-US" dirty="0" err="1"/>
              <a:t>grafikone</a:t>
            </a:r>
            <a:r>
              <a:rPr lang="en-US" dirty="0"/>
              <a:t>, </a:t>
            </a:r>
            <a:r>
              <a:rPr lang="en-US" dirty="0" err="1"/>
              <a:t>koji</a:t>
            </a:r>
            <a:r>
              <a:rPr lang="en-US" dirty="0"/>
              <a:t> se </a:t>
            </a:r>
            <a:r>
              <a:rPr lang="en-US" dirty="0" err="1"/>
              <a:t>prikazuje</a:t>
            </a:r>
            <a:r>
              <a:rPr lang="en-US" dirty="0"/>
              <a:t> u  &lt;canvas&gt; </a:t>
            </a:r>
            <a:r>
              <a:rPr lang="en-US" dirty="0" err="1" smtClean="0"/>
              <a:t>oznakama</a:t>
            </a:r>
            <a:r>
              <a:rPr lang="en-US" dirty="0" smtClean="0"/>
              <a:t>, i </a:t>
            </a:r>
            <a:r>
              <a:rPr lang="en-US" dirty="0"/>
              <a:t>Netflix i PayPal </a:t>
            </a:r>
            <a:r>
              <a:rPr lang="en-US" dirty="0" err="1"/>
              <a:t>koriste</a:t>
            </a:r>
            <a:r>
              <a:rPr lang="en-US" dirty="0"/>
              <a:t> </a:t>
            </a:r>
            <a:r>
              <a:rPr lang="en-US" dirty="0" err="1"/>
              <a:t>izomorfna</a:t>
            </a:r>
            <a:r>
              <a:rPr lang="en-US" dirty="0"/>
              <a:t> </a:t>
            </a:r>
            <a:r>
              <a:rPr lang="en-US" dirty="0" err="1"/>
              <a:t>učitavanja</a:t>
            </a:r>
            <a:r>
              <a:rPr lang="en-US" dirty="0"/>
              <a:t> da </a:t>
            </a:r>
            <a:r>
              <a:rPr lang="en-US" dirty="0" err="1"/>
              <a:t>prikažu</a:t>
            </a:r>
            <a:r>
              <a:rPr lang="en-US" dirty="0"/>
              <a:t> </a:t>
            </a:r>
            <a:r>
              <a:rPr lang="en-US" dirty="0" err="1"/>
              <a:t>isti</a:t>
            </a:r>
            <a:r>
              <a:rPr lang="en-US" dirty="0"/>
              <a:t> HTML </a:t>
            </a:r>
            <a:r>
              <a:rPr lang="en-US" dirty="0" err="1"/>
              <a:t>na</a:t>
            </a:r>
            <a:r>
              <a:rPr lang="en-US" dirty="0"/>
              <a:t> </a:t>
            </a:r>
            <a:r>
              <a:rPr lang="en-US" dirty="0" err="1"/>
              <a:t>serveru</a:t>
            </a:r>
            <a:r>
              <a:rPr lang="en-US" dirty="0"/>
              <a:t> i </a:t>
            </a:r>
            <a:r>
              <a:rPr lang="en-US" dirty="0" err="1"/>
              <a:t>klijentu</a:t>
            </a:r>
            <a:r>
              <a:rPr lang="en-US" dirty="0"/>
              <a:t>.</a:t>
            </a:r>
          </a:p>
        </p:txBody>
      </p:sp>
    </p:spTree>
    <p:extLst>
      <p:ext uri="{BB962C8B-B14F-4D97-AF65-F5344CB8AC3E}">
        <p14:creationId xmlns:p14="http://schemas.microsoft.com/office/powerpoint/2010/main" val="1784023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1051560"/>
          </a:xfrm>
        </p:spPr>
        <p:txBody>
          <a:bodyPr/>
          <a:lstStyle/>
          <a:p>
            <a:r>
              <a:rPr lang="en-US" dirty="0" err="1" smtClean="0"/>
              <a:t>Zaključak</a:t>
            </a:r>
            <a:endParaRPr lang="en-US" dirty="0"/>
          </a:p>
        </p:txBody>
      </p:sp>
      <p:sp>
        <p:nvSpPr>
          <p:cNvPr id="3" name="Content Placeholder 2"/>
          <p:cNvSpPr>
            <a:spLocks noGrp="1"/>
          </p:cNvSpPr>
          <p:nvPr>
            <p:ph idx="1"/>
          </p:nvPr>
        </p:nvSpPr>
        <p:spPr>
          <a:xfrm>
            <a:off x="381000" y="1524000"/>
            <a:ext cx="8183880" cy="4187952"/>
          </a:xfrm>
        </p:spPr>
        <p:txBody>
          <a:bodyPr>
            <a:normAutofit/>
          </a:bodyPr>
          <a:lstStyle/>
          <a:p>
            <a:r>
              <a:rPr lang="vi-VN" sz="2400" dirty="0"/>
              <a:t>Uporedivši i React i Angular, </a:t>
            </a:r>
            <a:r>
              <a:rPr lang="en-US" sz="2400" dirty="0" err="1" smtClean="0"/>
              <a:t>doći</a:t>
            </a:r>
            <a:r>
              <a:rPr lang="en-US" sz="2400" dirty="0" smtClean="0"/>
              <a:t> </a:t>
            </a:r>
            <a:r>
              <a:rPr lang="en-US" sz="2400" dirty="0" err="1" smtClean="0"/>
              <a:t>ćemo</a:t>
            </a:r>
            <a:r>
              <a:rPr lang="en-US" sz="2400" dirty="0" smtClean="0"/>
              <a:t> </a:t>
            </a:r>
            <a:r>
              <a:rPr lang="vi-VN" sz="2400" dirty="0" smtClean="0"/>
              <a:t>do </a:t>
            </a:r>
            <a:r>
              <a:rPr lang="vi-VN" sz="2400" dirty="0"/>
              <a:t>zaključka da nijedan nije bolji. Oba se konstantno ažuriraju  i unapređuju.</a:t>
            </a:r>
            <a:r>
              <a:rPr lang="vi-VN" sz="2400" dirty="0"/>
              <a:t/>
            </a:r>
            <a:br>
              <a:rPr lang="vi-VN" sz="2400" dirty="0"/>
            </a:br>
            <a:r>
              <a:rPr lang="vi-VN" sz="2400" dirty="0"/>
              <a:t>Odabir React-a ili Angulara je stvar ličnog izbora, veština i navika. Ukoliko ste početnik u programiranju, za vas bi verovatno bolji izbor bio React, a ukoliko ste iskusan programer, savet je da radite sa onim sa kojim ste već upoznati.</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4648200"/>
            <a:ext cx="3362325" cy="1362075"/>
          </a:xfrm>
          <a:prstGeom prst="rect">
            <a:avLst/>
          </a:prstGeom>
        </p:spPr>
      </p:pic>
    </p:spTree>
    <p:extLst>
      <p:ext uri="{BB962C8B-B14F-4D97-AF65-F5344CB8AC3E}">
        <p14:creationId xmlns:p14="http://schemas.microsoft.com/office/powerpoint/2010/main" val="355032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vi-VN" sz="1800" b="1" dirty="0"/>
              <a:t>React</a:t>
            </a:r>
            <a:r>
              <a:rPr lang="vi-VN" sz="1800" dirty="0"/>
              <a:t> (poznat i kao React.js ili ReactJS) je Javaskrpit biblioteka otvorenog koda koja obezbeđuje pregled podataka zapisanih preko  HTMLa. React pregledi su obično obezbeđeni korišćenjem komponenti koje sadrže dodatne komponente definisane kao prilagođene HTML oznake. </a:t>
            </a:r>
            <a:r>
              <a:rPr lang="vi-VN" sz="1800" b="1" dirty="0"/>
              <a:t>React</a:t>
            </a:r>
            <a:r>
              <a:rPr lang="vi-VN" sz="1800" dirty="0"/>
              <a:t> obezbeđuje programeru model u kojem podkomponente ne mogu direktno da utiču na spoljašnje komponente, efikasno ažuriranje HTML dokumenta pri promeni podataka i jasno razdvajanje komponenti na današnjim jednostraničnim aplikacijama.</a:t>
            </a:r>
          </a:p>
          <a:p>
            <a:endParaRPr lang="vi-VN" sz="1800" dirty="0"/>
          </a:p>
          <a:p>
            <a:r>
              <a:rPr lang="vi-VN" sz="1800" dirty="0"/>
              <a:t>On je podržan od strane Facebook, Instagram i zajednice pojedinačnih programera i </a:t>
            </a:r>
            <a:r>
              <a:rPr lang="vi-VN" sz="1800" dirty="0" smtClean="0"/>
              <a:t>korporacija.Prema </a:t>
            </a:r>
            <a:r>
              <a:rPr lang="en-US" sz="1800" dirty="0" smtClean="0"/>
              <a:t>JavaScript </a:t>
            </a:r>
            <a:r>
              <a:rPr lang="vi-VN" sz="1800" dirty="0" smtClean="0"/>
              <a:t>servisu </a:t>
            </a:r>
            <a:r>
              <a:rPr lang="vi-VN" sz="1800" dirty="0"/>
              <a:t>Libscore, React se trenutno koristi na sajtovima kompanija Netflix, Imgur, Bleacher Report, Feedly, Airbnb, SeatGeek, HelloSign, i drugima</a:t>
            </a:r>
            <a:r>
              <a:rPr lang="vi-VN" sz="1800" dirty="0" smtClean="0"/>
              <a:t>.</a:t>
            </a:r>
            <a:endParaRPr lang="vi-VN" sz="1800" dirty="0"/>
          </a:p>
          <a:p>
            <a:endParaRPr lang="vi-VN" sz="1800" dirty="0"/>
          </a:p>
          <a:p>
            <a:r>
              <a:rPr lang="vi-VN" sz="1800" dirty="0"/>
              <a:t>Od marta 2016., React i React Native su Fejsbukova top dva projekta otvorenog koda po broju zvezdica na </a:t>
            </a:r>
            <a:r>
              <a:rPr lang="vi-VN" sz="1800" dirty="0" smtClean="0"/>
              <a:t>Githabu,a </a:t>
            </a:r>
            <a:r>
              <a:rPr lang="vi-VN" sz="1800" dirty="0"/>
              <a:t>React je 6. projekat svih vreme na Githabu po broju zvezdica</a:t>
            </a:r>
            <a:r>
              <a:rPr lang="vi-VN" sz="1800" dirty="0" smtClean="0"/>
              <a:t>.</a:t>
            </a:r>
            <a:endParaRPr lang="en-US" sz="1800" dirty="0"/>
          </a:p>
        </p:txBody>
      </p:sp>
    </p:spTree>
    <p:extLst>
      <p:ext uri="{BB962C8B-B14F-4D97-AF65-F5344CB8AC3E}">
        <p14:creationId xmlns:p14="http://schemas.microsoft.com/office/powerpoint/2010/main" val="443054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183880" cy="1051560"/>
          </a:xfrm>
        </p:spPr>
        <p:txBody>
          <a:bodyPr>
            <a:normAutofit fontScale="90000"/>
          </a:bodyPr>
          <a:lstStyle/>
          <a:p>
            <a:r>
              <a:rPr lang="en-US" b="0" dirty="0" err="1">
                <a:effectLst/>
              </a:rPr>
              <a:t>Univerzalnost</a:t>
            </a:r>
            <a:r>
              <a:rPr lang="en-US" b="0" dirty="0">
                <a:effectLst/>
              </a:rPr>
              <a:t/>
            </a:r>
            <a:br>
              <a:rPr lang="en-US" b="0" dirty="0">
                <a:effectLst/>
              </a:rPr>
            </a:br>
            <a:r>
              <a:rPr lang="en-US" dirty="0"/>
              <a:t/>
            </a:r>
            <a:br>
              <a:rPr lang="en-US" dirty="0"/>
            </a:br>
            <a:endParaRPr lang="en-US" dirty="0"/>
          </a:p>
        </p:txBody>
      </p:sp>
      <p:sp>
        <p:nvSpPr>
          <p:cNvPr id="3" name="Content Placeholder 2"/>
          <p:cNvSpPr>
            <a:spLocks noGrp="1"/>
          </p:cNvSpPr>
          <p:nvPr>
            <p:ph idx="1"/>
          </p:nvPr>
        </p:nvSpPr>
        <p:spPr>
          <a:xfrm>
            <a:off x="533400" y="1371600"/>
            <a:ext cx="8183880" cy="4187952"/>
          </a:xfrm>
        </p:spPr>
        <p:txBody>
          <a:bodyPr/>
          <a:lstStyle/>
          <a:p>
            <a:r>
              <a:rPr lang="vi-VN" b="1" dirty="0"/>
              <a:t>React </a:t>
            </a:r>
            <a:r>
              <a:rPr lang="vi-VN" dirty="0"/>
              <a:t>se koristi i u web development-u i u mobile development-u. Međutim, za mobile development potrebno je da bude povezan sa </a:t>
            </a:r>
            <a:r>
              <a:rPr lang="vi-VN" b="1" dirty="0"/>
              <a:t>Cordovom</a:t>
            </a:r>
            <a:r>
              <a:rPr lang="vi-VN" dirty="0"/>
              <a:t>. Štaviše, za razvoj mobilnih uređaja postoji dodatna biblioteka - </a:t>
            </a:r>
            <a:r>
              <a:rPr lang="vi-VN" b="1" dirty="0"/>
              <a:t>React Native</a:t>
            </a:r>
            <a:r>
              <a:rPr lang="vi-VN" dirty="0"/>
              <a:t>.</a:t>
            </a:r>
            <a:r>
              <a:rPr lang="vi-VN" dirty="0"/>
              <a:t/>
            </a:r>
            <a:br>
              <a:rPr lang="vi-VN" dirty="0"/>
            </a:br>
            <a:r>
              <a:rPr lang="vi-VN" dirty="0"/>
              <a:t>React se može koristiti za izradu web sajtova sa jednom stranicom, kao i web sajtove sa više stranica.</a:t>
            </a:r>
            <a:endParaRPr lang="en-US" dirty="0"/>
          </a:p>
        </p:txBody>
      </p:sp>
    </p:spTree>
    <p:extLst>
      <p:ext uri="{BB962C8B-B14F-4D97-AF65-F5344CB8AC3E}">
        <p14:creationId xmlns:p14="http://schemas.microsoft.com/office/powerpoint/2010/main" val="102783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183880" cy="1051560"/>
          </a:xfrm>
        </p:spPr>
        <p:txBody>
          <a:bodyPr/>
          <a:lstStyle/>
          <a:p>
            <a:r>
              <a:rPr lang="en-US" dirty="0" err="1" smtClean="0"/>
              <a:t>Samostalnost</a:t>
            </a:r>
            <a:endParaRPr lang="en-US" dirty="0"/>
          </a:p>
        </p:txBody>
      </p:sp>
      <p:sp>
        <p:nvSpPr>
          <p:cNvPr id="3" name="Content Placeholder 2"/>
          <p:cNvSpPr>
            <a:spLocks noGrp="1"/>
          </p:cNvSpPr>
          <p:nvPr>
            <p:ph idx="1"/>
          </p:nvPr>
        </p:nvSpPr>
        <p:spPr>
          <a:xfrm>
            <a:off x="533400" y="1524000"/>
            <a:ext cx="8183880" cy="4187952"/>
          </a:xfrm>
        </p:spPr>
        <p:txBody>
          <a:bodyPr>
            <a:normAutofit fontScale="92500" lnSpcReduction="10000"/>
          </a:bodyPr>
          <a:lstStyle/>
          <a:p>
            <a:r>
              <a:rPr lang="en-US" b="1" dirty="0"/>
              <a:t>React</a:t>
            </a:r>
            <a:r>
              <a:rPr lang="en-US" dirty="0"/>
              <a:t> se </a:t>
            </a:r>
            <a:r>
              <a:rPr lang="en-US" dirty="0" err="1"/>
              <a:t>koristi</a:t>
            </a:r>
            <a:r>
              <a:rPr lang="en-US" dirty="0"/>
              <a:t> </a:t>
            </a:r>
            <a:r>
              <a:rPr lang="en-US" dirty="0" err="1"/>
              <a:t>za</a:t>
            </a:r>
            <a:r>
              <a:rPr lang="en-US" dirty="0"/>
              <a:t> </a:t>
            </a:r>
            <a:r>
              <a:rPr lang="en-US" u="sng" dirty="0"/>
              <a:t>UI development</a:t>
            </a:r>
            <a:r>
              <a:rPr lang="en-US" dirty="0"/>
              <a:t>, </a:t>
            </a:r>
            <a:r>
              <a:rPr lang="en-US" dirty="0" err="1"/>
              <a:t>tako</a:t>
            </a:r>
            <a:r>
              <a:rPr lang="en-US" dirty="0"/>
              <a:t> da </a:t>
            </a:r>
            <a:r>
              <a:rPr lang="en-US" dirty="0" err="1"/>
              <a:t>su</a:t>
            </a:r>
            <a:r>
              <a:rPr lang="en-US" dirty="0"/>
              <a:t> </a:t>
            </a:r>
            <a:r>
              <a:rPr lang="en-US" dirty="0" err="1"/>
              <a:t>za</a:t>
            </a:r>
            <a:r>
              <a:rPr lang="en-US" dirty="0"/>
              <a:t> </a:t>
            </a:r>
            <a:r>
              <a:rPr lang="en-US" dirty="0" err="1"/>
              <a:t>aplikacije</a:t>
            </a:r>
            <a:r>
              <a:rPr lang="en-US" dirty="0"/>
              <a:t> </a:t>
            </a:r>
            <a:r>
              <a:rPr lang="en-US" dirty="0" err="1"/>
              <a:t>pisane</a:t>
            </a:r>
            <a:r>
              <a:rPr lang="en-US" dirty="0"/>
              <a:t> u React-u </a:t>
            </a:r>
            <a:r>
              <a:rPr lang="en-US" dirty="0" err="1"/>
              <a:t>potrebne</a:t>
            </a:r>
            <a:r>
              <a:rPr lang="en-US" dirty="0"/>
              <a:t> </a:t>
            </a:r>
            <a:r>
              <a:rPr lang="en-US" u="sng" dirty="0" err="1"/>
              <a:t>dodatne</a:t>
            </a:r>
            <a:r>
              <a:rPr lang="en-US" u="sng" dirty="0"/>
              <a:t> </a:t>
            </a:r>
            <a:r>
              <a:rPr lang="en-US" u="sng" dirty="0" err="1"/>
              <a:t>biblioteke</a:t>
            </a:r>
            <a:r>
              <a:rPr lang="en-US" dirty="0"/>
              <a:t>. Na primer, </a:t>
            </a:r>
            <a:r>
              <a:rPr lang="en-US" b="1" dirty="0" err="1"/>
              <a:t>Redux</a:t>
            </a:r>
            <a:r>
              <a:rPr lang="en-US" dirty="0"/>
              <a:t>, </a:t>
            </a:r>
            <a:r>
              <a:rPr lang="en-US" b="1" dirty="0"/>
              <a:t>React Router</a:t>
            </a:r>
            <a:r>
              <a:rPr lang="en-US" dirty="0"/>
              <a:t>, </a:t>
            </a:r>
            <a:r>
              <a:rPr lang="en-US" dirty="0" err="1"/>
              <a:t>ili</a:t>
            </a:r>
            <a:r>
              <a:rPr lang="en-US" dirty="0"/>
              <a:t> </a:t>
            </a:r>
            <a:r>
              <a:rPr lang="en-US" b="1" dirty="0"/>
              <a:t>Helmet</a:t>
            </a:r>
            <a:r>
              <a:rPr lang="en-US" dirty="0"/>
              <a:t> </a:t>
            </a:r>
            <a:r>
              <a:rPr lang="en-US" dirty="0" err="1"/>
              <a:t>optimizuju</a:t>
            </a:r>
            <a:r>
              <a:rPr lang="en-US" dirty="0"/>
              <a:t> </a:t>
            </a:r>
            <a:r>
              <a:rPr lang="en-US" dirty="0" err="1"/>
              <a:t>procese</a:t>
            </a:r>
            <a:r>
              <a:rPr lang="en-US" dirty="0"/>
              <a:t> state </a:t>
            </a:r>
            <a:r>
              <a:rPr lang="en-US" dirty="0" err="1"/>
              <a:t>menagement</a:t>
            </a:r>
            <a:r>
              <a:rPr lang="en-US" dirty="0"/>
              <a:t>-a, </a:t>
            </a:r>
            <a:r>
              <a:rPr lang="en-US" dirty="0" err="1"/>
              <a:t>rutiranje</a:t>
            </a:r>
            <a:r>
              <a:rPr lang="en-US" dirty="0"/>
              <a:t> i </a:t>
            </a:r>
            <a:r>
              <a:rPr lang="en-US" dirty="0" err="1"/>
              <a:t>interakcije</a:t>
            </a:r>
            <a:r>
              <a:rPr lang="en-US" dirty="0"/>
              <a:t> </a:t>
            </a:r>
            <a:r>
              <a:rPr lang="en-US" dirty="0" err="1"/>
              <a:t>sa</a:t>
            </a:r>
            <a:r>
              <a:rPr lang="en-US" dirty="0"/>
              <a:t> API-</a:t>
            </a:r>
            <a:r>
              <a:rPr lang="en-US" dirty="0" err="1"/>
              <a:t>jem</a:t>
            </a:r>
            <a:r>
              <a:rPr lang="en-US" dirty="0"/>
              <a:t>. </a:t>
            </a:r>
            <a:r>
              <a:rPr lang="en-US" dirty="0" err="1"/>
              <a:t>Funkcije</a:t>
            </a:r>
            <a:r>
              <a:rPr lang="en-US" dirty="0"/>
              <a:t> </a:t>
            </a:r>
            <a:r>
              <a:rPr lang="en-US" dirty="0" err="1"/>
              <a:t>poput</a:t>
            </a:r>
            <a:r>
              <a:rPr lang="en-US" dirty="0"/>
              <a:t> data binding-a, component-based routing, project generation, </a:t>
            </a:r>
            <a:r>
              <a:rPr lang="en-US" dirty="0" err="1"/>
              <a:t>validacija</a:t>
            </a:r>
            <a:r>
              <a:rPr lang="en-US" dirty="0"/>
              <a:t> </a:t>
            </a:r>
            <a:r>
              <a:rPr lang="en-US" dirty="0" err="1"/>
              <a:t>forme</a:t>
            </a:r>
            <a:r>
              <a:rPr lang="en-US" dirty="0"/>
              <a:t>, </a:t>
            </a:r>
            <a:r>
              <a:rPr lang="en-US" dirty="0" err="1"/>
              <a:t>ili</a:t>
            </a:r>
            <a:r>
              <a:rPr lang="en-US" dirty="0"/>
              <a:t> </a:t>
            </a:r>
            <a:r>
              <a:rPr lang="en-US" dirty="0" err="1"/>
              <a:t>dependancy</a:t>
            </a:r>
            <a:r>
              <a:rPr lang="en-US" dirty="0"/>
              <a:t> injection </a:t>
            </a:r>
            <a:r>
              <a:rPr lang="en-US" dirty="0" err="1"/>
              <a:t>zahtevaju</a:t>
            </a:r>
            <a:r>
              <a:rPr lang="en-US" dirty="0"/>
              <a:t> </a:t>
            </a:r>
            <a:r>
              <a:rPr lang="en-US" dirty="0" err="1"/>
              <a:t>instaliranje</a:t>
            </a:r>
            <a:r>
              <a:rPr lang="en-US" dirty="0"/>
              <a:t> </a:t>
            </a:r>
            <a:r>
              <a:rPr lang="en-US" dirty="0" err="1"/>
              <a:t>dodatnih</a:t>
            </a:r>
            <a:r>
              <a:rPr lang="en-US" dirty="0"/>
              <a:t> </a:t>
            </a:r>
            <a:r>
              <a:rPr lang="en-US" dirty="0" err="1"/>
              <a:t>modula</a:t>
            </a:r>
            <a:r>
              <a:rPr lang="en-US" dirty="0"/>
              <a:t> </a:t>
            </a:r>
            <a:r>
              <a:rPr lang="en-US" dirty="0" err="1"/>
              <a:t>ili</a:t>
            </a:r>
            <a:r>
              <a:rPr lang="en-US" dirty="0"/>
              <a:t> </a:t>
            </a:r>
            <a:r>
              <a:rPr lang="en-US" dirty="0" err="1"/>
              <a:t>biblioteka</a:t>
            </a:r>
            <a:r>
              <a:rPr lang="en-US" dirty="0"/>
              <a:t>.</a:t>
            </a:r>
            <a:endParaRPr lang="en-US" dirty="0"/>
          </a:p>
        </p:txBody>
      </p:sp>
    </p:spTree>
    <p:extLst>
      <p:ext uri="{BB962C8B-B14F-4D97-AF65-F5344CB8AC3E}">
        <p14:creationId xmlns:p14="http://schemas.microsoft.com/office/powerpoint/2010/main" val="2226109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183880" cy="1051560"/>
          </a:xfrm>
        </p:spPr>
        <p:txBody>
          <a:bodyPr/>
          <a:lstStyle/>
          <a:p>
            <a:r>
              <a:rPr lang="en-US" dirty="0" err="1" smtClean="0"/>
              <a:t>Učenje</a:t>
            </a:r>
            <a:endParaRPr lang="en-US" dirty="0"/>
          </a:p>
        </p:txBody>
      </p:sp>
      <p:sp>
        <p:nvSpPr>
          <p:cNvPr id="3" name="Content Placeholder 2"/>
          <p:cNvSpPr>
            <a:spLocks noGrp="1"/>
          </p:cNvSpPr>
          <p:nvPr>
            <p:ph idx="1"/>
          </p:nvPr>
        </p:nvSpPr>
        <p:spPr>
          <a:xfrm>
            <a:off x="533400" y="1600200"/>
            <a:ext cx="8183880" cy="4187952"/>
          </a:xfrm>
        </p:spPr>
        <p:txBody>
          <a:bodyPr>
            <a:normAutofit fontScale="92500" lnSpcReduction="10000"/>
          </a:bodyPr>
          <a:lstStyle/>
          <a:p>
            <a:r>
              <a:rPr lang="vi-VN" b="1" dirty="0"/>
              <a:t>React</a:t>
            </a:r>
            <a:r>
              <a:rPr lang="vi-VN" dirty="0"/>
              <a:t> je minimalistički i </a:t>
            </a:r>
            <a:r>
              <a:rPr lang="vi-VN" u="sng" dirty="0"/>
              <a:t>prilično lak za razumevanje</a:t>
            </a:r>
            <a:r>
              <a:rPr lang="vi-VN" dirty="0"/>
              <a:t>, ukoliko već znate </a:t>
            </a:r>
            <a:r>
              <a:rPr lang="vi-VN" b="1" dirty="0"/>
              <a:t>JavaScript</a:t>
            </a:r>
            <a:r>
              <a:rPr lang="vi-VN" dirty="0"/>
              <a:t>. Međutim, potrebno je vremena da se nauči kako postaviti projekat, jer ne postoji predefinisana struktura projekta. Takođe je potrebno da naučite </a:t>
            </a:r>
            <a:r>
              <a:rPr lang="vi-VN" b="1" dirty="0"/>
              <a:t>Redux</a:t>
            </a:r>
            <a:r>
              <a:rPr lang="vi-VN" dirty="0"/>
              <a:t> biblioteku, koja se koristi u više od pola React aplikacija za state management. Stalno ažuriranje framework-a zahteva dodatno zalaganje od strane programera, kako bi bili upoznati sa novitetima. </a:t>
            </a:r>
            <a:endParaRPr lang="en-US" dirty="0"/>
          </a:p>
        </p:txBody>
      </p:sp>
    </p:spTree>
    <p:extLst>
      <p:ext uri="{BB962C8B-B14F-4D97-AF65-F5344CB8AC3E}">
        <p14:creationId xmlns:p14="http://schemas.microsoft.com/office/powerpoint/2010/main" val="4282938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183880" cy="1051560"/>
          </a:xfrm>
        </p:spPr>
        <p:txBody>
          <a:bodyPr>
            <a:normAutofit fontScale="90000"/>
          </a:bodyPr>
          <a:lstStyle/>
          <a:p>
            <a:r>
              <a:rPr lang="en-US" dirty="0" err="1" smtClean="0">
                <a:effectLst/>
              </a:rPr>
              <a:t>Istorija</a:t>
            </a:r>
            <a:r>
              <a:rPr lang="en-US" dirty="0">
                <a:effectLst/>
              </a:rPr>
              <a:t/>
            </a:r>
            <a:br>
              <a:rPr lang="en-US" dirty="0">
                <a:effectLst/>
              </a:rPr>
            </a:br>
            <a:endParaRPr lang="en-US" dirty="0"/>
          </a:p>
        </p:txBody>
      </p:sp>
      <p:sp>
        <p:nvSpPr>
          <p:cNvPr id="3" name="Content Placeholder 2"/>
          <p:cNvSpPr>
            <a:spLocks noGrp="1"/>
          </p:cNvSpPr>
          <p:nvPr>
            <p:ph idx="1"/>
          </p:nvPr>
        </p:nvSpPr>
        <p:spPr>
          <a:xfrm>
            <a:off x="533400" y="1349298"/>
            <a:ext cx="8183880" cy="4187952"/>
          </a:xfrm>
        </p:spPr>
        <p:txBody>
          <a:bodyPr>
            <a:normAutofit/>
          </a:bodyPr>
          <a:lstStyle/>
          <a:p>
            <a:r>
              <a:rPr lang="en-US" sz="2400" dirty="0" smtClean="0"/>
              <a:t>React </a:t>
            </a:r>
            <a:r>
              <a:rPr lang="en-US" sz="2400" dirty="0"/>
              <a:t>je </a:t>
            </a:r>
            <a:r>
              <a:rPr lang="en-US" sz="2400" dirty="0" err="1"/>
              <a:t>stvorio</a:t>
            </a:r>
            <a:r>
              <a:rPr lang="en-US" sz="2400" dirty="0"/>
              <a:t> </a:t>
            </a:r>
            <a:r>
              <a:rPr lang="en-US" sz="2400" dirty="0" err="1"/>
              <a:t>Džordan</a:t>
            </a:r>
            <a:r>
              <a:rPr lang="en-US" sz="2400" dirty="0"/>
              <a:t> </a:t>
            </a:r>
            <a:r>
              <a:rPr lang="en-US" sz="2400" dirty="0" err="1"/>
              <a:t>Volke</a:t>
            </a:r>
            <a:r>
              <a:rPr lang="en-US" sz="2400" dirty="0"/>
              <a:t>, </a:t>
            </a:r>
            <a:r>
              <a:rPr lang="en-US" sz="2400" dirty="0" err="1" smtClean="0"/>
              <a:t>softverski</a:t>
            </a:r>
            <a:r>
              <a:rPr lang="en-US" sz="2400" dirty="0" smtClean="0"/>
              <a:t> </a:t>
            </a:r>
            <a:r>
              <a:rPr lang="en-US" sz="2400" dirty="0" err="1" smtClean="0"/>
              <a:t>inženjer</a:t>
            </a:r>
            <a:r>
              <a:rPr lang="en-US" sz="2400" dirty="0" smtClean="0"/>
              <a:t> </a:t>
            </a:r>
            <a:r>
              <a:rPr lang="en-US" sz="2400" dirty="0"/>
              <a:t>u </a:t>
            </a:r>
            <a:r>
              <a:rPr lang="en-US" sz="2400" dirty="0" err="1"/>
              <a:t>Fejsbuku</a:t>
            </a:r>
            <a:r>
              <a:rPr lang="en-US" sz="2400" dirty="0"/>
              <a:t>. Bio je pod </a:t>
            </a:r>
            <a:r>
              <a:rPr lang="en-US" sz="2400" dirty="0" err="1"/>
              <a:t>uticajem</a:t>
            </a:r>
            <a:r>
              <a:rPr lang="en-US" sz="2400" dirty="0"/>
              <a:t> XHP, HTML </a:t>
            </a:r>
            <a:r>
              <a:rPr lang="en-US" sz="2400" dirty="0" err="1"/>
              <a:t>okruženja</a:t>
            </a:r>
            <a:r>
              <a:rPr lang="en-US" sz="2400" dirty="0"/>
              <a:t> </a:t>
            </a:r>
            <a:r>
              <a:rPr lang="en-US" sz="2400" dirty="0" err="1"/>
              <a:t>za</a:t>
            </a:r>
            <a:r>
              <a:rPr lang="en-US" sz="2400" dirty="0"/>
              <a:t> PHP</a:t>
            </a:r>
            <a:r>
              <a:rPr lang="en-US" sz="2400" dirty="0" smtClean="0"/>
              <a:t>. </a:t>
            </a:r>
            <a:r>
              <a:rPr lang="en-US" sz="2400" dirty="0" err="1"/>
              <a:t>Prvi</a:t>
            </a:r>
            <a:r>
              <a:rPr lang="en-US" sz="2400" dirty="0"/>
              <a:t> put je </a:t>
            </a:r>
            <a:r>
              <a:rPr lang="en-US" sz="2400" dirty="0" err="1"/>
              <a:t>prikazan</a:t>
            </a:r>
            <a:r>
              <a:rPr lang="en-US" sz="2400" dirty="0"/>
              <a:t> </a:t>
            </a:r>
            <a:r>
              <a:rPr lang="en-US" sz="2400" dirty="0" err="1"/>
              <a:t>na</a:t>
            </a:r>
            <a:r>
              <a:rPr lang="en-US" sz="2400" dirty="0"/>
              <a:t> </a:t>
            </a:r>
            <a:r>
              <a:rPr lang="en-US" sz="2400" dirty="0" err="1"/>
              <a:t>Fejsbukovom</a:t>
            </a:r>
            <a:r>
              <a:rPr lang="en-US" sz="2400" dirty="0"/>
              <a:t> </a:t>
            </a:r>
            <a:r>
              <a:rPr lang="en-US" sz="2400" dirty="0" err="1"/>
              <a:t>zidu</a:t>
            </a:r>
            <a:r>
              <a:rPr lang="en-US" sz="2400" dirty="0"/>
              <a:t> </a:t>
            </a:r>
            <a:r>
              <a:rPr lang="en-US" sz="2400" dirty="0" err="1"/>
              <a:t>za</a:t>
            </a:r>
            <a:r>
              <a:rPr lang="en-US" sz="2400" dirty="0"/>
              <a:t> </a:t>
            </a:r>
            <a:r>
              <a:rPr lang="en-US" sz="2400" dirty="0" err="1"/>
              <a:t>novosti</a:t>
            </a:r>
            <a:r>
              <a:rPr lang="en-US" sz="2400" dirty="0"/>
              <a:t> u 2011. </a:t>
            </a:r>
            <a:r>
              <a:rPr lang="en-US" sz="2400" dirty="0" err="1"/>
              <a:t>godini</a:t>
            </a:r>
            <a:r>
              <a:rPr lang="en-US" sz="2400" dirty="0"/>
              <a:t>, a </a:t>
            </a:r>
            <a:r>
              <a:rPr lang="en-US" sz="2400" dirty="0" err="1"/>
              <a:t>kasnije</a:t>
            </a:r>
            <a:r>
              <a:rPr lang="en-US" sz="2400" dirty="0"/>
              <a:t> i </a:t>
            </a:r>
            <a:r>
              <a:rPr lang="en-US" sz="2400" dirty="0" err="1"/>
              <a:t>na</a:t>
            </a:r>
            <a:r>
              <a:rPr lang="en-US" sz="2400" dirty="0"/>
              <a:t> </a:t>
            </a:r>
            <a:r>
              <a:rPr lang="en-US" sz="2400" dirty="0" err="1"/>
              <a:t>Instagramu</a:t>
            </a:r>
            <a:r>
              <a:rPr lang="en-US" sz="2400" dirty="0"/>
              <a:t> u 2012. </a:t>
            </a:r>
            <a:r>
              <a:rPr lang="en-US" sz="2400" dirty="0" err="1"/>
              <a:t>godini</a:t>
            </a:r>
            <a:r>
              <a:rPr lang="en-US" sz="2400" dirty="0"/>
              <a:t>. </a:t>
            </a:r>
            <a:r>
              <a:rPr lang="en-US" sz="2400" dirty="0" err="1"/>
              <a:t>Kod</a:t>
            </a:r>
            <a:r>
              <a:rPr lang="en-US" sz="2400" dirty="0"/>
              <a:t> je </a:t>
            </a:r>
            <a:r>
              <a:rPr lang="en-US" sz="2400" dirty="0" err="1"/>
              <a:t>postao</a:t>
            </a:r>
            <a:r>
              <a:rPr lang="en-US" sz="2400" dirty="0"/>
              <a:t> </a:t>
            </a:r>
            <a:r>
              <a:rPr lang="en-US" sz="2400" dirty="0" err="1"/>
              <a:t>slobodan</a:t>
            </a:r>
            <a:r>
              <a:rPr lang="en-US" sz="2400" dirty="0"/>
              <a:t> </a:t>
            </a:r>
            <a:r>
              <a:rPr lang="en-US" sz="2400" dirty="0" err="1"/>
              <a:t>na</a:t>
            </a:r>
            <a:r>
              <a:rPr lang="en-US" sz="2400" dirty="0"/>
              <a:t> </a:t>
            </a:r>
            <a:r>
              <a:rPr lang="en-US" sz="2400" dirty="0" err="1"/>
              <a:t>JSConf</a:t>
            </a:r>
            <a:r>
              <a:rPr lang="en-US" sz="2400" dirty="0"/>
              <a:t> US u </a:t>
            </a:r>
            <a:r>
              <a:rPr lang="en-US" sz="2400" dirty="0" err="1"/>
              <a:t>maju</a:t>
            </a:r>
            <a:r>
              <a:rPr lang="en-US" sz="2400" dirty="0"/>
              <a:t> 2013. </a:t>
            </a:r>
            <a:r>
              <a:rPr lang="en-US" sz="2400" dirty="0" err="1"/>
              <a:t>godine</a:t>
            </a:r>
            <a:r>
              <a:rPr lang="en-US" sz="2400" dirty="0"/>
              <a:t>. React Native </a:t>
            </a:r>
            <a:r>
              <a:rPr lang="en-US" sz="2400" dirty="0" err="1"/>
              <a:t>koji</a:t>
            </a:r>
            <a:r>
              <a:rPr lang="en-US" sz="2400" dirty="0"/>
              <a:t> </a:t>
            </a:r>
            <a:r>
              <a:rPr lang="en-US" sz="2400" dirty="0" err="1"/>
              <a:t>omogućava</a:t>
            </a:r>
            <a:r>
              <a:rPr lang="en-US" sz="2400" dirty="0"/>
              <a:t> </a:t>
            </a:r>
            <a:r>
              <a:rPr lang="en-US" sz="2400" dirty="0" err="1"/>
              <a:t>Ios</a:t>
            </a:r>
            <a:r>
              <a:rPr lang="en-US" sz="2400" dirty="0"/>
              <a:t> i Android </a:t>
            </a:r>
            <a:r>
              <a:rPr lang="en-US" sz="2400" dirty="0" err="1"/>
              <a:t>programiranje</a:t>
            </a:r>
            <a:r>
              <a:rPr lang="en-US" sz="2400" dirty="0"/>
              <a:t> </a:t>
            </a:r>
            <a:r>
              <a:rPr lang="en-US" sz="2400" dirty="0" err="1"/>
              <a:t>sa</a:t>
            </a:r>
            <a:r>
              <a:rPr lang="en-US" sz="2400" dirty="0"/>
              <a:t> React </a:t>
            </a:r>
            <a:r>
              <a:rPr lang="en-US" sz="2400" dirty="0" err="1"/>
              <a:t>bibliotekom</a:t>
            </a:r>
            <a:r>
              <a:rPr lang="en-US" sz="2400" dirty="0"/>
              <a:t> je </a:t>
            </a:r>
            <a:r>
              <a:rPr lang="en-US" sz="2400" dirty="0" err="1"/>
              <a:t>objavljen</a:t>
            </a:r>
            <a:r>
              <a:rPr lang="en-US" sz="2400" dirty="0"/>
              <a:t> </a:t>
            </a:r>
            <a:r>
              <a:rPr lang="en-US" sz="2400" dirty="0" err="1"/>
              <a:t>na</a:t>
            </a:r>
            <a:r>
              <a:rPr lang="en-US" sz="2400" dirty="0"/>
              <a:t> </a:t>
            </a:r>
            <a:r>
              <a:rPr lang="en-US" sz="2400" dirty="0" err="1"/>
              <a:t>Fejsbukovoj</a:t>
            </a:r>
            <a:r>
              <a:rPr lang="en-US" sz="2400" dirty="0"/>
              <a:t> React.js </a:t>
            </a:r>
            <a:r>
              <a:rPr lang="en-US" sz="2400" dirty="0" err="1"/>
              <a:t>konferenciji</a:t>
            </a:r>
            <a:r>
              <a:rPr lang="en-US" sz="2400" dirty="0"/>
              <a:t> u </a:t>
            </a:r>
            <a:r>
              <a:rPr lang="en-US" sz="2400" dirty="0" err="1"/>
              <a:t>februaru</a:t>
            </a:r>
            <a:r>
              <a:rPr lang="en-US" sz="2400" dirty="0"/>
              <a:t> 2015. </a:t>
            </a:r>
            <a:r>
              <a:rPr lang="en-US" sz="2400" dirty="0" err="1"/>
              <a:t>godine</a:t>
            </a:r>
            <a:r>
              <a:rPr lang="en-US" sz="2400" dirty="0"/>
              <a:t> i </a:t>
            </a:r>
            <a:r>
              <a:rPr lang="en-US" sz="2400" dirty="0" err="1"/>
              <a:t>postao</a:t>
            </a:r>
            <a:r>
              <a:rPr lang="en-US" sz="2400" dirty="0"/>
              <a:t> je </a:t>
            </a:r>
            <a:r>
              <a:rPr lang="en-US" sz="2400" dirty="0" err="1"/>
              <a:t>kod</a:t>
            </a:r>
            <a:r>
              <a:rPr lang="en-US" sz="2400" dirty="0"/>
              <a:t> </a:t>
            </a:r>
            <a:r>
              <a:rPr lang="en-US" sz="2400" dirty="0" err="1"/>
              <a:t>otvorenog</a:t>
            </a:r>
            <a:r>
              <a:rPr lang="en-US" sz="2400" dirty="0"/>
              <a:t> </a:t>
            </a:r>
            <a:r>
              <a:rPr lang="en-US" sz="2400" dirty="0" err="1"/>
              <a:t>tipa</a:t>
            </a:r>
            <a:r>
              <a:rPr lang="en-US" sz="2400" dirty="0"/>
              <a:t> u </a:t>
            </a:r>
            <a:r>
              <a:rPr lang="en-US" sz="2400" dirty="0" err="1"/>
              <a:t>martu</a:t>
            </a:r>
            <a:r>
              <a:rPr lang="en-US" sz="2400" dirty="0"/>
              <a:t> 2015. </a:t>
            </a:r>
            <a:r>
              <a:rPr lang="en-US" sz="2400" dirty="0" err="1"/>
              <a:t>godine</a:t>
            </a:r>
            <a:r>
              <a:rPr lang="en-US" sz="2400" dirty="0"/>
              <a:t>.</a:t>
            </a:r>
          </a:p>
        </p:txBody>
      </p:sp>
    </p:spTree>
    <p:extLst>
      <p:ext uri="{BB962C8B-B14F-4D97-AF65-F5344CB8AC3E}">
        <p14:creationId xmlns:p14="http://schemas.microsoft.com/office/powerpoint/2010/main" val="3132101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183880" cy="1051560"/>
          </a:xfrm>
        </p:spPr>
        <p:txBody>
          <a:bodyPr>
            <a:normAutofit fontScale="90000"/>
          </a:bodyPr>
          <a:lstStyle/>
          <a:p>
            <a:r>
              <a:rPr lang="en-US" dirty="0" err="1" smtClean="0">
                <a:effectLst/>
              </a:rPr>
              <a:t>Jednosmerni</a:t>
            </a:r>
            <a:r>
              <a:rPr lang="en-US" dirty="0" smtClean="0">
                <a:effectLst/>
              </a:rPr>
              <a:t> </a:t>
            </a:r>
            <a:r>
              <a:rPr lang="en-US" dirty="0" err="1" smtClean="0">
                <a:effectLst/>
              </a:rPr>
              <a:t>tok</a:t>
            </a:r>
            <a:r>
              <a:rPr lang="en-US" dirty="0" smtClean="0">
                <a:effectLst/>
              </a:rPr>
              <a:t> </a:t>
            </a:r>
            <a:r>
              <a:rPr lang="en-US" dirty="0" err="1" smtClean="0">
                <a:effectLst/>
              </a:rPr>
              <a:t>podataka</a:t>
            </a:r>
            <a:r>
              <a:rPr lang="en-US" dirty="0" smtClean="0">
                <a:effectLst/>
              </a:rPr>
              <a:t/>
            </a:r>
            <a:br>
              <a:rPr lang="en-US" dirty="0" smtClean="0">
                <a:effectLst/>
              </a:rPr>
            </a:br>
            <a:endParaRPr lang="en-US" dirty="0"/>
          </a:p>
        </p:txBody>
      </p:sp>
      <p:sp>
        <p:nvSpPr>
          <p:cNvPr id="3" name="Content Placeholder 2"/>
          <p:cNvSpPr>
            <a:spLocks noGrp="1"/>
          </p:cNvSpPr>
          <p:nvPr>
            <p:ph idx="1"/>
          </p:nvPr>
        </p:nvSpPr>
        <p:spPr>
          <a:xfrm>
            <a:off x="457200" y="990600"/>
            <a:ext cx="8183880" cy="4187952"/>
          </a:xfrm>
        </p:spPr>
        <p:txBody>
          <a:bodyPr>
            <a:noAutofit/>
          </a:bodyPr>
          <a:lstStyle/>
          <a:p>
            <a:pPr marL="0" indent="0">
              <a:buNone/>
            </a:pPr>
            <a:endParaRPr lang="vi-VN" sz="1600" dirty="0"/>
          </a:p>
          <a:p>
            <a:r>
              <a:rPr lang="vi-VN" sz="1600" dirty="0"/>
              <a:t>Svojstva, skup </a:t>
            </a:r>
            <a:r>
              <a:rPr lang="vi-VN" sz="1600" dirty="0" smtClean="0"/>
              <a:t>nepromenljiv</a:t>
            </a:r>
            <a:r>
              <a:rPr lang="en-US" sz="1600" dirty="0" err="1" smtClean="0"/>
              <a:t>ih</a:t>
            </a:r>
            <a:r>
              <a:rPr lang="vi-VN" sz="1600" dirty="0" smtClean="0"/>
              <a:t> </a:t>
            </a:r>
            <a:r>
              <a:rPr lang="vi-VN" sz="1600" dirty="0"/>
              <a:t>vrednosti, prosleđeni su prikazivaču komponenti kao svojstvo u njegovim HTML oznakama. Komponente ne mogu direktno da promene bilo koje svojstvo koje im je prosleđeno ali može biti prosleđena opozivajuća funkcija da promeni vrednosti. Ovaj mehanizam je izražen kao „svojstva idu dole; akcije gore”.</a:t>
            </a:r>
          </a:p>
          <a:p>
            <a:endParaRPr lang="vi-VN" sz="1600" dirty="0"/>
          </a:p>
          <a:p>
            <a:r>
              <a:rPr lang="vi-VN" sz="1600" dirty="0"/>
              <a:t>Na primer, komponenta kolica za kupovinu može da uključuje više komponenti proizvoda. Vizuelizacija proizvoda koristi samo svojstva koja su im prosleđena i to ne može da utiče na ukupnu vrednost kolica za kupovinu. Međutim, proizvod može biti prosleđen opozivajućoj funkciji kao svojstvo koje bi bilo pozvano kada aktiviramo dugme „obriši ovaj proizvod” i tada ta funkcija utiče na ukupan račun.</a:t>
            </a: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4343400"/>
            <a:ext cx="3733800" cy="1977585"/>
          </a:xfrm>
          <a:prstGeom prst="rect">
            <a:avLst/>
          </a:prstGeom>
        </p:spPr>
      </p:pic>
    </p:spTree>
    <p:extLst>
      <p:ext uri="{BB962C8B-B14F-4D97-AF65-F5344CB8AC3E}">
        <p14:creationId xmlns:p14="http://schemas.microsoft.com/office/powerpoint/2010/main" val="2960734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183880" cy="1051560"/>
          </a:xfrm>
        </p:spPr>
        <p:txBody>
          <a:bodyPr>
            <a:normAutofit fontScale="90000"/>
          </a:bodyPr>
          <a:lstStyle/>
          <a:p>
            <a:r>
              <a:rPr lang="en-US" b="0" dirty="0" err="1" smtClean="0">
                <a:effectLst/>
              </a:rPr>
              <a:t>Virtuelni</a:t>
            </a:r>
            <a:r>
              <a:rPr lang="en-US" b="0" dirty="0" smtClean="0">
                <a:effectLst/>
              </a:rPr>
              <a:t> DOM</a:t>
            </a:r>
            <a:r>
              <a:rPr lang="en-US" b="0" dirty="0">
                <a:effectLst/>
              </a:rPr>
              <a:t/>
            </a:r>
            <a:br>
              <a:rPr lang="en-US" b="0" dirty="0">
                <a:effectLst/>
              </a:rPr>
            </a:br>
            <a:endParaRPr lang="en-US" dirty="0"/>
          </a:p>
        </p:txBody>
      </p:sp>
      <p:sp>
        <p:nvSpPr>
          <p:cNvPr id="3" name="Content Placeholder 2"/>
          <p:cNvSpPr>
            <a:spLocks noGrp="1"/>
          </p:cNvSpPr>
          <p:nvPr>
            <p:ph idx="1"/>
          </p:nvPr>
        </p:nvSpPr>
        <p:spPr>
          <a:xfrm>
            <a:off x="457200" y="990600"/>
            <a:ext cx="8183880" cy="4187952"/>
          </a:xfrm>
        </p:spPr>
        <p:txBody>
          <a:bodyPr>
            <a:normAutofit fontScale="40000" lnSpcReduction="20000"/>
          </a:bodyPr>
          <a:lstStyle/>
          <a:p>
            <a:r>
              <a:rPr lang="en-US" sz="4900" dirty="0" err="1" smtClean="0"/>
              <a:t>Još</a:t>
            </a:r>
            <a:r>
              <a:rPr lang="en-US" sz="4900" dirty="0" smtClean="0"/>
              <a:t> </a:t>
            </a:r>
            <a:r>
              <a:rPr lang="en-US" sz="4900" dirty="0" err="1"/>
              <a:t>jedna</a:t>
            </a:r>
            <a:r>
              <a:rPr lang="en-US" sz="4900" dirty="0"/>
              <a:t> </a:t>
            </a:r>
            <a:r>
              <a:rPr lang="en-US" sz="4900" dirty="0" err="1"/>
              <a:t>specifičnost</a:t>
            </a:r>
            <a:r>
              <a:rPr lang="en-US" sz="4900" dirty="0"/>
              <a:t> je da se </a:t>
            </a:r>
            <a:r>
              <a:rPr lang="en-US" sz="4900" dirty="0" err="1"/>
              <a:t>koristi</a:t>
            </a:r>
            <a:r>
              <a:rPr lang="en-US" sz="4900" dirty="0"/>
              <a:t> </a:t>
            </a:r>
            <a:r>
              <a:rPr lang="en-US" sz="4900" dirty="0" err="1"/>
              <a:t>virtuelni</a:t>
            </a:r>
            <a:r>
              <a:rPr lang="en-US" sz="4900" dirty="0"/>
              <a:t> </a:t>
            </a:r>
            <a:r>
              <a:rPr lang="en-US" sz="4900" dirty="0" smtClean="0"/>
              <a:t>DOM. </a:t>
            </a:r>
            <a:r>
              <a:rPr lang="en-US" sz="4900" dirty="0"/>
              <a:t>React </a:t>
            </a:r>
            <a:r>
              <a:rPr lang="en-US" sz="4900" dirty="0" err="1"/>
              <a:t>održava</a:t>
            </a:r>
            <a:r>
              <a:rPr lang="en-US" sz="4900" dirty="0"/>
              <a:t> u </a:t>
            </a:r>
            <a:r>
              <a:rPr lang="en-US" sz="4900" dirty="0" err="1"/>
              <a:t>memoriji</a:t>
            </a:r>
            <a:r>
              <a:rPr lang="en-US" sz="4900" dirty="0"/>
              <a:t> </a:t>
            </a:r>
            <a:r>
              <a:rPr lang="en-US" sz="4900" dirty="0" err="1"/>
              <a:t>keš</a:t>
            </a:r>
            <a:r>
              <a:rPr lang="en-US" sz="4900" dirty="0"/>
              <a:t> </a:t>
            </a:r>
            <a:r>
              <a:rPr lang="en-US" sz="4900" dirty="0" err="1"/>
              <a:t>podataka</a:t>
            </a:r>
            <a:r>
              <a:rPr lang="en-US" sz="4900" dirty="0"/>
              <a:t>, </a:t>
            </a:r>
            <a:r>
              <a:rPr lang="en-US" sz="4900" dirty="0" err="1"/>
              <a:t>izračunava</a:t>
            </a:r>
            <a:r>
              <a:rPr lang="en-US" sz="4900" dirty="0"/>
              <a:t> </a:t>
            </a:r>
            <a:r>
              <a:rPr lang="en-US" sz="4900" dirty="0" err="1"/>
              <a:t>aktuelne</a:t>
            </a:r>
            <a:r>
              <a:rPr lang="en-US" sz="4900" dirty="0"/>
              <a:t> </a:t>
            </a:r>
            <a:r>
              <a:rPr lang="en-US" sz="4900" dirty="0" err="1"/>
              <a:t>razlike</a:t>
            </a:r>
            <a:r>
              <a:rPr lang="en-US" sz="4900" dirty="0"/>
              <a:t>, a </a:t>
            </a:r>
            <a:r>
              <a:rPr lang="en-US" sz="4900" dirty="0" err="1"/>
              <a:t>zatim</a:t>
            </a:r>
            <a:r>
              <a:rPr lang="en-US" sz="4900" dirty="0"/>
              <a:t> </a:t>
            </a:r>
            <a:r>
              <a:rPr lang="en-US" sz="4900" dirty="0" err="1"/>
              <a:t>efikasno</a:t>
            </a:r>
            <a:r>
              <a:rPr lang="en-US" sz="4900" dirty="0"/>
              <a:t> </a:t>
            </a:r>
            <a:r>
              <a:rPr lang="en-US" sz="4900" dirty="0" err="1"/>
              <a:t>ažurira</a:t>
            </a:r>
            <a:r>
              <a:rPr lang="en-US" sz="4900" dirty="0"/>
              <a:t> </a:t>
            </a:r>
            <a:r>
              <a:rPr lang="en-US" sz="4900" dirty="0" err="1"/>
              <a:t>pregledačev</a:t>
            </a:r>
            <a:r>
              <a:rPr lang="en-US" sz="4900" dirty="0"/>
              <a:t> </a:t>
            </a:r>
            <a:r>
              <a:rPr lang="en-US" sz="4900" dirty="0" smtClean="0"/>
              <a:t>DOM. </a:t>
            </a:r>
            <a:r>
              <a:rPr lang="en-US" sz="4900" dirty="0" err="1" smtClean="0"/>
              <a:t>Ovo</a:t>
            </a:r>
            <a:r>
              <a:rPr lang="en-US" sz="4900" dirty="0" smtClean="0"/>
              <a:t> </a:t>
            </a:r>
            <a:r>
              <a:rPr lang="en-US" sz="4900" dirty="0" err="1"/>
              <a:t>omogućava</a:t>
            </a:r>
            <a:r>
              <a:rPr lang="en-US" sz="4900" dirty="0"/>
              <a:t> </a:t>
            </a:r>
            <a:r>
              <a:rPr lang="en-US" sz="4900" dirty="0" err="1"/>
              <a:t>programerima</a:t>
            </a:r>
            <a:r>
              <a:rPr lang="en-US" sz="4900" dirty="0"/>
              <a:t> da </a:t>
            </a:r>
            <a:r>
              <a:rPr lang="en-US" sz="4900" dirty="0" err="1"/>
              <a:t>pišu</a:t>
            </a:r>
            <a:r>
              <a:rPr lang="en-US" sz="4900" dirty="0"/>
              <a:t> </a:t>
            </a:r>
            <a:r>
              <a:rPr lang="en-US" sz="4900" dirty="0" err="1"/>
              <a:t>kod</a:t>
            </a:r>
            <a:r>
              <a:rPr lang="en-US" sz="4900" dirty="0"/>
              <a:t> </a:t>
            </a:r>
            <a:r>
              <a:rPr lang="en-US" sz="4900" dirty="0" err="1"/>
              <a:t>kao</a:t>
            </a:r>
            <a:r>
              <a:rPr lang="en-US" sz="4900" dirty="0"/>
              <a:t> da se </a:t>
            </a:r>
            <a:r>
              <a:rPr lang="en-US" sz="4900" dirty="0" err="1"/>
              <a:t>cela</a:t>
            </a:r>
            <a:r>
              <a:rPr lang="en-US" sz="4900" dirty="0"/>
              <a:t> </a:t>
            </a:r>
            <a:r>
              <a:rPr lang="en-US" sz="4900" dirty="0" err="1"/>
              <a:t>strana</a:t>
            </a:r>
            <a:r>
              <a:rPr lang="en-US" sz="4900" dirty="0"/>
              <a:t> </a:t>
            </a:r>
            <a:r>
              <a:rPr lang="en-US" sz="4900" dirty="0" err="1"/>
              <a:t>osvežava</a:t>
            </a:r>
            <a:r>
              <a:rPr lang="en-US" sz="4900" dirty="0"/>
              <a:t> </a:t>
            </a:r>
            <a:r>
              <a:rPr lang="en-US" sz="4900" dirty="0" err="1"/>
              <a:t>pri</a:t>
            </a:r>
            <a:r>
              <a:rPr lang="en-US" sz="4900" dirty="0"/>
              <a:t> </a:t>
            </a:r>
            <a:r>
              <a:rPr lang="en-US" sz="4900" dirty="0" err="1"/>
              <a:t>svakoj</a:t>
            </a:r>
            <a:r>
              <a:rPr lang="en-US" sz="4900" dirty="0"/>
              <a:t> </a:t>
            </a:r>
            <a:r>
              <a:rPr lang="en-US" sz="4900" dirty="0" err="1"/>
              <a:t>promeni</a:t>
            </a:r>
            <a:r>
              <a:rPr lang="en-US" sz="4900" dirty="0"/>
              <a:t>, </a:t>
            </a:r>
            <a:r>
              <a:rPr lang="en-US" sz="4900" dirty="0" err="1"/>
              <a:t>dok</a:t>
            </a:r>
            <a:r>
              <a:rPr lang="en-US" sz="4900" dirty="0"/>
              <a:t> React </a:t>
            </a:r>
            <a:r>
              <a:rPr lang="en-US" sz="4900" dirty="0" err="1"/>
              <a:t>biblioteka</a:t>
            </a:r>
            <a:r>
              <a:rPr lang="en-US" sz="4900" dirty="0"/>
              <a:t> </a:t>
            </a:r>
            <a:r>
              <a:rPr lang="en-US" sz="4900" dirty="0" err="1"/>
              <a:t>prikazuje</a:t>
            </a:r>
            <a:r>
              <a:rPr lang="en-US" sz="4900" dirty="0"/>
              <a:t> </a:t>
            </a:r>
            <a:r>
              <a:rPr lang="en-US" sz="4900" dirty="0" err="1"/>
              <a:t>samo</a:t>
            </a:r>
            <a:r>
              <a:rPr lang="en-US" sz="4900" dirty="0"/>
              <a:t> </a:t>
            </a:r>
            <a:r>
              <a:rPr lang="en-US" sz="4900" dirty="0" err="1"/>
              <a:t>podkomponente</a:t>
            </a:r>
            <a:r>
              <a:rPr lang="en-US" sz="4900" dirty="0"/>
              <a:t> </a:t>
            </a:r>
            <a:r>
              <a:rPr lang="en-US" sz="4900" dirty="0" err="1"/>
              <a:t>koje</a:t>
            </a:r>
            <a:r>
              <a:rPr lang="en-US" sz="4900" dirty="0"/>
              <a:t> </a:t>
            </a:r>
            <a:r>
              <a:rPr lang="en-US" sz="4900" dirty="0" err="1"/>
              <a:t>su</a:t>
            </a:r>
            <a:r>
              <a:rPr lang="en-US" sz="4900" dirty="0"/>
              <a:t> </a:t>
            </a:r>
            <a:r>
              <a:rPr lang="en-US" sz="4900" dirty="0" err="1"/>
              <a:t>zaista</a:t>
            </a:r>
            <a:r>
              <a:rPr lang="en-US" sz="4900" dirty="0"/>
              <a:t> </a:t>
            </a:r>
            <a:r>
              <a:rPr lang="en-US" sz="4900" dirty="0" err="1"/>
              <a:t>promenjene</a:t>
            </a:r>
            <a:r>
              <a:rPr lang="en-US" sz="4900" dirty="0"/>
              <a:t>.</a:t>
            </a:r>
          </a:p>
          <a:p>
            <a:endParaRPr lang="en-US" sz="4900" dirty="0"/>
          </a:p>
          <a:p>
            <a:r>
              <a:rPr lang="en-US" sz="4900" dirty="0"/>
              <a:t>Na primer, </a:t>
            </a:r>
            <a:r>
              <a:rPr lang="en-US" sz="4900" dirty="0" err="1"/>
              <a:t>komponente</a:t>
            </a:r>
            <a:r>
              <a:rPr lang="en-US" sz="4900" dirty="0"/>
              <a:t> </a:t>
            </a:r>
            <a:r>
              <a:rPr lang="en-US" sz="4900" dirty="0" err="1"/>
              <a:t>kolica</a:t>
            </a:r>
            <a:r>
              <a:rPr lang="en-US" sz="4900" dirty="0"/>
              <a:t> </a:t>
            </a:r>
            <a:r>
              <a:rPr lang="en-US" sz="4900" dirty="0" err="1"/>
              <a:t>za</a:t>
            </a:r>
            <a:r>
              <a:rPr lang="en-US" sz="4900" dirty="0"/>
              <a:t> </a:t>
            </a:r>
            <a:r>
              <a:rPr lang="en-US" sz="4900" dirty="0" err="1"/>
              <a:t>kupovinu</a:t>
            </a:r>
            <a:r>
              <a:rPr lang="en-US" sz="4900" dirty="0"/>
              <a:t> </a:t>
            </a:r>
            <a:r>
              <a:rPr lang="en-US" sz="4900" dirty="0" err="1"/>
              <a:t>mogu</a:t>
            </a:r>
            <a:r>
              <a:rPr lang="en-US" sz="4900" dirty="0"/>
              <a:t> </a:t>
            </a:r>
            <a:r>
              <a:rPr lang="en-US" sz="4900" dirty="0" err="1"/>
              <a:t>biti</a:t>
            </a:r>
            <a:r>
              <a:rPr lang="en-US" sz="4900" dirty="0"/>
              <a:t> </a:t>
            </a:r>
            <a:r>
              <a:rPr lang="en-US" sz="4900" dirty="0" err="1"/>
              <a:t>zapisane</a:t>
            </a:r>
            <a:r>
              <a:rPr lang="en-US" sz="4900" dirty="0"/>
              <a:t> da </a:t>
            </a:r>
            <a:r>
              <a:rPr lang="en-US" sz="4900" dirty="0" err="1"/>
              <a:t>prikažu</a:t>
            </a:r>
            <a:r>
              <a:rPr lang="en-US" sz="4900" dirty="0"/>
              <a:t> </a:t>
            </a:r>
            <a:r>
              <a:rPr lang="en-US" sz="4900" dirty="0" err="1"/>
              <a:t>celokupan</a:t>
            </a:r>
            <a:r>
              <a:rPr lang="en-US" sz="4900" dirty="0"/>
              <a:t> </a:t>
            </a:r>
            <a:r>
              <a:rPr lang="en-US" sz="4900" dirty="0" err="1"/>
              <a:t>sadržaj</a:t>
            </a:r>
            <a:r>
              <a:rPr lang="en-US" sz="4900" dirty="0"/>
              <a:t> </a:t>
            </a:r>
            <a:r>
              <a:rPr lang="en-US" sz="4900" dirty="0" err="1"/>
              <a:t>kolica</a:t>
            </a:r>
            <a:r>
              <a:rPr lang="en-US" sz="4900" dirty="0"/>
              <a:t> </a:t>
            </a:r>
            <a:r>
              <a:rPr lang="en-US" sz="4900" dirty="0" err="1"/>
              <a:t>pri</a:t>
            </a:r>
            <a:r>
              <a:rPr lang="en-US" sz="4900" dirty="0"/>
              <a:t> </a:t>
            </a:r>
            <a:r>
              <a:rPr lang="en-US" sz="4900" dirty="0" err="1"/>
              <a:t>bilo</a:t>
            </a:r>
            <a:r>
              <a:rPr lang="en-US" sz="4900" dirty="0"/>
              <a:t> </a:t>
            </a:r>
            <a:r>
              <a:rPr lang="en-US" sz="4900" dirty="0" err="1"/>
              <a:t>kojoj</a:t>
            </a:r>
            <a:r>
              <a:rPr lang="en-US" sz="4900" dirty="0"/>
              <a:t> </a:t>
            </a:r>
            <a:r>
              <a:rPr lang="en-US" sz="4900" dirty="0" err="1"/>
              <a:t>promeni</a:t>
            </a:r>
            <a:r>
              <a:rPr lang="en-US" sz="4900" dirty="0"/>
              <a:t> </a:t>
            </a:r>
            <a:r>
              <a:rPr lang="en-US" sz="4900" dirty="0" err="1"/>
              <a:t>podataka</a:t>
            </a:r>
            <a:r>
              <a:rPr lang="en-US" sz="4900" dirty="0"/>
              <a:t>. </a:t>
            </a:r>
            <a:r>
              <a:rPr lang="en-US" sz="4900" dirty="0" err="1"/>
              <a:t>Ukoliko</a:t>
            </a:r>
            <a:r>
              <a:rPr lang="en-US" sz="4900" dirty="0"/>
              <a:t> </a:t>
            </a:r>
            <a:r>
              <a:rPr lang="en-US" sz="4900" dirty="0" err="1"/>
              <a:t>podkomponente</a:t>
            </a:r>
            <a:r>
              <a:rPr lang="en-US" sz="4900" dirty="0"/>
              <a:t> </a:t>
            </a:r>
            <a:r>
              <a:rPr lang="en-US" sz="4900" dirty="0" err="1"/>
              <a:t>proizvoda</a:t>
            </a:r>
            <a:r>
              <a:rPr lang="en-US" sz="4900" dirty="0"/>
              <a:t> </a:t>
            </a:r>
            <a:r>
              <a:rPr lang="en-US" sz="4900" dirty="0" err="1"/>
              <a:t>nemaju</a:t>
            </a:r>
            <a:r>
              <a:rPr lang="en-US" sz="4900" dirty="0"/>
              <a:t> </a:t>
            </a:r>
            <a:r>
              <a:rPr lang="en-US" sz="4900" dirty="0" err="1"/>
              <a:t>promene</a:t>
            </a:r>
            <a:r>
              <a:rPr lang="en-US" sz="4900" dirty="0"/>
              <a:t> u </a:t>
            </a:r>
            <a:r>
              <a:rPr lang="en-US" sz="4900" dirty="0" err="1"/>
              <a:t>svojstvu</a:t>
            </a:r>
            <a:r>
              <a:rPr lang="en-US" sz="4900" dirty="0"/>
              <a:t>, </a:t>
            </a:r>
            <a:r>
              <a:rPr lang="en-US" sz="4900" dirty="0" err="1"/>
              <a:t>biće</a:t>
            </a:r>
            <a:r>
              <a:rPr lang="en-US" sz="4900" dirty="0"/>
              <a:t> </a:t>
            </a:r>
            <a:r>
              <a:rPr lang="en-US" sz="4900" dirty="0" err="1"/>
              <a:t>upotrebljen</a:t>
            </a:r>
            <a:r>
              <a:rPr lang="en-US" sz="4900" dirty="0"/>
              <a:t> </a:t>
            </a:r>
            <a:r>
              <a:rPr lang="en-US" sz="4900" dirty="0" err="1"/>
              <a:t>keširani</a:t>
            </a:r>
            <a:r>
              <a:rPr lang="en-US" sz="4900" dirty="0"/>
              <a:t> </a:t>
            </a:r>
            <a:r>
              <a:rPr lang="en-US" sz="4900" dirty="0" err="1"/>
              <a:t>prikaz</a:t>
            </a:r>
            <a:r>
              <a:rPr lang="en-US" sz="4900" dirty="0"/>
              <a:t>. </a:t>
            </a:r>
            <a:r>
              <a:rPr lang="en-US" sz="4900" dirty="0" err="1"/>
              <a:t>Ovo</a:t>
            </a:r>
            <a:r>
              <a:rPr lang="en-US" sz="4900" dirty="0"/>
              <a:t> </a:t>
            </a:r>
            <a:r>
              <a:rPr lang="en-US" sz="4900" dirty="0" err="1"/>
              <a:t>znači</a:t>
            </a:r>
            <a:r>
              <a:rPr lang="en-US" sz="4900" dirty="0"/>
              <a:t> da </a:t>
            </a:r>
            <a:r>
              <a:rPr lang="en-US" sz="4900" dirty="0" err="1"/>
              <a:t>će</a:t>
            </a:r>
            <a:r>
              <a:rPr lang="en-US" sz="4900" dirty="0"/>
              <a:t> </a:t>
            </a:r>
            <a:r>
              <a:rPr lang="en-US" sz="4900" dirty="0" err="1"/>
              <a:t>relativno</a:t>
            </a:r>
            <a:r>
              <a:rPr lang="en-US" sz="4900" dirty="0"/>
              <a:t> spore </a:t>
            </a:r>
            <a:r>
              <a:rPr lang="en-US" sz="4900" dirty="0" err="1"/>
              <a:t>pune</a:t>
            </a:r>
            <a:r>
              <a:rPr lang="en-US" sz="4900" dirty="0"/>
              <a:t> </a:t>
            </a:r>
            <a:r>
              <a:rPr lang="en-US" sz="4900" dirty="0" err="1"/>
              <a:t>izmene</a:t>
            </a:r>
            <a:r>
              <a:rPr lang="en-US" sz="4900" dirty="0"/>
              <a:t> u </a:t>
            </a:r>
            <a:r>
              <a:rPr lang="en-US" sz="4900" dirty="0" err="1"/>
              <a:t>pregledačevom</a:t>
            </a:r>
            <a:r>
              <a:rPr lang="en-US" sz="4900" dirty="0"/>
              <a:t> DOM-u </a:t>
            </a:r>
            <a:r>
              <a:rPr lang="en-US" sz="4900" dirty="0" err="1"/>
              <a:t>biti</a:t>
            </a:r>
            <a:r>
              <a:rPr lang="en-US" sz="4900" dirty="0"/>
              <a:t> </a:t>
            </a:r>
            <a:r>
              <a:rPr lang="en-US" sz="4900" dirty="0" err="1"/>
              <a:t>izbegnute</a:t>
            </a:r>
            <a:r>
              <a:rPr lang="en-US" sz="4900" dirty="0"/>
              <a:t>. Pored toga, </a:t>
            </a:r>
            <a:r>
              <a:rPr lang="en-US" sz="4900" dirty="0" err="1"/>
              <a:t>ukoliko</a:t>
            </a:r>
            <a:r>
              <a:rPr lang="en-US" sz="4900" dirty="0"/>
              <a:t> se </a:t>
            </a:r>
            <a:r>
              <a:rPr lang="en-US" sz="4900" dirty="0" err="1"/>
              <a:t>promeni</a:t>
            </a:r>
            <a:r>
              <a:rPr lang="en-US" sz="4900" dirty="0"/>
              <a:t> </a:t>
            </a:r>
            <a:r>
              <a:rPr lang="en-US" sz="4900" dirty="0" err="1"/>
              <a:t>broj</a:t>
            </a:r>
            <a:r>
              <a:rPr lang="en-US" sz="4900" dirty="0"/>
              <a:t> </a:t>
            </a:r>
            <a:r>
              <a:rPr lang="en-US" sz="4900" dirty="0" err="1"/>
              <a:t>proizvoda</a:t>
            </a:r>
            <a:r>
              <a:rPr lang="en-US" sz="4900" dirty="0"/>
              <a:t>, </a:t>
            </a:r>
            <a:r>
              <a:rPr lang="en-US" sz="4900" dirty="0" err="1"/>
              <a:t>podkomponente</a:t>
            </a:r>
            <a:r>
              <a:rPr lang="en-US" sz="4900" dirty="0"/>
              <a:t> </a:t>
            </a:r>
            <a:r>
              <a:rPr lang="en-US" sz="4900" dirty="0" err="1"/>
              <a:t>proizvoda</a:t>
            </a:r>
            <a:r>
              <a:rPr lang="en-US" sz="4900" dirty="0"/>
              <a:t> </a:t>
            </a:r>
            <a:r>
              <a:rPr lang="en-US" sz="4900" dirty="0" err="1"/>
              <a:t>će</a:t>
            </a:r>
            <a:r>
              <a:rPr lang="en-US" sz="4900" dirty="0"/>
              <a:t> </a:t>
            </a:r>
            <a:r>
              <a:rPr lang="en-US" sz="4900" dirty="0" err="1"/>
              <a:t>biti</a:t>
            </a:r>
            <a:r>
              <a:rPr lang="en-US" sz="4900" dirty="0"/>
              <a:t> </a:t>
            </a:r>
            <a:r>
              <a:rPr lang="en-US" sz="4900" dirty="0" err="1"/>
              <a:t>prikazane</a:t>
            </a:r>
            <a:r>
              <a:rPr lang="en-US" sz="4900" dirty="0"/>
              <a:t>; </a:t>
            </a:r>
            <a:r>
              <a:rPr lang="en-US" sz="4900" dirty="0" err="1"/>
              <a:t>krajnji</a:t>
            </a:r>
            <a:r>
              <a:rPr lang="en-US" sz="4900" dirty="0"/>
              <a:t> HTML se </a:t>
            </a:r>
            <a:r>
              <a:rPr lang="en-US" sz="4900" dirty="0" err="1"/>
              <a:t>može</a:t>
            </a:r>
            <a:r>
              <a:rPr lang="en-US" sz="4900" dirty="0"/>
              <a:t> </a:t>
            </a:r>
            <a:r>
              <a:rPr lang="en-US" sz="4900" dirty="0" err="1"/>
              <a:t>razlikovati</a:t>
            </a:r>
            <a:r>
              <a:rPr lang="en-US" sz="4900" dirty="0"/>
              <a:t> u </a:t>
            </a:r>
            <a:r>
              <a:rPr lang="en-US" sz="4900" dirty="0" err="1"/>
              <a:t>samo</a:t>
            </a:r>
            <a:r>
              <a:rPr lang="en-US" sz="4900" dirty="0"/>
              <a:t> </a:t>
            </a:r>
            <a:r>
              <a:rPr lang="en-US" sz="4900" dirty="0" err="1"/>
              <a:t>jednom</a:t>
            </a:r>
            <a:r>
              <a:rPr lang="en-US" sz="4900" dirty="0"/>
              <a:t> </a:t>
            </a:r>
            <a:r>
              <a:rPr lang="en-US" sz="4900" dirty="0" err="1"/>
              <a:t>članu</a:t>
            </a:r>
            <a:r>
              <a:rPr lang="en-US" sz="4900" dirty="0"/>
              <a:t> i </a:t>
            </a:r>
            <a:r>
              <a:rPr lang="en-US" sz="4900" dirty="0" err="1"/>
              <a:t>samo</a:t>
            </a:r>
            <a:r>
              <a:rPr lang="en-US" sz="4900" dirty="0"/>
              <a:t> </a:t>
            </a:r>
            <a:r>
              <a:rPr lang="en-US" sz="4900" dirty="0" err="1"/>
              <a:t>taj</a:t>
            </a:r>
            <a:r>
              <a:rPr lang="en-US" sz="4900" dirty="0"/>
              <a:t> </a:t>
            </a:r>
            <a:r>
              <a:rPr lang="en-US" sz="4900" dirty="0" err="1"/>
              <a:t>član</a:t>
            </a:r>
            <a:r>
              <a:rPr lang="en-US" sz="4900" dirty="0"/>
              <a:t> </a:t>
            </a:r>
            <a:r>
              <a:rPr lang="en-US" sz="4900" dirty="0" err="1"/>
              <a:t>će</a:t>
            </a:r>
            <a:r>
              <a:rPr lang="en-US" sz="4900" dirty="0"/>
              <a:t> </a:t>
            </a:r>
            <a:r>
              <a:rPr lang="en-US" sz="4900" dirty="0" err="1"/>
              <a:t>biti</a:t>
            </a:r>
            <a:r>
              <a:rPr lang="en-US" sz="4900" dirty="0"/>
              <a:t> </a:t>
            </a:r>
            <a:r>
              <a:rPr lang="en-US" sz="4900" dirty="0" err="1"/>
              <a:t>izmenjen</a:t>
            </a:r>
            <a:r>
              <a:rPr lang="en-US" sz="4900" dirty="0"/>
              <a:t> u DOM-u.</a:t>
            </a:r>
            <a:endParaRPr lang="en-US" dirty="0"/>
          </a:p>
        </p:txBody>
      </p:sp>
    </p:spTree>
    <p:extLst>
      <p:ext uri="{BB962C8B-B14F-4D97-AF65-F5344CB8AC3E}">
        <p14:creationId xmlns:p14="http://schemas.microsoft.com/office/powerpoint/2010/main" val="7968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83880" cy="1051560"/>
          </a:xfrm>
        </p:spPr>
        <p:txBody>
          <a:bodyPr/>
          <a:lstStyle/>
          <a:p>
            <a:r>
              <a:rPr lang="en-US" dirty="0" smtClean="0"/>
              <a:t>JSX</a:t>
            </a:r>
            <a:endParaRPr lang="en-US" dirty="0"/>
          </a:p>
        </p:txBody>
      </p:sp>
      <p:sp>
        <p:nvSpPr>
          <p:cNvPr id="3" name="Content Placeholder 2"/>
          <p:cNvSpPr>
            <a:spLocks noGrp="1"/>
          </p:cNvSpPr>
          <p:nvPr>
            <p:ph idx="1"/>
          </p:nvPr>
        </p:nvSpPr>
        <p:spPr>
          <a:xfrm>
            <a:off x="457200" y="1219200"/>
            <a:ext cx="8183880" cy="4187952"/>
          </a:xfrm>
        </p:spPr>
        <p:txBody>
          <a:bodyPr>
            <a:normAutofit/>
          </a:bodyPr>
          <a:lstStyle/>
          <a:p>
            <a:r>
              <a:rPr lang="vi-VN" sz="2400" dirty="0"/>
              <a:t>Komponenete React-a su obično zapisane u JSX-u, a Javaskript sintaksno proširenje omogućava lako navođenje HTML-a i korišćenje sintakse HTML oznaka prikazanim podkomponentama. HTML sintaksa obrađena u Javaskrpitu poziva React biblioteku. Programeri takođe mogu da pišu i u čistom Javaskrpitu. JSX je sličan fejsbukovom sintaksnom proširenju za PHP, XHP.</a:t>
            </a:r>
            <a:endParaRPr lang="en-US" sz="2400" dirty="0"/>
          </a:p>
        </p:txBody>
      </p:sp>
    </p:spTree>
    <p:extLst>
      <p:ext uri="{BB962C8B-B14F-4D97-AF65-F5344CB8AC3E}">
        <p14:creationId xmlns:p14="http://schemas.microsoft.com/office/powerpoint/2010/main" val="41036992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36</TotalTime>
  <Words>638</Words>
  <Application>Microsoft Office PowerPoint</Application>
  <PresentationFormat>On-screen Show (4:3)</PresentationFormat>
  <Paragraphs>32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Aspect</vt:lpstr>
      <vt:lpstr>REACT</vt:lpstr>
      <vt:lpstr>PowerPoint Presentation</vt:lpstr>
      <vt:lpstr>Univerzalnost  </vt:lpstr>
      <vt:lpstr>Samostalnost</vt:lpstr>
      <vt:lpstr>Učenje</vt:lpstr>
      <vt:lpstr>Istorija </vt:lpstr>
      <vt:lpstr>Jednosmerni tok podataka </vt:lpstr>
      <vt:lpstr>Virtuelni DOM </vt:lpstr>
      <vt:lpstr>JSX</vt:lpstr>
      <vt:lpstr>Arhitektura iza HTML-a</vt:lpstr>
      <vt:lpstr>Zaključak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Windows User</dc:creator>
  <cp:lastModifiedBy>Windows User</cp:lastModifiedBy>
  <cp:revision>7</cp:revision>
  <dcterms:created xsi:type="dcterms:W3CDTF">2020-06-23T10:53:22Z</dcterms:created>
  <dcterms:modified xsi:type="dcterms:W3CDTF">2020-06-23T11:29:42Z</dcterms:modified>
</cp:coreProperties>
</file>