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5" r:id="rId8"/>
    <p:sldId id="270" r:id="rId9"/>
    <p:sldId id="273" r:id="rId10"/>
    <p:sldId id="260" r:id="rId11"/>
    <p:sldId id="261" r:id="rId12"/>
    <p:sldId id="27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96" d="100"/>
          <a:sy n="96" d="100"/>
        </p:scale>
        <p:origin x="13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mk-MK" sz="1600" kern="1200" spc="150" baseline="0" dirty="0">
              <a:solidFill>
                <a:schemeClr val="tx1"/>
              </a:solidFill>
              <a:latin typeface="+mj-lt"/>
              <a:ea typeface="+mj-ea"/>
              <a:cs typeface="+mj-cs"/>
            </a:rPr>
            <a:t>Инсталација на</a:t>
          </a:r>
          <a:r>
            <a:rPr lang="en-US" sz="1600" kern="1200" spc="150" baseline="0" dirty="0">
              <a:solidFill>
                <a:schemeClr val="tx1"/>
              </a:solidFill>
              <a:latin typeface="+mj-lt"/>
              <a:ea typeface="+mj-ea"/>
              <a:cs typeface="+mj-cs"/>
            </a:rPr>
            <a:t> </a:t>
          </a:r>
          <a:r>
            <a:rPr lang="mk-MK" sz="1600" kern="1200" spc="150" baseline="0" dirty="0">
              <a:solidFill>
                <a:schemeClr val="tx1"/>
              </a:solidFill>
              <a:latin typeface="+mj-lt"/>
              <a:ea typeface="+mj-ea"/>
              <a:cs typeface="+mj-cs"/>
            </a:rPr>
            <a:t>библиотеки </a:t>
          </a:r>
          <a:endParaRPr lang="en-US" sz="1600" kern="1200" spc="150" baseline="0" dirty="0">
            <a:solidFill>
              <a:schemeClr val="tx1"/>
            </a:solidFill>
            <a:latin typeface="+mj-lt"/>
            <a:ea typeface="+mj-ea"/>
            <a:cs typeface="+mj-cs"/>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mk-MK" sz="1200" spc="50" baseline="0" dirty="0">
              <a:latin typeface="+mn-lt"/>
            </a:rPr>
            <a:t>Инсталација на претходно наведените библиотеки </a:t>
          </a:r>
          <a:endParaRPr lang="en-US" sz="1200" spc="50" baseline="0" dirty="0">
            <a:latin typeface="+mn-lt"/>
          </a:endParaRPr>
        </a:p>
        <a:p>
          <a:pPr marL="0">
            <a:lnSpc>
              <a:spcPct val="100000"/>
            </a:lnSpc>
          </a:pPr>
          <a:r>
            <a:rPr lang="en-US" sz="1200" spc="50" baseline="0" dirty="0">
              <a:latin typeface="+mn-lt"/>
            </a:rPr>
            <a:t>K</a:t>
          </a:r>
          <a:r>
            <a:rPr lang="mk-MK" sz="1200" spc="50" baseline="0" dirty="0" err="1">
              <a:latin typeface="+mn-lt"/>
            </a:rPr>
            <a:t>оманда</a:t>
          </a:r>
          <a:r>
            <a:rPr lang="mk-MK" sz="1200" spc="50" baseline="0" dirty="0">
              <a:latin typeface="+mn-lt"/>
            </a:rPr>
            <a:t> : </a:t>
          </a:r>
        </a:p>
        <a:p>
          <a:pPr marL="0">
            <a:lnSpc>
              <a:spcPct val="100000"/>
            </a:lnSpc>
          </a:pPr>
          <a:r>
            <a:rPr lang="en-US" sz="1200" spc="50" baseline="0" dirty="0">
              <a:latin typeface="+mn-lt"/>
            </a:rPr>
            <a:t>pip install *name*</a:t>
          </a:r>
          <a:endParaRPr lang="mk-MK" sz="1200" spc="50" baseline="0" dirty="0">
            <a:latin typeface="+mn-lt"/>
          </a:endParaRPr>
        </a:p>
        <a:p>
          <a:pPr marL="0">
            <a:lnSpc>
              <a:spcPct val="100000"/>
            </a:lnSpc>
          </a:pPr>
          <a:endParaRPr lang="en-US" sz="12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mk-MK" sz="1600" kern="1200" spc="150" baseline="0" dirty="0" err="1">
              <a:solidFill>
                <a:prstClr val="black"/>
              </a:solidFill>
              <a:latin typeface="Tenorite"/>
              <a:ea typeface="+mn-ea"/>
              <a:cs typeface="+mn-cs"/>
            </a:rPr>
            <a:t>Импортирање</a:t>
          </a:r>
          <a:r>
            <a:rPr lang="mk-MK" sz="1600" kern="1200" spc="150" baseline="0" dirty="0">
              <a:solidFill>
                <a:prstClr val="black"/>
              </a:solidFill>
              <a:latin typeface="Tenorite"/>
              <a:ea typeface="+mn-ea"/>
              <a:cs typeface="+mn-cs"/>
            </a:rPr>
            <a:t> на библиотеки</a:t>
          </a:r>
          <a:endParaRPr lang="en-US" sz="1600" kern="1200" spc="150" baseline="0" dirty="0">
            <a:solidFill>
              <a:prstClr val="black"/>
            </a:solidFill>
            <a:latin typeface="Tenorite"/>
            <a:ea typeface="+mn-ea"/>
            <a:cs typeface="+mn-cs"/>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mk-MK" sz="1200" spc="50" baseline="0" dirty="0">
              <a:latin typeface="+mn-lt"/>
            </a:rPr>
            <a:t>Имплементирање на претходно инсталираните библиотеки во кодот</a:t>
          </a:r>
          <a:endParaRPr lang="en-US" sz="12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mk-MK" sz="1600" kern="1200" spc="150" baseline="0" dirty="0" err="1">
              <a:solidFill>
                <a:prstClr val="black"/>
              </a:solidFill>
              <a:latin typeface="Tenorite"/>
              <a:ea typeface="+mn-ea"/>
              <a:cs typeface="+mn-cs"/>
            </a:rPr>
            <a:t>Припрема</a:t>
          </a:r>
          <a:r>
            <a:rPr lang="mk-MK" sz="1600" kern="1200" spc="150" baseline="0" dirty="0">
              <a:solidFill>
                <a:prstClr val="black"/>
              </a:solidFill>
              <a:latin typeface="Tenorite"/>
              <a:ea typeface="+mn-ea"/>
              <a:cs typeface="+mn-cs"/>
            </a:rPr>
            <a:t> на податоци</a:t>
          </a:r>
          <a:endParaRPr lang="en-US" sz="1600" kern="1200" spc="150" baseline="0" dirty="0">
            <a:solidFill>
              <a:prstClr val="black"/>
            </a:solidFill>
            <a:latin typeface="Tenorite"/>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mk-MK" sz="1200" kern="1200" spc="50" baseline="0" dirty="0">
              <a:solidFill>
                <a:prstClr val="black">
                  <a:hueOff val="0"/>
                  <a:satOff val="0"/>
                  <a:lumOff val="0"/>
                  <a:alphaOff val="0"/>
                </a:prstClr>
              </a:solidFill>
              <a:latin typeface="Tenorite"/>
              <a:ea typeface="+mn-ea"/>
              <a:cs typeface="+mn-cs"/>
            </a:rPr>
            <a:t>Избор, </a:t>
          </a:r>
          <a:r>
            <a:rPr lang="mk-MK" sz="1200" kern="1200" spc="50" baseline="0" dirty="0" err="1">
              <a:solidFill>
                <a:prstClr val="black">
                  <a:hueOff val="0"/>
                  <a:satOff val="0"/>
                  <a:lumOff val="0"/>
                  <a:alphaOff val="0"/>
                </a:prstClr>
              </a:solidFill>
              <a:latin typeface="Tenorite"/>
              <a:ea typeface="+mn-ea"/>
              <a:cs typeface="+mn-cs"/>
            </a:rPr>
            <a:t>инстанцирање</a:t>
          </a:r>
          <a:r>
            <a:rPr lang="mk-MK" sz="1200" kern="1200" spc="50" baseline="0" dirty="0">
              <a:solidFill>
                <a:prstClr val="black">
                  <a:hueOff val="0"/>
                  <a:satOff val="0"/>
                  <a:lumOff val="0"/>
                  <a:alphaOff val="0"/>
                </a:prstClr>
              </a:solidFill>
              <a:latin typeface="Tenorite"/>
              <a:ea typeface="+mn-ea"/>
              <a:cs typeface="+mn-cs"/>
            </a:rPr>
            <a:t> и  вчитување  на слики за процесирање</a:t>
          </a:r>
          <a:endParaRPr lang="en-US" sz="12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dgm:presLayoutVars>
          <dgm:chMax val="0"/>
          <dgm:chPref val="0"/>
        </dgm:presLayoutVars>
      </dgm:prSet>
      <dgm:spPr/>
    </dgm:pt>
    <dgm:pt modelId="{22359DD7-1BFB-4900-BAE6-6084F2F57988}" type="pres">
      <dgm:prSet presAssocID="{73D947E0-108F-4D20-A71E-3CF329F97212}" presName="desTx" presStyleLbl="alignAccFollowNode1" presStyleIdx="0" presStyleCnt="3">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3">
        <dgm:presLayoutVars>
          <dgm:chMax val="0"/>
          <dgm:chPref val="0"/>
        </dgm:presLayoutVars>
      </dgm:prSet>
      <dgm:spPr/>
    </dgm:pt>
    <dgm:pt modelId="{4FEB85EB-D046-4CDB-8A62-BBCE260C4490}" type="pres">
      <dgm:prSet presAssocID="{B1AFA1AF-0FF8-45B3-A6D0-0E255A2F637D}" presName="desTx" presStyleLbl="alignAccFollowNode1" presStyleIdx="1"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3">
        <dgm:presLayoutVars>
          <dgm:chMax val="0"/>
          <dgm:chPref val="0"/>
        </dgm:presLayoutVars>
      </dgm:prSet>
      <dgm:spPr/>
    </dgm:pt>
    <dgm:pt modelId="{6B5FE59C-B471-448A-AA7A-B526DCC4D4CA}" type="pres">
      <dgm:prSet presAssocID="{E9682B4F-0217-4B50-923E-C104AA24290F}" presName="desTx" presStyleLbl="alignAccFollowNode1" presStyleIdx="2" presStyleCnt="3" custLinFactNeighborX="0" custLinFactNeighborY="1106">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mk-MK" sz="1600" kern="1200" spc="150" baseline="0" dirty="0" err="1">
              <a:solidFill>
                <a:schemeClr val="tx1"/>
              </a:solidFill>
              <a:latin typeface="+mj-lt"/>
              <a:ea typeface="+mj-ea"/>
              <a:cs typeface="+mj-cs"/>
            </a:rPr>
            <a:t>Припрема</a:t>
          </a:r>
          <a:r>
            <a:rPr lang="mk-MK" sz="1600" kern="1200" spc="150" baseline="0" dirty="0">
              <a:solidFill>
                <a:schemeClr val="tx1"/>
              </a:solidFill>
              <a:latin typeface="+mj-lt"/>
              <a:ea typeface="+mj-ea"/>
              <a:cs typeface="+mj-cs"/>
            </a:rPr>
            <a:t> на </a:t>
          </a:r>
          <a:r>
            <a:rPr lang="en-US" sz="1600" kern="1200" spc="150" baseline="0" dirty="0">
              <a:solidFill>
                <a:schemeClr val="tx1"/>
              </a:solidFill>
              <a:latin typeface="+mj-lt"/>
              <a:ea typeface="+mj-ea"/>
              <a:cs typeface="+mj-cs"/>
            </a:rPr>
            <a:t>reader </a:t>
          </a:r>
          <a:r>
            <a:rPr lang="mk-MK" sz="1600" kern="1200" spc="150" baseline="0" dirty="0">
              <a:solidFill>
                <a:schemeClr val="tx1"/>
              </a:solidFill>
              <a:latin typeface="+mj-lt"/>
              <a:ea typeface="+mj-ea"/>
              <a:cs typeface="+mj-cs"/>
            </a:rPr>
            <a:t>класата од </a:t>
          </a:r>
          <a:r>
            <a:rPr lang="en-US" sz="1600" kern="1200" spc="150" baseline="0" dirty="0" err="1">
              <a:solidFill>
                <a:schemeClr val="tx1"/>
              </a:solidFill>
              <a:latin typeface="+mj-lt"/>
              <a:ea typeface="+mj-ea"/>
              <a:cs typeface="+mj-cs"/>
            </a:rPr>
            <a:t>easyOCR</a:t>
          </a:r>
          <a:endParaRPr lang="en-US" sz="1600" kern="1200" spc="150" baseline="0" dirty="0">
            <a:solidFill>
              <a:schemeClr val="tx1"/>
            </a:solidFill>
            <a:latin typeface="+mj-lt"/>
            <a:ea typeface="+mj-ea"/>
            <a:cs typeface="+mj-cs"/>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mk-MK" sz="1200" spc="50" baseline="0" dirty="0">
              <a:latin typeface="+mn-lt"/>
            </a:rPr>
            <a:t>Истрениран модел за лоцирање и препознавање на текстот во дадена слика</a:t>
          </a:r>
          <a:endParaRPr lang="en-US" sz="12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mk-MK" sz="1600" kern="1200" spc="150" baseline="0" dirty="0">
              <a:solidFill>
                <a:prstClr val="black"/>
              </a:solidFill>
              <a:latin typeface="Tenorite"/>
              <a:ea typeface="+mn-ea"/>
              <a:cs typeface="+mn-cs"/>
            </a:rPr>
            <a:t>Читање на информации за текстот од сликата</a:t>
          </a:r>
          <a:endParaRPr lang="en-US" sz="1600" kern="1200" spc="150" baseline="0" dirty="0">
            <a:solidFill>
              <a:prstClr val="black"/>
            </a:solidFill>
            <a:latin typeface="Tenorite"/>
            <a:ea typeface="+mn-ea"/>
            <a:cs typeface="+mn-cs"/>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mk-MK" sz="1200" spc="50" baseline="0" dirty="0">
              <a:latin typeface="+mn-lt"/>
            </a:rPr>
            <a:t>Добивање податоци за:</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mk-MK" sz="1600" kern="1200" spc="150" baseline="0" dirty="0">
              <a:solidFill>
                <a:prstClr val="black"/>
              </a:solidFill>
              <a:latin typeface="Tenorite"/>
              <a:ea typeface="+mn-ea"/>
              <a:cs typeface="+mn-cs"/>
            </a:rPr>
            <a:t>Исцртување на добиената фигура</a:t>
          </a:r>
          <a:endParaRPr lang="en-US" sz="1600" kern="1200" spc="150" baseline="0" dirty="0">
            <a:solidFill>
              <a:prstClr val="black"/>
            </a:solidFill>
            <a:latin typeface="Tenorite"/>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mk-MK" sz="1200" kern="1200" spc="50" baseline="0" dirty="0">
              <a:solidFill>
                <a:prstClr val="black">
                  <a:hueOff val="0"/>
                  <a:satOff val="0"/>
                  <a:lumOff val="0"/>
                  <a:alphaOff val="0"/>
                </a:prstClr>
              </a:solidFill>
              <a:latin typeface="Tenorite"/>
              <a:ea typeface="+mn-ea"/>
              <a:cs typeface="+mn-cs"/>
            </a:rPr>
            <a:t>Приказ на исцртан текст со рамки во </a:t>
          </a:r>
          <a:r>
            <a:rPr lang="mk-MK" sz="1200" kern="1200" spc="50" baseline="0" dirty="0" err="1">
              <a:solidFill>
                <a:prstClr val="black">
                  <a:hueOff val="0"/>
                  <a:satOff val="0"/>
                  <a:lumOff val="0"/>
                  <a:alphaOff val="0"/>
                </a:prstClr>
              </a:solidFill>
              <a:latin typeface="Tenorite"/>
              <a:ea typeface="+mn-ea"/>
              <a:cs typeface="+mn-cs"/>
            </a:rPr>
            <a:t>процесираната</a:t>
          </a:r>
          <a:r>
            <a:rPr lang="mk-MK" sz="1200" kern="1200" spc="50" baseline="0" dirty="0">
              <a:solidFill>
                <a:prstClr val="black">
                  <a:hueOff val="0"/>
                  <a:satOff val="0"/>
                  <a:lumOff val="0"/>
                  <a:alphaOff val="0"/>
                </a:prstClr>
              </a:solidFill>
              <a:latin typeface="Tenorite"/>
              <a:ea typeface="+mn-ea"/>
              <a:cs typeface="+mn-cs"/>
            </a:rPr>
            <a:t> сликата со помош на </a:t>
          </a:r>
          <a:r>
            <a:rPr lang="en-US" sz="1200" kern="1200" spc="50" baseline="0" dirty="0" err="1">
              <a:solidFill>
                <a:prstClr val="black">
                  <a:hueOff val="0"/>
                  <a:satOff val="0"/>
                  <a:lumOff val="0"/>
                  <a:alphaOff val="0"/>
                </a:prstClr>
              </a:solidFill>
              <a:latin typeface="Tenorite"/>
              <a:ea typeface="+mn-ea"/>
              <a:cs typeface="+mn-cs"/>
            </a:rPr>
            <a:t>matplotlib.pyplot</a:t>
          </a:r>
          <a:r>
            <a:rPr lang="mk-MK" sz="1200" kern="1200" spc="50" baseline="0" dirty="0">
              <a:solidFill>
                <a:prstClr val="black">
                  <a:hueOff val="0"/>
                  <a:satOff val="0"/>
                  <a:lumOff val="0"/>
                  <a:alphaOff val="0"/>
                </a:prstClr>
              </a:solidFill>
              <a:latin typeface="Tenorite"/>
              <a:ea typeface="+mn-ea"/>
              <a:cs typeface="+mn-cs"/>
            </a:rPr>
            <a:t> </a:t>
          </a:r>
          <a:endParaRPr lang="en-US" sz="12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E47E6F21-0DC4-40B0-86A0-CFD96C997624}">
      <dgm:prSet phldr="0" custT="1"/>
      <dgm:spPr/>
      <dgm:t>
        <a:bodyPr/>
        <a:lstStyle/>
        <a:p>
          <a:pPr marL="0">
            <a:lnSpc>
              <a:spcPct val="100000"/>
            </a:lnSpc>
          </a:pPr>
          <a:r>
            <a:rPr lang="mk-MK" sz="1200" spc="50" baseline="0" dirty="0">
              <a:latin typeface="+mn-lt"/>
            </a:rPr>
            <a:t>Самиот текст</a:t>
          </a:r>
        </a:p>
        <a:p>
          <a:pPr marL="0">
            <a:lnSpc>
              <a:spcPct val="100000"/>
            </a:lnSpc>
          </a:pPr>
          <a:r>
            <a:rPr lang="mk-MK" sz="1200" spc="50" baseline="0" dirty="0">
              <a:latin typeface="+mn-lt"/>
            </a:rPr>
            <a:t>Координати на </a:t>
          </a:r>
          <a:r>
            <a:rPr lang="mk-MK" sz="1200" spc="50" baseline="0" dirty="0" err="1">
              <a:latin typeface="+mn-lt"/>
            </a:rPr>
            <a:t>лоцираниот</a:t>
          </a:r>
          <a:r>
            <a:rPr lang="mk-MK" sz="1200" spc="50" baseline="0" dirty="0">
              <a:latin typeface="+mn-lt"/>
            </a:rPr>
            <a:t> текст</a:t>
          </a:r>
        </a:p>
        <a:p>
          <a:pPr marL="0">
            <a:lnSpc>
              <a:spcPct val="100000"/>
            </a:lnSpc>
          </a:pPr>
          <a:r>
            <a:rPr lang="en-US" sz="1200" spc="50" baseline="0" dirty="0">
              <a:latin typeface="+mn-lt"/>
            </a:rPr>
            <a:t>Confidence score </a:t>
          </a:r>
          <a:endParaRPr lang="en-US" dirty="0"/>
        </a:p>
      </dgm:t>
    </dgm:pt>
    <dgm:pt modelId="{0D993AD7-99AC-4E52-922F-ABC7BCC4FFCE}" type="parTrans" cxnId="{6817C4EA-EA2F-4BC0-AA55-E3B97D0D598F}">
      <dgm:prSet/>
      <dgm:spPr/>
      <dgm:t>
        <a:bodyPr/>
        <a:lstStyle/>
        <a:p>
          <a:endParaRPr lang="en-US"/>
        </a:p>
      </dgm:t>
    </dgm:pt>
    <dgm:pt modelId="{565C1F6D-FC80-422A-9D4D-972C4E9B8F37}" type="sibTrans" cxnId="{6817C4EA-EA2F-4BC0-AA55-E3B97D0D598F}">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dgm:presLayoutVars>
          <dgm:chMax val="0"/>
          <dgm:chPref val="0"/>
        </dgm:presLayoutVars>
      </dgm:prSet>
      <dgm:spPr/>
    </dgm:pt>
    <dgm:pt modelId="{22359DD7-1BFB-4900-BAE6-6084F2F57988}" type="pres">
      <dgm:prSet presAssocID="{73D947E0-108F-4D20-A71E-3CF329F97212}" presName="desTx" presStyleLbl="alignAccFollowNode1" presStyleIdx="0" presStyleCnt="3">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3">
        <dgm:presLayoutVars>
          <dgm:chMax val="0"/>
          <dgm:chPref val="0"/>
        </dgm:presLayoutVars>
      </dgm:prSet>
      <dgm:spPr/>
    </dgm:pt>
    <dgm:pt modelId="{4FEB85EB-D046-4CDB-8A62-BBCE260C4490}" type="pres">
      <dgm:prSet presAssocID="{B1AFA1AF-0FF8-45B3-A6D0-0E255A2F637D}" presName="desTx" presStyleLbl="alignAccFollowNode1" presStyleIdx="1"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3">
        <dgm:presLayoutVars>
          <dgm:chMax val="0"/>
          <dgm:chPref val="0"/>
        </dgm:presLayoutVars>
      </dgm:prSet>
      <dgm:spPr/>
    </dgm:pt>
    <dgm:pt modelId="{6B5FE59C-B471-448A-AA7A-B526DCC4D4CA}" type="pres">
      <dgm:prSet presAssocID="{E9682B4F-0217-4B50-923E-C104AA24290F}" presName="desTx" presStyleLbl="alignAccFollowNode1" presStyleIdx="2" presStyleCnt="3" custLinFactNeighborX="0" custLinFactNeighborY="1106">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E2EA0B76-899D-4FC6-921C-7A1D288DFDAE}" type="presOf" srcId="{E47E6F21-0DC4-40B0-86A0-CFD96C997624}" destId="{4FEB85EB-D046-4CDB-8A62-BBCE260C4490}" srcOrd="0" destOrd="1"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6817C4EA-EA2F-4BC0-AA55-E3B97D0D598F}" srcId="{B1AFA1AF-0FF8-45B3-A6D0-0E255A2F637D}" destId="{E47E6F21-0DC4-40B0-86A0-CFD96C997624}" srcOrd="1" destOrd="0" parTransId="{0D993AD7-99AC-4E52-922F-ABC7BCC4FFCE}" sibTransId="{565C1F6D-FC80-422A-9D4D-972C4E9B8F37}"/>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0090" y="463283"/>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mk-MK" sz="1600" kern="1200" spc="150" baseline="0" dirty="0">
              <a:solidFill>
                <a:schemeClr val="tx1"/>
              </a:solidFill>
              <a:latin typeface="+mj-lt"/>
              <a:ea typeface="+mj-ea"/>
              <a:cs typeface="+mj-cs"/>
            </a:rPr>
            <a:t>Инсталација на</a:t>
          </a:r>
          <a:r>
            <a:rPr lang="en-US" sz="1600" kern="1200" spc="150" baseline="0" dirty="0">
              <a:solidFill>
                <a:schemeClr val="tx1"/>
              </a:solidFill>
              <a:latin typeface="+mj-lt"/>
              <a:ea typeface="+mj-ea"/>
              <a:cs typeface="+mj-cs"/>
            </a:rPr>
            <a:t> </a:t>
          </a:r>
          <a:r>
            <a:rPr lang="mk-MK" sz="1600" kern="1200" spc="150" baseline="0" dirty="0">
              <a:solidFill>
                <a:schemeClr val="tx1"/>
              </a:solidFill>
              <a:latin typeface="+mj-lt"/>
              <a:ea typeface="+mj-ea"/>
              <a:cs typeface="+mj-cs"/>
            </a:rPr>
            <a:t>библиотеки </a:t>
          </a:r>
          <a:endParaRPr lang="en-US" sz="1600" kern="1200" spc="150" baseline="0" dirty="0">
            <a:solidFill>
              <a:schemeClr val="tx1"/>
            </a:solidFill>
            <a:latin typeface="+mj-lt"/>
            <a:ea typeface="+mj-ea"/>
            <a:cs typeface="+mj-cs"/>
          </a:endParaRPr>
        </a:p>
      </dsp:txBody>
      <dsp:txXfrm>
        <a:off x="10090" y="463283"/>
        <a:ext cx="3426543" cy="1027963"/>
      </dsp:txXfrm>
    </dsp:sp>
    <dsp:sp modelId="{22359DD7-1BFB-4900-BAE6-6084F2F57988}">
      <dsp:nvSpPr>
        <dsp:cNvPr id="0" name=""/>
        <dsp:cNvSpPr/>
      </dsp:nvSpPr>
      <dsp:spPr>
        <a:xfrm>
          <a:off x="10090" y="1491246"/>
          <a:ext cx="3426543" cy="1790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533400">
            <a:lnSpc>
              <a:spcPct val="100000"/>
            </a:lnSpc>
            <a:spcBef>
              <a:spcPct val="0"/>
            </a:spcBef>
            <a:spcAft>
              <a:spcPct val="35000"/>
            </a:spcAft>
            <a:buNone/>
          </a:pPr>
          <a:r>
            <a:rPr lang="mk-MK" sz="1200" kern="1200" spc="50" baseline="0" dirty="0">
              <a:latin typeface="+mn-lt"/>
            </a:rPr>
            <a:t>Инсталација на претходно наведените библиотеки </a:t>
          </a:r>
          <a:endParaRPr lang="en-US" sz="1200" kern="1200" spc="50" baseline="0" dirty="0">
            <a:latin typeface="+mn-lt"/>
          </a:endParaRPr>
        </a:p>
        <a:p>
          <a:pPr marL="0" lvl="0" indent="0" algn="l" defTabSz="533400">
            <a:lnSpc>
              <a:spcPct val="100000"/>
            </a:lnSpc>
            <a:spcBef>
              <a:spcPct val="0"/>
            </a:spcBef>
            <a:spcAft>
              <a:spcPct val="35000"/>
            </a:spcAft>
            <a:buNone/>
          </a:pPr>
          <a:r>
            <a:rPr lang="en-US" sz="1200" kern="1200" spc="50" baseline="0" dirty="0">
              <a:latin typeface="+mn-lt"/>
            </a:rPr>
            <a:t>K</a:t>
          </a:r>
          <a:r>
            <a:rPr lang="mk-MK" sz="1200" kern="1200" spc="50" baseline="0" dirty="0" err="1">
              <a:latin typeface="+mn-lt"/>
            </a:rPr>
            <a:t>оманда</a:t>
          </a:r>
          <a:r>
            <a:rPr lang="mk-MK" sz="1200" kern="1200" spc="50" baseline="0" dirty="0">
              <a:latin typeface="+mn-lt"/>
            </a:rPr>
            <a:t> : </a:t>
          </a:r>
        </a:p>
        <a:p>
          <a:pPr marL="0" lvl="0" indent="0" algn="l" defTabSz="533400">
            <a:lnSpc>
              <a:spcPct val="100000"/>
            </a:lnSpc>
            <a:spcBef>
              <a:spcPct val="0"/>
            </a:spcBef>
            <a:spcAft>
              <a:spcPct val="35000"/>
            </a:spcAft>
            <a:buNone/>
          </a:pPr>
          <a:r>
            <a:rPr lang="en-US" sz="1200" kern="1200" spc="50" baseline="0" dirty="0">
              <a:latin typeface="+mn-lt"/>
            </a:rPr>
            <a:t>pip install *name*</a:t>
          </a:r>
          <a:endParaRPr lang="mk-MK" sz="1200" kern="1200" spc="50" baseline="0" dirty="0">
            <a:latin typeface="+mn-lt"/>
          </a:endParaRPr>
        </a:p>
        <a:p>
          <a:pPr marL="0" lvl="0" indent="0" algn="l" defTabSz="533400">
            <a:lnSpc>
              <a:spcPct val="100000"/>
            </a:lnSpc>
            <a:spcBef>
              <a:spcPct val="0"/>
            </a:spcBef>
            <a:spcAft>
              <a:spcPct val="35000"/>
            </a:spcAft>
            <a:buNone/>
          </a:pPr>
          <a:endParaRPr lang="en-US" sz="1200" kern="1200" spc="50" baseline="0" dirty="0">
            <a:latin typeface="+mn-lt"/>
          </a:endParaRPr>
        </a:p>
      </dsp:txBody>
      <dsp:txXfrm>
        <a:off x="10090" y="1491246"/>
        <a:ext cx="3426543" cy="1790383"/>
      </dsp:txXfrm>
    </dsp:sp>
    <dsp:sp modelId="{C4F84DEA-2002-4D32-8E80-70EEE05E345A}">
      <dsp:nvSpPr>
        <dsp:cNvPr id="0" name=""/>
        <dsp:cNvSpPr/>
      </dsp:nvSpPr>
      <dsp:spPr>
        <a:xfrm>
          <a:off x="3544528" y="463283"/>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711200">
            <a:lnSpc>
              <a:spcPct val="90000"/>
            </a:lnSpc>
            <a:spcBef>
              <a:spcPct val="0"/>
            </a:spcBef>
            <a:spcAft>
              <a:spcPct val="35000"/>
            </a:spcAft>
            <a:buNone/>
          </a:pPr>
          <a:r>
            <a:rPr lang="mk-MK" sz="1600" kern="1200" spc="150" baseline="0" dirty="0" err="1">
              <a:solidFill>
                <a:prstClr val="black"/>
              </a:solidFill>
              <a:latin typeface="Tenorite"/>
              <a:ea typeface="+mn-ea"/>
              <a:cs typeface="+mn-cs"/>
            </a:rPr>
            <a:t>Импортирање</a:t>
          </a:r>
          <a:r>
            <a:rPr lang="mk-MK" sz="1600" kern="1200" spc="150" baseline="0" dirty="0">
              <a:solidFill>
                <a:prstClr val="black"/>
              </a:solidFill>
              <a:latin typeface="Tenorite"/>
              <a:ea typeface="+mn-ea"/>
              <a:cs typeface="+mn-cs"/>
            </a:rPr>
            <a:t> на библиотеки</a:t>
          </a:r>
          <a:endParaRPr lang="en-US" sz="1600" kern="1200" spc="150" baseline="0" dirty="0">
            <a:solidFill>
              <a:prstClr val="black"/>
            </a:solidFill>
            <a:latin typeface="Tenorite"/>
            <a:ea typeface="+mn-ea"/>
            <a:cs typeface="+mn-cs"/>
          </a:endParaRPr>
        </a:p>
      </dsp:txBody>
      <dsp:txXfrm>
        <a:off x="3544528" y="463283"/>
        <a:ext cx="3426543" cy="1027963"/>
      </dsp:txXfrm>
    </dsp:sp>
    <dsp:sp modelId="{4FEB85EB-D046-4CDB-8A62-BBCE260C4490}">
      <dsp:nvSpPr>
        <dsp:cNvPr id="0" name=""/>
        <dsp:cNvSpPr/>
      </dsp:nvSpPr>
      <dsp:spPr>
        <a:xfrm>
          <a:off x="3544528" y="1491246"/>
          <a:ext cx="3426543" cy="1790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533400">
            <a:lnSpc>
              <a:spcPct val="100000"/>
            </a:lnSpc>
            <a:spcBef>
              <a:spcPct val="0"/>
            </a:spcBef>
            <a:spcAft>
              <a:spcPct val="35000"/>
            </a:spcAft>
            <a:buNone/>
          </a:pPr>
          <a:r>
            <a:rPr lang="mk-MK" sz="1200" kern="1200" spc="50" baseline="0" dirty="0">
              <a:latin typeface="+mn-lt"/>
            </a:rPr>
            <a:t>Имплементирање на претходно инсталираните библиотеки во кодот</a:t>
          </a:r>
          <a:endParaRPr lang="en-US" sz="1200" kern="1200" spc="50" baseline="0" dirty="0">
            <a:latin typeface="+mn-lt"/>
          </a:endParaRPr>
        </a:p>
      </dsp:txBody>
      <dsp:txXfrm>
        <a:off x="3544528" y="1491246"/>
        <a:ext cx="3426543" cy="1790383"/>
      </dsp:txXfrm>
    </dsp:sp>
    <dsp:sp modelId="{49B7F8FA-D256-41EF-9327-52A3551D9A60}">
      <dsp:nvSpPr>
        <dsp:cNvPr id="0" name=""/>
        <dsp:cNvSpPr/>
      </dsp:nvSpPr>
      <dsp:spPr>
        <a:xfrm>
          <a:off x="7078966" y="463283"/>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mk-MK" sz="1600" kern="1200" spc="150" baseline="0" dirty="0" err="1">
              <a:solidFill>
                <a:prstClr val="black"/>
              </a:solidFill>
              <a:latin typeface="Tenorite"/>
              <a:ea typeface="+mn-ea"/>
              <a:cs typeface="+mn-cs"/>
            </a:rPr>
            <a:t>Припрема</a:t>
          </a:r>
          <a:r>
            <a:rPr lang="mk-MK" sz="1600" kern="1200" spc="150" baseline="0" dirty="0">
              <a:solidFill>
                <a:prstClr val="black"/>
              </a:solidFill>
              <a:latin typeface="Tenorite"/>
              <a:ea typeface="+mn-ea"/>
              <a:cs typeface="+mn-cs"/>
            </a:rPr>
            <a:t> на податоци</a:t>
          </a:r>
          <a:endParaRPr lang="en-US" sz="1600" kern="1200" spc="150" baseline="0" dirty="0">
            <a:solidFill>
              <a:prstClr val="black"/>
            </a:solidFill>
            <a:latin typeface="Tenorite"/>
            <a:ea typeface="+mn-ea"/>
            <a:cs typeface="+mn-cs"/>
          </a:endParaRPr>
        </a:p>
      </dsp:txBody>
      <dsp:txXfrm>
        <a:off x="7078966" y="463283"/>
        <a:ext cx="3426543" cy="1027963"/>
      </dsp:txXfrm>
    </dsp:sp>
    <dsp:sp modelId="{6B5FE59C-B471-448A-AA7A-B526DCC4D4CA}">
      <dsp:nvSpPr>
        <dsp:cNvPr id="0" name=""/>
        <dsp:cNvSpPr/>
      </dsp:nvSpPr>
      <dsp:spPr>
        <a:xfrm>
          <a:off x="7078966" y="1511047"/>
          <a:ext cx="3426543" cy="17903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666750">
            <a:lnSpc>
              <a:spcPct val="100000"/>
            </a:lnSpc>
            <a:spcBef>
              <a:spcPct val="0"/>
            </a:spcBef>
            <a:spcAft>
              <a:spcPct val="35000"/>
            </a:spcAft>
            <a:buNone/>
          </a:pPr>
          <a:r>
            <a:rPr lang="mk-MK" sz="1200" kern="1200" spc="50" baseline="0" dirty="0">
              <a:solidFill>
                <a:prstClr val="black">
                  <a:hueOff val="0"/>
                  <a:satOff val="0"/>
                  <a:lumOff val="0"/>
                  <a:alphaOff val="0"/>
                </a:prstClr>
              </a:solidFill>
              <a:latin typeface="Tenorite"/>
              <a:ea typeface="+mn-ea"/>
              <a:cs typeface="+mn-cs"/>
            </a:rPr>
            <a:t>Избор, </a:t>
          </a:r>
          <a:r>
            <a:rPr lang="mk-MK" sz="1200" kern="1200" spc="50" baseline="0" dirty="0" err="1">
              <a:solidFill>
                <a:prstClr val="black">
                  <a:hueOff val="0"/>
                  <a:satOff val="0"/>
                  <a:lumOff val="0"/>
                  <a:alphaOff val="0"/>
                </a:prstClr>
              </a:solidFill>
              <a:latin typeface="Tenorite"/>
              <a:ea typeface="+mn-ea"/>
              <a:cs typeface="+mn-cs"/>
            </a:rPr>
            <a:t>инстанцирање</a:t>
          </a:r>
          <a:r>
            <a:rPr lang="mk-MK" sz="1200" kern="1200" spc="50" baseline="0" dirty="0">
              <a:solidFill>
                <a:prstClr val="black">
                  <a:hueOff val="0"/>
                  <a:satOff val="0"/>
                  <a:lumOff val="0"/>
                  <a:alphaOff val="0"/>
                </a:prstClr>
              </a:solidFill>
              <a:latin typeface="Tenorite"/>
              <a:ea typeface="+mn-ea"/>
              <a:cs typeface="+mn-cs"/>
            </a:rPr>
            <a:t> и  вчитување  на слики за процесирање</a:t>
          </a:r>
          <a:endParaRPr lang="en-US" sz="1200" kern="1200" spc="50" baseline="0" dirty="0">
            <a:solidFill>
              <a:prstClr val="black">
                <a:hueOff val="0"/>
                <a:satOff val="0"/>
                <a:lumOff val="0"/>
                <a:alphaOff val="0"/>
              </a:prstClr>
            </a:solidFill>
            <a:latin typeface="Tenorite"/>
            <a:ea typeface="+mn-ea"/>
            <a:cs typeface="+mn-cs"/>
          </a:endParaRPr>
        </a:p>
      </dsp:txBody>
      <dsp:txXfrm>
        <a:off x="7078966" y="1511047"/>
        <a:ext cx="3426543" cy="1790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0090" y="547451"/>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mk-MK" sz="1600" kern="1200" spc="150" baseline="0" dirty="0" err="1">
              <a:solidFill>
                <a:schemeClr val="tx1"/>
              </a:solidFill>
              <a:latin typeface="+mj-lt"/>
              <a:ea typeface="+mj-ea"/>
              <a:cs typeface="+mj-cs"/>
            </a:rPr>
            <a:t>Припрема</a:t>
          </a:r>
          <a:r>
            <a:rPr lang="mk-MK" sz="1600" kern="1200" spc="150" baseline="0" dirty="0">
              <a:solidFill>
                <a:schemeClr val="tx1"/>
              </a:solidFill>
              <a:latin typeface="+mj-lt"/>
              <a:ea typeface="+mj-ea"/>
              <a:cs typeface="+mj-cs"/>
            </a:rPr>
            <a:t> на </a:t>
          </a:r>
          <a:r>
            <a:rPr lang="en-US" sz="1600" kern="1200" spc="150" baseline="0" dirty="0">
              <a:solidFill>
                <a:schemeClr val="tx1"/>
              </a:solidFill>
              <a:latin typeface="+mj-lt"/>
              <a:ea typeface="+mj-ea"/>
              <a:cs typeface="+mj-cs"/>
            </a:rPr>
            <a:t>reader </a:t>
          </a:r>
          <a:r>
            <a:rPr lang="mk-MK" sz="1600" kern="1200" spc="150" baseline="0" dirty="0">
              <a:solidFill>
                <a:schemeClr val="tx1"/>
              </a:solidFill>
              <a:latin typeface="+mj-lt"/>
              <a:ea typeface="+mj-ea"/>
              <a:cs typeface="+mj-cs"/>
            </a:rPr>
            <a:t>класата од </a:t>
          </a:r>
          <a:r>
            <a:rPr lang="en-US" sz="1600" kern="1200" spc="150" baseline="0" dirty="0" err="1">
              <a:solidFill>
                <a:schemeClr val="tx1"/>
              </a:solidFill>
              <a:latin typeface="+mj-lt"/>
              <a:ea typeface="+mj-ea"/>
              <a:cs typeface="+mj-cs"/>
            </a:rPr>
            <a:t>easyOCR</a:t>
          </a:r>
          <a:endParaRPr lang="en-US" sz="1600" kern="1200" spc="150" baseline="0" dirty="0">
            <a:solidFill>
              <a:schemeClr val="tx1"/>
            </a:solidFill>
            <a:latin typeface="+mj-lt"/>
            <a:ea typeface="+mj-ea"/>
            <a:cs typeface="+mj-cs"/>
          </a:endParaRPr>
        </a:p>
      </dsp:txBody>
      <dsp:txXfrm>
        <a:off x="10090" y="547451"/>
        <a:ext cx="3426543" cy="1027963"/>
      </dsp:txXfrm>
    </dsp:sp>
    <dsp:sp modelId="{22359DD7-1BFB-4900-BAE6-6084F2F57988}">
      <dsp:nvSpPr>
        <dsp:cNvPr id="0" name=""/>
        <dsp:cNvSpPr/>
      </dsp:nvSpPr>
      <dsp:spPr>
        <a:xfrm>
          <a:off x="10090" y="1575415"/>
          <a:ext cx="3426543" cy="16220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533400">
            <a:lnSpc>
              <a:spcPct val="100000"/>
            </a:lnSpc>
            <a:spcBef>
              <a:spcPct val="0"/>
            </a:spcBef>
            <a:spcAft>
              <a:spcPct val="35000"/>
            </a:spcAft>
            <a:buNone/>
          </a:pPr>
          <a:r>
            <a:rPr lang="mk-MK" sz="1200" kern="1200" spc="50" baseline="0" dirty="0">
              <a:latin typeface="+mn-lt"/>
            </a:rPr>
            <a:t>Истрениран модел за лоцирање и препознавање на текстот во дадена слика</a:t>
          </a:r>
          <a:endParaRPr lang="en-US" sz="1200" kern="1200" spc="50" baseline="0" dirty="0">
            <a:latin typeface="+mn-lt"/>
          </a:endParaRPr>
        </a:p>
      </dsp:txBody>
      <dsp:txXfrm>
        <a:off x="10090" y="1575415"/>
        <a:ext cx="3426543" cy="1622046"/>
      </dsp:txXfrm>
    </dsp:sp>
    <dsp:sp modelId="{C4F84DEA-2002-4D32-8E80-70EEE05E345A}">
      <dsp:nvSpPr>
        <dsp:cNvPr id="0" name=""/>
        <dsp:cNvSpPr/>
      </dsp:nvSpPr>
      <dsp:spPr>
        <a:xfrm>
          <a:off x="3544528" y="547451"/>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711200">
            <a:lnSpc>
              <a:spcPct val="90000"/>
            </a:lnSpc>
            <a:spcBef>
              <a:spcPct val="0"/>
            </a:spcBef>
            <a:spcAft>
              <a:spcPct val="35000"/>
            </a:spcAft>
            <a:buNone/>
          </a:pPr>
          <a:r>
            <a:rPr lang="mk-MK" sz="1600" kern="1200" spc="150" baseline="0" dirty="0">
              <a:solidFill>
                <a:prstClr val="black"/>
              </a:solidFill>
              <a:latin typeface="Tenorite"/>
              <a:ea typeface="+mn-ea"/>
              <a:cs typeface="+mn-cs"/>
            </a:rPr>
            <a:t>Читање на информации за текстот од сликата</a:t>
          </a:r>
          <a:endParaRPr lang="en-US" sz="1600" kern="1200" spc="150" baseline="0" dirty="0">
            <a:solidFill>
              <a:prstClr val="black"/>
            </a:solidFill>
            <a:latin typeface="Tenorite"/>
            <a:ea typeface="+mn-ea"/>
            <a:cs typeface="+mn-cs"/>
          </a:endParaRPr>
        </a:p>
      </dsp:txBody>
      <dsp:txXfrm>
        <a:off x="3544528" y="547451"/>
        <a:ext cx="3426543" cy="1027963"/>
      </dsp:txXfrm>
    </dsp:sp>
    <dsp:sp modelId="{4FEB85EB-D046-4CDB-8A62-BBCE260C4490}">
      <dsp:nvSpPr>
        <dsp:cNvPr id="0" name=""/>
        <dsp:cNvSpPr/>
      </dsp:nvSpPr>
      <dsp:spPr>
        <a:xfrm>
          <a:off x="3544528" y="1575415"/>
          <a:ext cx="3426543" cy="16220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533400">
            <a:lnSpc>
              <a:spcPct val="100000"/>
            </a:lnSpc>
            <a:spcBef>
              <a:spcPct val="0"/>
            </a:spcBef>
            <a:spcAft>
              <a:spcPct val="35000"/>
            </a:spcAft>
            <a:buNone/>
          </a:pPr>
          <a:r>
            <a:rPr lang="mk-MK" sz="1200" kern="1200" spc="50" baseline="0" dirty="0">
              <a:latin typeface="+mn-lt"/>
            </a:rPr>
            <a:t>Добивање податоци за:</a:t>
          </a:r>
        </a:p>
        <a:p>
          <a:pPr marL="0" lvl="0" indent="0" algn="l" defTabSz="533400">
            <a:lnSpc>
              <a:spcPct val="100000"/>
            </a:lnSpc>
            <a:spcBef>
              <a:spcPct val="0"/>
            </a:spcBef>
            <a:spcAft>
              <a:spcPct val="35000"/>
            </a:spcAft>
            <a:buNone/>
          </a:pPr>
          <a:r>
            <a:rPr lang="mk-MK" sz="1200" kern="1200" spc="50" baseline="0" dirty="0">
              <a:latin typeface="+mn-lt"/>
            </a:rPr>
            <a:t>Самиот текст</a:t>
          </a:r>
        </a:p>
        <a:p>
          <a:pPr marL="0" lvl="0" indent="0" algn="l" defTabSz="533400">
            <a:lnSpc>
              <a:spcPct val="100000"/>
            </a:lnSpc>
            <a:spcBef>
              <a:spcPct val="0"/>
            </a:spcBef>
            <a:spcAft>
              <a:spcPct val="35000"/>
            </a:spcAft>
            <a:buNone/>
          </a:pPr>
          <a:r>
            <a:rPr lang="mk-MK" sz="1200" kern="1200" spc="50" baseline="0" dirty="0">
              <a:latin typeface="+mn-lt"/>
            </a:rPr>
            <a:t>Координати на </a:t>
          </a:r>
          <a:r>
            <a:rPr lang="mk-MK" sz="1200" kern="1200" spc="50" baseline="0" dirty="0" err="1">
              <a:latin typeface="+mn-lt"/>
            </a:rPr>
            <a:t>лоцираниот</a:t>
          </a:r>
          <a:r>
            <a:rPr lang="mk-MK" sz="1200" kern="1200" spc="50" baseline="0" dirty="0">
              <a:latin typeface="+mn-lt"/>
            </a:rPr>
            <a:t> текст</a:t>
          </a:r>
        </a:p>
        <a:p>
          <a:pPr marL="0" lvl="0" indent="0" algn="l" defTabSz="533400">
            <a:lnSpc>
              <a:spcPct val="100000"/>
            </a:lnSpc>
            <a:spcBef>
              <a:spcPct val="0"/>
            </a:spcBef>
            <a:spcAft>
              <a:spcPct val="35000"/>
            </a:spcAft>
            <a:buNone/>
          </a:pPr>
          <a:r>
            <a:rPr lang="en-US" sz="1200" kern="1200" spc="50" baseline="0" dirty="0">
              <a:latin typeface="+mn-lt"/>
            </a:rPr>
            <a:t>Confidence score </a:t>
          </a:r>
          <a:endParaRPr lang="en-US" kern="1200" dirty="0"/>
        </a:p>
      </dsp:txBody>
      <dsp:txXfrm>
        <a:off x="3544528" y="1575415"/>
        <a:ext cx="3426543" cy="1622046"/>
      </dsp:txXfrm>
    </dsp:sp>
    <dsp:sp modelId="{49B7F8FA-D256-41EF-9327-52A3551D9A60}">
      <dsp:nvSpPr>
        <dsp:cNvPr id="0" name=""/>
        <dsp:cNvSpPr/>
      </dsp:nvSpPr>
      <dsp:spPr>
        <a:xfrm>
          <a:off x="7078966" y="547451"/>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mk-MK" sz="1600" kern="1200" spc="150" baseline="0" dirty="0">
              <a:solidFill>
                <a:prstClr val="black"/>
              </a:solidFill>
              <a:latin typeface="Tenorite"/>
              <a:ea typeface="+mn-ea"/>
              <a:cs typeface="+mn-cs"/>
            </a:rPr>
            <a:t>Исцртување на добиената фигура</a:t>
          </a:r>
          <a:endParaRPr lang="en-US" sz="1600" kern="1200" spc="150" baseline="0" dirty="0">
            <a:solidFill>
              <a:prstClr val="black"/>
            </a:solidFill>
            <a:latin typeface="Tenorite"/>
            <a:ea typeface="+mn-ea"/>
            <a:cs typeface="+mn-cs"/>
          </a:endParaRPr>
        </a:p>
      </dsp:txBody>
      <dsp:txXfrm>
        <a:off x="7078966" y="547451"/>
        <a:ext cx="3426543" cy="1027963"/>
      </dsp:txXfrm>
    </dsp:sp>
    <dsp:sp modelId="{6B5FE59C-B471-448A-AA7A-B526DCC4D4CA}">
      <dsp:nvSpPr>
        <dsp:cNvPr id="0" name=""/>
        <dsp:cNvSpPr/>
      </dsp:nvSpPr>
      <dsp:spPr>
        <a:xfrm>
          <a:off x="7078966" y="1593354"/>
          <a:ext cx="3426543" cy="16220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666750">
            <a:lnSpc>
              <a:spcPct val="100000"/>
            </a:lnSpc>
            <a:spcBef>
              <a:spcPct val="0"/>
            </a:spcBef>
            <a:spcAft>
              <a:spcPct val="35000"/>
            </a:spcAft>
            <a:buNone/>
          </a:pPr>
          <a:r>
            <a:rPr lang="mk-MK" sz="1200" kern="1200" spc="50" baseline="0" dirty="0">
              <a:solidFill>
                <a:prstClr val="black">
                  <a:hueOff val="0"/>
                  <a:satOff val="0"/>
                  <a:lumOff val="0"/>
                  <a:alphaOff val="0"/>
                </a:prstClr>
              </a:solidFill>
              <a:latin typeface="Tenorite"/>
              <a:ea typeface="+mn-ea"/>
              <a:cs typeface="+mn-cs"/>
            </a:rPr>
            <a:t>Приказ на исцртан текст со рамки во </a:t>
          </a:r>
          <a:r>
            <a:rPr lang="mk-MK" sz="1200" kern="1200" spc="50" baseline="0" dirty="0" err="1">
              <a:solidFill>
                <a:prstClr val="black">
                  <a:hueOff val="0"/>
                  <a:satOff val="0"/>
                  <a:lumOff val="0"/>
                  <a:alphaOff val="0"/>
                </a:prstClr>
              </a:solidFill>
              <a:latin typeface="Tenorite"/>
              <a:ea typeface="+mn-ea"/>
              <a:cs typeface="+mn-cs"/>
            </a:rPr>
            <a:t>процесираната</a:t>
          </a:r>
          <a:r>
            <a:rPr lang="mk-MK" sz="1200" kern="1200" spc="50" baseline="0" dirty="0">
              <a:solidFill>
                <a:prstClr val="black">
                  <a:hueOff val="0"/>
                  <a:satOff val="0"/>
                  <a:lumOff val="0"/>
                  <a:alphaOff val="0"/>
                </a:prstClr>
              </a:solidFill>
              <a:latin typeface="Tenorite"/>
              <a:ea typeface="+mn-ea"/>
              <a:cs typeface="+mn-cs"/>
            </a:rPr>
            <a:t> сликата со помош на </a:t>
          </a:r>
          <a:r>
            <a:rPr lang="en-US" sz="1200" kern="1200" spc="50" baseline="0" dirty="0" err="1">
              <a:solidFill>
                <a:prstClr val="black">
                  <a:hueOff val="0"/>
                  <a:satOff val="0"/>
                  <a:lumOff val="0"/>
                  <a:alphaOff val="0"/>
                </a:prstClr>
              </a:solidFill>
              <a:latin typeface="Tenorite"/>
              <a:ea typeface="+mn-ea"/>
              <a:cs typeface="+mn-cs"/>
            </a:rPr>
            <a:t>matplotlib.pyplot</a:t>
          </a:r>
          <a:r>
            <a:rPr lang="mk-MK" sz="1200" kern="1200" spc="50" baseline="0" dirty="0">
              <a:solidFill>
                <a:prstClr val="black">
                  <a:hueOff val="0"/>
                  <a:satOff val="0"/>
                  <a:lumOff val="0"/>
                  <a:alphaOff val="0"/>
                </a:prstClr>
              </a:solidFill>
              <a:latin typeface="Tenorite"/>
              <a:ea typeface="+mn-ea"/>
              <a:cs typeface="+mn-cs"/>
            </a:rPr>
            <a:t> </a:t>
          </a:r>
          <a:endParaRPr lang="en-US" sz="1200" kern="1200" spc="50" baseline="0" dirty="0">
            <a:solidFill>
              <a:prstClr val="black">
                <a:hueOff val="0"/>
                <a:satOff val="0"/>
                <a:lumOff val="0"/>
                <a:alphaOff val="0"/>
              </a:prstClr>
            </a:solidFill>
            <a:latin typeface="Tenorite"/>
            <a:ea typeface="+mn-ea"/>
            <a:cs typeface="+mn-cs"/>
          </a:endParaRPr>
        </a:p>
      </dsp:txBody>
      <dsp:txXfrm>
        <a:off x="7078966" y="1593354"/>
        <a:ext cx="3426543" cy="1622046"/>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mk-MK" dirty="0"/>
              <a:t>Препознавање на текст со </a:t>
            </a:r>
            <a:r>
              <a:rPr lang="en-US" dirty="0"/>
              <a:t>OCR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0" y="5557043"/>
            <a:ext cx="4941770" cy="589316"/>
          </a:xfrm>
        </p:spPr>
        <p:txBody>
          <a:bodyPr>
            <a:normAutofit fontScale="92500" lnSpcReduction="10000"/>
          </a:bodyPr>
          <a:lstStyle/>
          <a:p>
            <a:r>
              <a:rPr lang="mk-MK" dirty="0"/>
              <a:t>Бранко Георгиев 213077</a:t>
            </a:r>
          </a:p>
          <a:p>
            <a:r>
              <a:rPr lang="mk-MK" dirty="0"/>
              <a:t>Самоил Јаќимовски 211036</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mk-MK" dirty="0"/>
              <a:t>Благодариме на вниманието</a:t>
            </a:r>
            <a:endParaRPr lang="en-US" dirty="0"/>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pPr algn="ctr"/>
            <a:r>
              <a:rPr lang="en-US" dirty="0">
                <a:solidFill>
                  <a:schemeClr val="bg1"/>
                </a:solidFill>
                <a:latin typeface="Share Tech" panose="020B0604020202020204" charset="0"/>
              </a:rPr>
              <a:t>M</a:t>
            </a:r>
            <a:r>
              <a:rPr lang="mk-MK" dirty="0" err="1">
                <a:solidFill>
                  <a:schemeClr val="bg1"/>
                </a:solidFill>
              </a:rPr>
              <a:t>ентор</a:t>
            </a:r>
            <a:r>
              <a:rPr lang="en-US" dirty="0">
                <a:solidFill>
                  <a:schemeClr val="bg1"/>
                </a:solidFill>
                <a:latin typeface="Share Tech" panose="020B0604020202020204" charset="0"/>
              </a:rPr>
              <a:t>:</a:t>
            </a:r>
            <a:endParaRPr lang="mk-MK" dirty="0">
              <a:solidFill>
                <a:schemeClr val="bg1"/>
              </a:solidFill>
            </a:endParaRPr>
          </a:p>
          <a:p>
            <a:pPr algn="ctr"/>
            <a:r>
              <a:rPr lang="mk-MK" b="1" dirty="0">
                <a:solidFill>
                  <a:schemeClr val="bg1"/>
                </a:solidFill>
              </a:rPr>
              <a:t>Проф. Д-р Ивица Димитровски </a:t>
            </a:r>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pic>
        <p:nvPicPr>
          <p:cNvPr id="4" name="Picture 3">
            <a:extLst>
              <a:ext uri="{FF2B5EF4-FFF2-40B4-BE49-F238E27FC236}">
                <a16:creationId xmlns:a16="http://schemas.microsoft.com/office/drawing/2014/main" id="{76E3FA42-A7B1-05B6-8EDD-6E9C6656B323}"/>
              </a:ext>
            </a:extLst>
          </p:cNvPr>
          <p:cNvPicPr>
            <a:picLocks noChangeAspect="1"/>
          </p:cNvPicPr>
          <p:nvPr/>
        </p:nvPicPr>
        <p:blipFill>
          <a:blip r:embed="rId2"/>
          <a:stretch>
            <a:fillRect/>
          </a:stretch>
        </p:blipFill>
        <p:spPr>
          <a:xfrm>
            <a:off x="4168519" y="4886721"/>
            <a:ext cx="4376932" cy="9248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mk-MK" dirty="0"/>
              <a:t>Вовед</a:t>
            </a:r>
            <a:endParaRPr lang="en-US" dirty="0"/>
          </a:p>
          <a:p>
            <a:r>
              <a:rPr lang="mk-MK" dirty="0"/>
              <a:t>Користени библиотеки</a:t>
            </a:r>
          </a:p>
          <a:p>
            <a:r>
              <a:rPr lang="mk-MK" dirty="0"/>
              <a:t>Чекори</a:t>
            </a:r>
            <a:endParaRPr lang="en-US" dirty="0"/>
          </a:p>
          <a:p>
            <a:r>
              <a:rPr lang="mk-MK" dirty="0"/>
              <a:t>Целосен код</a:t>
            </a:r>
            <a:endParaRPr lang="en-US" dirty="0"/>
          </a:p>
          <a:p>
            <a:r>
              <a:rPr lang="mk-MK" dirty="0"/>
              <a:t>Предизвици и можни грешки</a:t>
            </a:r>
          </a:p>
          <a:p>
            <a:r>
              <a:rPr lang="mk-MK" dirty="0"/>
              <a:t>Референци</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90512" y="590262"/>
            <a:ext cx="5111750" cy="1204912"/>
          </a:xfrm>
        </p:spPr>
        <p:txBody>
          <a:bodyPr/>
          <a:lstStyle/>
          <a:p>
            <a:r>
              <a:rPr lang="mk-MK" dirty="0"/>
              <a:t>Вовед</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90512" y="2301502"/>
            <a:ext cx="7248525" cy="2254996"/>
          </a:xfrm>
        </p:spPr>
        <p:txBody>
          <a:bodyPr>
            <a:noAutofit/>
          </a:bodyPr>
          <a:lstStyle/>
          <a:p>
            <a:r>
              <a:rPr lang="ru-RU" sz="1050" b="0" i="0" dirty="0">
                <a:effectLst/>
                <a:latin typeface="Times New Roman" panose="02020603050405020304" pitchFamily="18" charset="0"/>
                <a:cs typeface="Times New Roman" panose="02020603050405020304" pitchFamily="18" charset="0"/>
              </a:rPr>
              <a:t>OCR е технологија што користи алгоритми од машинско учење за автоматско препознавање на текст од слика или скенирани документи. Таа има широка примена во преобразбата на физички документи во електронски формат, издвојување на текст од слики за пребарување и поддршка за автоматизирани бизнис процеси. OCR технологијата работи преку неколку чекори: </a:t>
            </a:r>
            <a:endParaRPr lang="en-US" sz="1050" b="0" i="0" dirty="0">
              <a:effectLst/>
              <a:latin typeface="Times New Roman" panose="02020603050405020304" pitchFamily="18" charset="0"/>
              <a:cs typeface="Times New Roman" panose="02020603050405020304" pitchFamily="18" charset="0"/>
            </a:endParaRPr>
          </a:p>
          <a:p>
            <a:pPr marL="171450" indent="-171450">
              <a:spcBef>
                <a:spcPts val="400"/>
              </a:spcBef>
              <a:buFont typeface="Arial" panose="020B0604020202020204" pitchFamily="34" charset="0"/>
              <a:buChar char="•"/>
            </a:pPr>
            <a:r>
              <a:rPr lang="ru-RU" sz="1050" b="1" i="0" dirty="0">
                <a:effectLst/>
                <a:latin typeface="Times New Roman" panose="02020603050405020304" pitchFamily="18" charset="0"/>
                <a:cs typeface="Times New Roman" panose="02020603050405020304" pitchFamily="18" charset="0"/>
              </a:rPr>
              <a:t>Претпроцесирање на податоци</a:t>
            </a:r>
            <a:endParaRPr lang="en-US" sz="1050" b="1" i="0" dirty="0">
              <a:effectLst/>
              <a:latin typeface="Times New Roman" panose="02020603050405020304" pitchFamily="18" charset="0"/>
              <a:cs typeface="Times New Roman" panose="02020603050405020304" pitchFamily="18" charset="0"/>
            </a:endParaRPr>
          </a:p>
          <a:p>
            <a:pPr marL="171450" indent="-171450">
              <a:spcBef>
                <a:spcPts val="200"/>
              </a:spcBef>
              <a:buFont typeface="Arial" panose="020B0604020202020204" pitchFamily="34" charset="0"/>
              <a:buChar char="•"/>
            </a:pPr>
            <a:r>
              <a:rPr lang="ru-RU" sz="1050" b="1" i="0" dirty="0">
                <a:effectLst/>
                <a:latin typeface="Times New Roman" panose="02020603050405020304" pitchFamily="18" charset="0"/>
                <a:cs typeface="Times New Roman" panose="02020603050405020304" pitchFamily="18" charset="0"/>
              </a:rPr>
              <a:t>Локализација на текст</a:t>
            </a:r>
            <a:endParaRPr lang="en-US" sz="1050" b="1" i="0" dirty="0">
              <a:effectLst/>
              <a:latin typeface="Times New Roman" panose="02020603050405020304" pitchFamily="18" charset="0"/>
              <a:cs typeface="Times New Roman" panose="02020603050405020304" pitchFamily="18" charset="0"/>
            </a:endParaRPr>
          </a:p>
          <a:p>
            <a:pPr marL="171450" indent="-171450">
              <a:spcBef>
                <a:spcPts val="200"/>
              </a:spcBef>
              <a:buFont typeface="Arial" panose="020B0604020202020204" pitchFamily="34" charset="0"/>
              <a:buChar char="•"/>
            </a:pPr>
            <a:r>
              <a:rPr lang="ru-RU" sz="1050" b="1" i="0" dirty="0">
                <a:effectLst/>
                <a:latin typeface="Times New Roman" panose="02020603050405020304" pitchFamily="18" charset="0"/>
                <a:cs typeface="Times New Roman" panose="02020603050405020304" pitchFamily="18" charset="0"/>
              </a:rPr>
              <a:t>Препознавање на текст</a:t>
            </a:r>
            <a:endParaRPr lang="en-US" sz="1050" b="1" i="0" dirty="0">
              <a:effectLst/>
              <a:latin typeface="Times New Roman" panose="02020603050405020304" pitchFamily="18" charset="0"/>
              <a:cs typeface="Times New Roman" panose="02020603050405020304" pitchFamily="18" charset="0"/>
            </a:endParaRPr>
          </a:p>
          <a:p>
            <a:pPr marL="171450" indent="-171450">
              <a:spcBef>
                <a:spcPts val="200"/>
              </a:spcBef>
              <a:buFont typeface="Arial" panose="020B0604020202020204" pitchFamily="34" charset="0"/>
              <a:buChar char="•"/>
            </a:pPr>
            <a:r>
              <a:rPr lang="ru-RU" sz="1050" b="1" i="0" dirty="0">
                <a:effectLst/>
                <a:latin typeface="Times New Roman" panose="02020603050405020304" pitchFamily="18" charset="0"/>
                <a:cs typeface="Times New Roman" panose="02020603050405020304" pitchFamily="18" charset="0"/>
              </a:rPr>
              <a:t>Пост-обработка на податоци</a:t>
            </a:r>
            <a:endParaRPr lang="en-US" sz="1050" b="1" i="0" dirty="0">
              <a:effectLst/>
              <a:latin typeface="Times New Roman" panose="02020603050405020304" pitchFamily="18" charset="0"/>
              <a:cs typeface="Times New Roman" panose="02020603050405020304" pitchFamily="18" charset="0"/>
            </a:endParaRPr>
          </a:p>
          <a:p>
            <a:r>
              <a:rPr lang="ru-RU" sz="1050" b="0" i="0" dirty="0">
                <a:effectLst/>
                <a:latin typeface="Times New Roman" panose="02020603050405020304" pitchFamily="18" charset="0"/>
                <a:cs typeface="Times New Roman" panose="02020603050405020304" pitchFamily="18" charset="0"/>
              </a:rPr>
              <a:t>OCR технологијата е корисна за работа со различни типови на слики и документи, и користи напредни алгоритми за да ги препознае текстовите, независно од варијациите во фонтовите</a:t>
            </a:r>
            <a:r>
              <a:rPr lang="en-US" sz="1050" b="0" i="0" dirty="0">
                <a:effectLst/>
                <a:latin typeface="Times New Roman" panose="02020603050405020304" pitchFamily="18" charset="0"/>
                <a:cs typeface="Times New Roman" panose="02020603050405020304" pitchFamily="18" charset="0"/>
              </a:rPr>
              <a:t> </a:t>
            </a:r>
            <a:r>
              <a:rPr lang="mk-MK" sz="1050" dirty="0">
                <a:latin typeface="Times New Roman" panose="02020603050405020304" pitchFamily="18" charset="0"/>
                <a:cs typeface="Times New Roman" panose="02020603050405020304" pitchFamily="18" charset="0"/>
              </a:rPr>
              <a:t>или квалитетот на сликата.</a:t>
            </a:r>
            <a:endParaRPr lang="en-US" sz="105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70260" y="1010138"/>
            <a:ext cx="6696075" cy="1909763"/>
          </a:xfrm>
        </p:spPr>
        <p:txBody>
          <a:bodyPr/>
          <a:lstStyle/>
          <a:p>
            <a:r>
              <a:rPr lang="mk-MK" dirty="0"/>
              <a:t>Користени библиотеки</a:t>
            </a:r>
            <a:endParaRPr lang="en-US"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570260" y="2778585"/>
            <a:ext cx="6696074" cy="1809318"/>
          </a:xfrm>
        </p:spPr>
        <p:txBody>
          <a:bodyPr>
            <a:normAutofit/>
          </a:bodyPr>
          <a:lstStyle/>
          <a:p>
            <a:pPr marL="285750" indent="-285750">
              <a:buFont typeface="Arial" panose="020B0604020202020204" pitchFamily="34" charset="0"/>
              <a:buChar char="•"/>
            </a:pPr>
            <a:r>
              <a:rPr lang="en-US" dirty="0">
                <a:solidFill>
                  <a:schemeClr val="tx1"/>
                </a:solidFill>
              </a:rPr>
              <a:t>OpenCV</a:t>
            </a:r>
          </a:p>
          <a:p>
            <a:pPr marL="285750" indent="-285750">
              <a:buFont typeface="Arial" panose="020B0604020202020204" pitchFamily="34" charset="0"/>
              <a:buChar char="•"/>
            </a:pPr>
            <a:r>
              <a:rPr lang="en-US" dirty="0" err="1">
                <a:solidFill>
                  <a:schemeClr val="tx1"/>
                </a:solidFill>
              </a:rPr>
              <a:t>Numpy</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Imutils</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EasyOCR</a:t>
            </a:r>
            <a:endParaRPr lang="mk-MK" dirty="0">
              <a:solidFill>
                <a:schemeClr val="tx1"/>
              </a:solidFill>
            </a:endParaRPr>
          </a:p>
          <a:p>
            <a:pPr marL="285750" indent="-285750">
              <a:buFont typeface="Arial" panose="020B0604020202020204" pitchFamily="34" charset="0"/>
              <a:buChar char="•"/>
            </a:pPr>
            <a:r>
              <a:rPr lang="en-US" dirty="0">
                <a:solidFill>
                  <a:schemeClr val="tx1"/>
                </a:solidFill>
              </a:rPr>
              <a:t>Matplotlib</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mk-MK" dirty="0"/>
              <a:t>Чекори (1-3)</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022964682"/>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F1E20-69C7-3C0D-B899-B882330084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4D57BA-B71E-7D0A-D0DB-4D48380F8413}"/>
              </a:ext>
            </a:extLst>
          </p:cNvPr>
          <p:cNvSpPr>
            <a:spLocks noGrp="1"/>
          </p:cNvSpPr>
          <p:nvPr>
            <p:ph type="title"/>
          </p:nvPr>
        </p:nvSpPr>
        <p:spPr>
          <a:xfrm>
            <a:off x="838200" y="338930"/>
            <a:ext cx="10515600" cy="1325563"/>
          </a:xfrm>
        </p:spPr>
        <p:txBody>
          <a:bodyPr/>
          <a:lstStyle/>
          <a:p>
            <a:r>
              <a:rPr lang="mk-MK" dirty="0"/>
              <a:t>Чекори (4-6)</a:t>
            </a:r>
            <a:endParaRPr lang="en-US" dirty="0"/>
          </a:p>
        </p:txBody>
      </p:sp>
      <p:graphicFrame>
        <p:nvGraphicFramePr>
          <p:cNvPr id="33" name="Content Placeholder 3" descr="Timeline Placeholder ">
            <a:extLst>
              <a:ext uri="{FF2B5EF4-FFF2-40B4-BE49-F238E27FC236}">
                <a16:creationId xmlns:a16="http://schemas.microsoft.com/office/drawing/2014/main" id="{3479022C-9DAA-8A1B-6164-6AAD0F85F07A}"/>
              </a:ext>
            </a:extLst>
          </p:cNvPr>
          <p:cNvGraphicFramePr>
            <a:graphicFrameLocks noGrp="1"/>
          </p:cNvGraphicFramePr>
          <p:nvPr>
            <p:ph type="dgm" sz="quarter" idx="15"/>
            <p:extLst>
              <p:ext uri="{D42A27DB-BD31-4B8C-83A1-F6EECF244321}">
                <p14:modId xmlns:p14="http://schemas.microsoft.com/office/powerpoint/2010/main" val="312209906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CD1D4879-A844-A43D-1E62-3C4BC778DC1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B745D77-8F5F-C8D1-EFDE-FAB32A5303C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58546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3180191" y="460078"/>
            <a:ext cx="8421688" cy="1325563"/>
          </a:xfrm>
        </p:spPr>
        <p:txBody>
          <a:bodyPr/>
          <a:lstStyle/>
          <a:p>
            <a:r>
              <a:rPr lang="mk-MK" dirty="0"/>
              <a:t>Целосен код на </a:t>
            </a:r>
            <a:r>
              <a:rPr lang="mk-MK" dirty="0" err="1"/>
              <a:t>програмта</a:t>
            </a: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18" name="Content Placeholder 17" descr="A screen shot of a computer program&#10;&#10;Description automatically generated">
            <a:extLst>
              <a:ext uri="{FF2B5EF4-FFF2-40B4-BE49-F238E27FC236}">
                <a16:creationId xmlns:a16="http://schemas.microsoft.com/office/drawing/2014/main" id="{68D3B8AA-99EF-85E7-578F-ABAF5157EF67}"/>
              </a:ext>
            </a:extLst>
          </p:cNvPr>
          <p:cNvPicPr>
            <a:picLocks noGrp="1" noChangeAspect="1"/>
          </p:cNvPicPr>
          <p:nvPr>
            <p:ph sz="half" idx="2"/>
          </p:nvPr>
        </p:nvPicPr>
        <p:blipFill>
          <a:blip r:embed="rId2"/>
          <a:stretch>
            <a:fillRect/>
          </a:stretch>
        </p:blipFill>
        <p:spPr>
          <a:xfrm>
            <a:off x="3872664" y="1785641"/>
            <a:ext cx="4643183" cy="4643183"/>
          </a:xfrm>
        </p:spPr>
      </p:pic>
    </p:spTree>
    <p:extLst>
      <p:ext uri="{BB962C8B-B14F-4D97-AF65-F5344CB8AC3E}">
        <p14:creationId xmlns:p14="http://schemas.microsoft.com/office/powerpoint/2010/main" val="1663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mk-MK" dirty="0"/>
              <a:t>Предизвици</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mk-MK" dirty="0"/>
              <a:t>Комплексност на </a:t>
            </a:r>
            <a:r>
              <a:rPr lang="en-US" dirty="0"/>
              <a:t>ML</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500719"/>
          </a:xfrm>
        </p:spPr>
        <p:txBody>
          <a:bodyPr>
            <a:normAutofit/>
          </a:bodyPr>
          <a:lstStyle/>
          <a:p>
            <a:pPr marL="285750" indent="-285750">
              <a:buFont typeface="Arial" panose="020B0604020202020204" pitchFamily="34" charset="0"/>
              <a:buChar char="•"/>
            </a:pPr>
            <a:r>
              <a:rPr lang="mk-MK" dirty="0"/>
              <a:t>Компјутерска визија</a:t>
            </a:r>
          </a:p>
          <a:p>
            <a:pPr marL="285750" indent="-285750">
              <a:buFont typeface="Arial" panose="020B0604020202020204" pitchFamily="34" charset="0"/>
              <a:buChar char="•"/>
            </a:pPr>
            <a:r>
              <a:rPr lang="mk-MK" dirty="0"/>
              <a:t>Обработка на природен јазик</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mk-MK" dirty="0"/>
              <a:t>Голем волумен</a:t>
            </a:r>
            <a:endParaRPr lang="en-US"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mk-MK" dirty="0"/>
              <a:t>Предизвик при варијација и голем волумен на податоците</a:t>
            </a:r>
            <a:r>
              <a:rPr lang="en-US" dirty="0"/>
              <a:t>​​​</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mk-MK" dirty="0"/>
              <a:t>Хартиени документи</a:t>
            </a:r>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mk-MK" dirty="0"/>
              <a:t>Предизвици при текст во документи кој се разликуваат во позиционирање, дизајн и слично.</a:t>
            </a:r>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9D333-A5BA-7E82-4479-EE0EE206FE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623FC1-D58D-9CD3-5A56-D2AE8668AF6C}"/>
              </a:ext>
            </a:extLst>
          </p:cNvPr>
          <p:cNvSpPr>
            <a:spLocks noGrp="1"/>
          </p:cNvSpPr>
          <p:nvPr>
            <p:ph type="title"/>
          </p:nvPr>
        </p:nvSpPr>
        <p:spPr>
          <a:xfrm>
            <a:off x="1885156" y="892177"/>
            <a:ext cx="8421688" cy="1325563"/>
          </a:xfrm>
        </p:spPr>
        <p:txBody>
          <a:bodyPr/>
          <a:lstStyle/>
          <a:p>
            <a:r>
              <a:rPr lang="mk-MK" dirty="0" err="1"/>
              <a:t>МОжни</a:t>
            </a:r>
            <a:r>
              <a:rPr lang="mk-MK" dirty="0"/>
              <a:t> грешки</a:t>
            </a:r>
            <a:endParaRPr lang="en-US" dirty="0"/>
          </a:p>
        </p:txBody>
      </p:sp>
      <p:sp>
        <p:nvSpPr>
          <p:cNvPr id="10" name="Footer Placeholder 9">
            <a:extLst>
              <a:ext uri="{FF2B5EF4-FFF2-40B4-BE49-F238E27FC236}">
                <a16:creationId xmlns:a16="http://schemas.microsoft.com/office/drawing/2014/main" id="{7E957BF7-2B4E-A84B-C4A0-3A0152277EE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EFA1FF29-2345-CB66-E7F0-C1F084F22B5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2" name="Text Placeholder 11">
            <a:extLst>
              <a:ext uri="{FF2B5EF4-FFF2-40B4-BE49-F238E27FC236}">
                <a16:creationId xmlns:a16="http://schemas.microsoft.com/office/drawing/2014/main" id="{C9F80EEE-2587-1666-1083-C392648DCF66}"/>
              </a:ext>
            </a:extLst>
          </p:cNvPr>
          <p:cNvSpPr>
            <a:spLocks noGrp="1"/>
          </p:cNvSpPr>
          <p:nvPr>
            <p:ph type="body" idx="1"/>
          </p:nvPr>
        </p:nvSpPr>
        <p:spPr>
          <a:xfrm>
            <a:off x="1826862" y="2141854"/>
            <a:ext cx="8155338" cy="2574292"/>
          </a:xfrm>
        </p:spPr>
        <p:txBody>
          <a:bodyPr/>
          <a:lstStyle/>
          <a:p>
            <a:pPr marL="342900" indent="-342900">
              <a:buFont typeface="Arial" panose="020B0604020202020204" pitchFamily="34" charset="0"/>
              <a:buChar char="•"/>
            </a:pPr>
            <a:r>
              <a:rPr lang="mk-MK" sz="1400" dirty="0"/>
              <a:t>Распознавање на знаци</a:t>
            </a:r>
          </a:p>
          <a:p>
            <a:pPr marL="342900" indent="-342900">
              <a:buFont typeface="Arial" panose="020B0604020202020204" pitchFamily="34" charset="0"/>
              <a:buChar char="•"/>
            </a:pPr>
            <a:r>
              <a:rPr lang="mk-MK" sz="1400" dirty="0"/>
              <a:t>Грешки во разместување</a:t>
            </a:r>
          </a:p>
          <a:p>
            <a:pPr marL="342900" indent="-342900">
              <a:buFont typeface="Arial" panose="020B0604020202020204" pitchFamily="34" charset="0"/>
              <a:buChar char="•"/>
            </a:pPr>
            <a:r>
              <a:rPr lang="mk-MK" sz="1400" dirty="0"/>
              <a:t>Проблеми со фонт и стилови</a:t>
            </a:r>
          </a:p>
          <a:p>
            <a:pPr marL="342900" indent="-342900">
              <a:buFont typeface="Arial" panose="020B0604020202020204" pitchFamily="34" charset="0"/>
              <a:buChar char="•"/>
            </a:pPr>
            <a:r>
              <a:rPr lang="mk-MK" sz="1400" dirty="0"/>
              <a:t>Бучава и искривувања</a:t>
            </a:r>
          </a:p>
          <a:p>
            <a:pPr marL="342900" indent="-342900">
              <a:buFont typeface="Arial" panose="020B0604020202020204" pitchFamily="34" charset="0"/>
              <a:buChar char="•"/>
            </a:pPr>
            <a:r>
              <a:rPr lang="mk-MK" sz="1400" dirty="0"/>
              <a:t>Резолуција и квалитет</a:t>
            </a:r>
          </a:p>
          <a:p>
            <a:pPr marL="342900" indent="-342900">
              <a:buFont typeface="Arial" panose="020B0604020202020204" pitchFamily="34" charset="0"/>
              <a:buChar char="•"/>
            </a:pPr>
            <a:r>
              <a:rPr lang="mk-MK" sz="1400" dirty="0"/>
              <a:t>Распознавање на ракопис</a:t>
            </a:r>
          </a:p>
          <a:p>
            <a:pPr marL="342900" indent="-342900">
              <a:buFont typeface="Arial" panose="020B0604020202020204" pitchFamily="34" charset="0"/>
              <a:buChar char="•"/>
            </a:pPr>
            <a:r>
              <a:rPr lang="mk-MK" sz="1400" dirty="0"/>
              <a:t>Распознавање на јазик и контекст</a:t>
            </a:r>
          </a:p>
        </p:txBody>
      </p:sp>
    </p:spTree>
    <p:extLst>
      <p:ext uri="{BB962C8B-B14F-4D97-AF65-F5344CB8AC3E}">
        <p14:creationId xmlns:p14="http://schemas.microsoft.com/office/powerpoint/2010/main" val="4078031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{43C326D6-167B-474B-B1A5-44BC1146C09A}tf67328976_win32</Template>
  <TotalTime>44</TotalTime>
  <Words>339</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Share Tech</vt:lpstr>
      <vt:lpstr>Tenorite</vt:lpstr>
      <vt:lpstr>Times New Roman</vt:lpstr>
      <vt:lpstr>Office Theme</vt:lpstr>
      <vt:lpstr>Препознавање на текст со OCR</vt:lpstr>
      <vt:lpstr>AGENDA</vt:lpstr>
      <vt:lpstr>Вовед</vt:lpstr>
      <vt:lpstr>Користени библиотеки</vt:lpstr>
      <vt:lpstr>Чекори (1-3)</vt:lpstr>
      <vt:lpstr>Чекори (4-6)</vt:lpstr>
      <vt:lpstr>Целосен код на програмта</vt:lpstr>
      <vt:lpstr>Предизвици</vt:lpstr>
      <vt:lpstr>МОжни грешки</vt:lpstr>
      <vt:lpstr>Благодариме на вниманието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Препознавање на текст со OCR</dc:title>
  <dc:creator>Јаќимовски Самоил</dc:creator>
  <cp:lastModifiedBy>Јаќимовски Самоил</cp:lastModifiedBy>
  <cp:revision>1</cp:revision>
  <dcterms:created xsi:type="dcterms:W3CDTF">2024-02-06T17:11:11Z</dcterms:created>
  <dcterms:modified xsi:type="dcterms:W3CDTF">2024-02-06T17:55:25Z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