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24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E805E-930D-4583-BBF6-51DCCFB2AC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C49729-C8BD-4C26-9309-3C45FD6FD7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18BED9-B2B4-4FE4-A67A-4646D4D53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7A3E7-09BC-4C38-95EA-5641C7888875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195A9-CBBA-4963-94BA-95AC30BF3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827B3A-D795-45C8-8DC9-EAEFB166D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E7A0A-315E-475C-AED9-2FCD3AD1A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356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4D056-16EC-484C-9C16-FAA9BAFD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799A6C-036C-4D15-924C-02651CC385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501DBF-7FA6-40F3-8366-385A33E79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7A3E7-09BC-4C38-95EA-5641C7888875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485C86-AD26-48EA-BBF1-1535C7874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19B447-284B-4308-9300-2D0CA47BD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E7A0A-315E-475C-AED9-2FCD3AD1A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360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5BD7DE-B4BA-4A76-B979-40363277EE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ADF9FD-C215-4560-A5B3-4AAC993311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E553A6-B2CE-4A51-AD6C-0745BD4B3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7A3E7-09BC-4C38-95EA-5641C7888875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FF2A86-0D9D-4F45-A50E-2BCB4CE49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E53507-CE24-4512-B91B-B25C5737A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E7A0A-315E-475C-AED9-2FCD3AD1A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727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51536-E92C-4061-A7E1-00B78C109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4F610-D4CE-4D21-82F0-DC22B406D8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D7212C-6AAA-41AC-93A5-F73A2A299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7A3E7-09BC-4C38-95EA-5641C7888875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35C5D2-83B2-4211-ACF9-D1D56C4CF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895775-77EF-43D6-8405-1D285E343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E7A0A-315E-475C-AED9-2FCD3AD1A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645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9C555-EF78-48CA-A8C4-B228D5722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7E28BC-2FEE-4EE5-8B44-3C08817A7C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C31C45-AD02-448B-87DF-0B2D6D45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7A3E7-09BC-4C38-95EA-5641C7888875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60F0BA-92C7-4DB3-AFE8-A91CCC64B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4CE45B-C2EC-4D9E-A8DE-13D90330F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E7A0A-315E-475C-AED9-2FCD3AD1A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591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8D086-C0A5-4B2E-B1E2-96688E18B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B90F4-A876-4846-9AE7-79A53005AB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FD75A4-CE94-4B78-9C93-09B31C4E66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1B157E-73D5-4F79-9772-C5B662172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7A3E7-09BC-4C38-95EA-5641C7888875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72E033-71CE-4383-B784-49536138E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978E62-576B-4B46-8923-C00D97BE7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E7A0A-315E-475C-AED9-2FCD3AD1A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251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071F1-9981-4095-A998-8125DA088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C1A671-0026-4F2C-B6D1-A713B80F15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7AD5F5-B1FE-4CC5-8F9D-C045BB403C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88D2C5-A31F-4AD9-B4B7-D9F70BF7DF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E7FA4E-6D02-46F4-8CBB-FB5DB4AF3C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3D5F9D-B81D-484C-A1D8-05C7E6385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7A3E7-09BC-4C38-95EA-5641C7888875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5227FF-5DBC-4096-9EEC-7341D38CD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3F52FB-B139-40C2-A5B2-348BC0CF9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E7A0A-315E-475C-AED9-2FCD3AD1A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509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2ACF6-B480-427A-87F6-E2BEC1D24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1339AA-5C27-4E32-9714-7920CDFFF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7A3E7-09BC-4C38-95EA-5641C7888875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D4ADF2-391B-446C-BAA5-33F87E40D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E4508C-24B0-4111-93FB-5A71517F4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E7A0A-315E-475C-AED9-2FCD3AD1A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498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7BABEE-8FCF-4608-830F-8E549CA8C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7A3E7-09BC-4C38-95EA-5641C7888875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F4B3D2-DEAA-44A6-9145-36238BB78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119B8E-076B-4E9A-8AFA-1C584ABAF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E7A0A-315E-475C-AED9-2FCD3AD1A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132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39603-35FA-4D6C-A6E1-82B6F31CC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BB7BCA-1135-485D-8C3C-FBF4E311DD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142C4D-5983-4242-A672-6404F6AC56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43586C-B49A-40AB-A90D-5D850588F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7A3E7-09BC-4C38-95EA-5641C7888875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586346-C9E3-409C-8663-C8BCBAE9D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46EF10-F08F-41A1-882C-6CF0EA8BB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E7A0A-315E-475C-AED9-2FCD3AD1A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95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7331A-CB70-4987-8FAA-EEAEED8C6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86877A-FBEA-46DF-A27A-88265C536A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08E0D4-4F59-40F1-B0AE-198CF1A04D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B09BBE-AE0F-4BDE-81C5-23FAD20D3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7A3E7-09BC-4C38-95EA-5641C7888875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74E1E4-E331-430C-B379-495E69F88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E38C7E-0016-4773-A6CA-D23546909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E7A0A-315E-475C-AED9-2FCD3AD1A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457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C8243E-CD20-4F82-94F2-1100A65A0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07B9AC-B2A1-48E1-8CF8-05ECBBF790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507BC-193C-43AD-80DB-07AA30F9F7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57A3E7-09BC-4C38-95EA-5641C7888875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457E44-BAF1-4A73-8AA3-006C130944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A31D04-1425-4A8D-87B3-E03017915C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DE7A0A-315E-475C-AED9-2FCD3AD1A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639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139A3D1-F26F-41AA-A1F4-9E18E91BAE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39" y="74690"/>
            <a:ext cx="8852159" cy="49381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3FA7F6B-85A9-4168-BA21-F128BF616F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5453" y="2536183"/>
            <a:ext cx="7432472" cy="424712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53D7200-6F45-49AE-B44D-86DCB92A5B05}"/>
              </a:ext>
            </a:extLst>
          </p:cNvPr>
          <p:cNvSpPr txBox="1"/>
          <p:nvPr/>
        </p:nvSpPr>
        <p:spPr>
          <a:xfrm>
            <a:off x="204282" y="5204298"/>
            <a:ext cx="44411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Poly-line describes better the behavior of the real data</a:t>
            </a:r>
          </a:p>
          <a:p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R² = 0.9955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933325-D1C9-47C6-B8C8-6028EE6E95B7}"/>
              </a:ext>
            </a:extLst>
          </p:cNvPr>
          <p:cNvSpPr txBox="1"/>
          <p:nvPr/>
        </p:nvSpPr>
        <p:spPr>
          <a:xfrm>
            <a:off x="9105089" y="233464"/>
            <a:ext cx="283074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Illinois follows a different behavior than USA. </a:t>
            </a:r>
            <a:r>
              <a:rPr lang="en-US" sz="2400" b="1" dirty="0">
                <a:solidFill>
                  <a:srgbClr val="C00000"/>
                </a:solidFill>
              </a:rPr>
              <a:t>Deaths are growing faster in Illinois</a:t>
            </a:r>
          </a:p>
        </p:txBody>
      </p:sp>
    </p:spTree>
    <p:extLst>
      <p:ext uri="{BB962C8B-B14F-4D97-AF65-F5344CB8AC3E}">
        <p14:creationId xmlns:p14="http://schemas.microsoft.com/office/powerpoint/2010/main" val="2534905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4694455-FF06-4D89-B94D-3479B82C0281}"/>
              </a:ext>
            </a:extLst>
          </p:cNvPr>
          <p:cNvSpPr txBox="1"/>
          <p:nvPr/>
        </p:nvSpPr>
        <p:spPr>
          <a:xfrm>
            <a:off x="1429306" y="124279"/>
            <a:ext cx="9667782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Impact of race/ethnicity on the number of COVID-19 infection and death rates</a:t>
            </a:r>
          </a:p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State of Illinois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Main findings – Tendencies, correlation and behavior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78F65C-BA9A-4755-A265-68FC0EC19D9C}"/>
              </a:ext>
            </a:extLst>
          </p:cNvPr>
          <p:cNvSpPr txBox="1"/>
          <p:nvPr/>
        </p:nvSpPr>
        <p:spPr>
          <a:xfrm>
            <a:off x="843379" y="1109710"/>
            <a:ext cx="7279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Each race tells a different story on COVID-19 infection and death rates.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E82E11-41FD-42D1-A028-89C964B4B83F}"/>
              </a:ext>
            </a:extLst>
          </p:cNvPr>
          <p:cNvSpPr txBox="1"/>
          <p:nvPr/>
        </p:nvSpPr>
        <p:spPr>
          <a:xfrm>
            <a:off x="843379" y="1722263"/>
            <a:ext cx="1136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WHITES: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338D78-3850-48F7-A0D6-149782F6DD7E}"/>
              </a:ext>
            </a:extLst>
          </p:cNvPr>
          <p:cNvSpPr txBox="1"/>
          <p:nvPr/>
        </p:nvSpPr>
        <p:spPr>
          <a:xfrm>
            <a:off x="1198485" y="2024108"/>
            <a:ext cx="82651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.-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% of cases were decreasing but suddenly began to rise – average: 21.3%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.- % of deaths is growing faster –from 1.2% to 2.2%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392DE4-8C4D-41C4-AAEF-D540068F6E26}"/>
              </a:ext>
            </a:extLst>
          </p:cNvPr>
          <p:cNvSpPr txBox="1"/>
          <p:nvPr/>
        </p:nvSpPr>
        <p:spPr>
          <a:xfrm>
            <a:off x="843379" y="2884011"/>
            <a:ext cx="1429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BLACKS: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A31145-39A8-4D8C-ADD7-F0E0F75CE68A}"/>
              </a:ext>
            </a:extLst>
          </p:cNvPr>
          <p:cNvSpPr txBox="1"/>
          <p:nvPr/>
        </p:nvSpPr>
        <p:spPr>
          <a:xfrm>
            <a:off x="843378" y="4149520"/>
            <a:ext cx="1136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LATIN: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52EDAA-33C8-48AD-AA1B-D6881E02C320}"/>
              </a:ext>
            </a:extLst>
          </p:cNvPr>
          <p:cNvSpPr txBox="1"/>
          <p:nvPr/>
        </p:nvSpPr>
        <p:spPr>
          <a:xfrm>
            <a:off x="843377" y="5374654"/>
            <a:ext cx="1136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ASIAN: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2D5991-5F18-4FFB-97E9-1DB87DB4111C}"/>
              </a:ext>
            </a:extLst>
          </p:cNvPr>
          <p:cNvSpPr txBox="1"/>
          <p:nvPr/>
        </p:nvSpPr>
        <p:spPr>
          <a:xfrm>
            <a:off x="1198485" y="3305377"/>
            <a:ext cx="8424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.- % of cases is decreasing and seems to stabilize  – average: 18.7%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.- % of deaths are stabilizing – average: 1.4%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88DFED-9074-498F-900B-459681D91A0A}"/>
              </a:ext>
            </a:extLst>
          </p:cNvPr>
          <p:cNvSpPr txBox="1"/>
          <p:nvPr/>
        </p:nvSpPr>
        <p:spPr>
          <a:xfrm>
            <a:off x="1198485" y="4518852"/>
            <a:ext cx="8424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.- % of cases are growing –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from 12.1% to 32.6%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.- % of deaths are growing – from 0.3% to 1%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1086FA-24A1-4088-A926-5D8AB6F9DAF0}"/>
              </a:ext>
            </a:extLst>
          </p:cNvPr>
          <p:cNvSpPr txBox="1"/>
          <p:nvPr/>
        </p:nvSpPr>
        <p:spPr>
          <a:xfrm>
            <a:off x="1198485" y="5824755"/>
            <a:ext cx="8424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.- % of cases are decreasing – from 3.3% to 2.8%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.- % of deaths are stable – average: 0.2%</a:t>
            </a:r>
          </a:p>
        </p:txBody>
      </p:sp>
    </p:spTree>
    <p:extLst>
      <p:ext uri="{BB962C8B-B14F-4D97-AF65-F5344CB8AC3E}">
        <p14:creationId xmlns:p14="http://schemas.microsoft.com/office/powerpoint/2010/main" val="264344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3E23BA7A-56CF-4744-B1F9-FFC0063EE3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22" b="3849"/>
          <a:stretch/>
        </p:blipFill>
        <p:spPr>
          <a:xfrm>
            <a:off x="6427433" y="2823267"/>
            <a:ext cx="5646666" cy="3799476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DA2D6249-FA7C-4421-8FA1-DF359807A9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901" y="107649"/>
            <a:ext cx="6309532" cy="463767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ACE39CC-60BD-4E8D-9405-638B828ED0A0}"/>
              </a:ext>
            </a:extLst>
          </p:cNvPr>
          <p:cNvSpPr txBox="1"/>
          <p:nvPr/>
        </p:nvSpPr>
        <p:spPr>
          <a:xfrm>
            <a:off x="6709395" y="551025"/>
            <a:ext cx="8778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WHITES: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B638B7-A99C-4E37-9E41-868B9CAA9900}"/>
              </a:ext>
            </a:extLst>
          </p:cNvPr>
          <p:cNvSpPr txBox="1"/>
          <p:nvPr/>
        </p:nvSpPr>
        <p:spPr>
          <a:xfrm>
            <a:off x="6427433" y="1363980"/>
            <a:ext cx="553966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.-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% of cases were decreasing but suddenly began to rise – average: 21.3%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.- % of deaths is growing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faster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–from 1.2% to 2.2%</a:t>
            </a:r>
          </a:p>
        </p:txBody>
      </p:sp>
    </p:spTree>
    <p:extLst>
      <p:ext uri="{BB962C8B-B14F-4D97-AF65-F5344CB8AC3E}">
        <p14:creationId xmlns:p14="http://schemas.microsoft.com/office/powerpoint/2010/main" val="2025035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A57CEE5-60FA-44BF-82A7-7B6ED0A835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13" y="68776"/>
            <a:ext cx="6453363" cy="520165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0E282E8-5EB5-4037-9EEF-84E9D721270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22" t="1235" b="2563"/>
          <a:stretch/>
        </p:blipFill>
        <p:spPr>
          <a:xfrm>
            <a:off x="6527676" y="2645546"/>
            <a:ext cx="5560865" cy="414367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6672A7D-20FE-4791-82CE-D59BE9366E6E}"/>
              </a:ext>
            </a:extLst>
          </p:cNvPr>
          <p:cNvSpPr txBox="1"/>
          <p:nvPr/>
        </p:nvSpPr>
        <p:spPr>
          <a:xfrm>
            <a:off x="6643086" y="563349"/>
            <a:ext cx="11337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BLACKS: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12B3D6-B904-4F0D-AE26-83E883C52B23}"/>
              </a:ext>
            </a:extLst>
          </p:cNvPr>
          <p:cNvSpPr txBox="1"/>
          <p:nvPr/>
        </p:nvSpPr>
        <p:spPr>
          <a:xfrm>
            <a:off x="6527676" y="1126757"/>
            <a:ext cx="57083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.- % of cases is decreasing and seems to stabilize  – average: 18.7%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.- % of deaths are stabilizing – average: 1.4% </a:t>
            </a:r>
          </a:p>
        </p:txBody>
      </p:sp>
    </p:spTree>
    <p:extLst>
      <p:ext uri="{BB962C8B-B14F-4D97-AF65-F5344CB8AC3E}">
        <p14:creationId xmlns:p14="http://schemas.microsoft.com/office/powerpoint/2010/main" val="2045741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F269FC0-75C2-4FC6-8D4F-94379D1E0A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16" y="63905"/>
            <a:ext cx="6230328" cy="475667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EC7A957-3247-4315-A9C7-4875404F814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98" r="1149"/>
          <a:stretch/>
        </p:blipFill>
        <p:spPr>
          <a:xfrm>
            <a:off x="6285389" y="2644169"/>
            <a:ext cx="5797123" cy="412513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A5A1A9D-551A-4161-BCA2-48FBA9E59D81}"/>
              </a:ext>
            </a:extLst>
          </p:cNvPr>
          <p:cNvSpPr txBox="1"/>
          <p:nvPr/>
        </p:nvSpPr>
        <p:spPr>
          <a:xfrm>
            <a:off x="6365289" y="423606"/>
            <a:ext cx="1143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LATIN: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B89EAD-68E2-4B12-B378-EB36C2B07A31}"/>
              </a:ext>
            </a:extLst>
          </p:cNvPr>
          <p:cNvSpPr txBox="1"/>
          <p:nvPr/>
        </p:nvSpPr>
        <p:spPr>
          <a:xfrm>
            <a:off x="6720397" y="846206"/>
            <a:ext cx="52644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.- % of cases are growing –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from 12.1% to 32.6%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.- % of deaths are growing – from 0.3% to 1%</a:t>
            </a:r>
          </a:p>
        </p:txBody>
      </p:sp>
    </p:spTree>
    <p:extLst>
      <p:ext uri="{BB962C8B-B14F-4D97-AF65-F5344CB8AC3E}">
        <p14:creationId xmlns:p14="http://schemas.microsoft.com/office/powerpoint/2010/main" val="123284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9C9525B-BF8C-4C55-AD94-FAE987D52E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02" y="66955"/>
            <a:ext cx="6211955" cy="471972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E3615DC-B088-48FD-A684-AB4B85B3ACB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31" r="1428"/>
          <a:stretch/>
        </p:blipFill>
        <p:spPr>
          <a:xfrm>
            <a:off x="6276857" y="2610034"/>
            <a:ext cx="5832288" cy="418101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9987046-7143-42C5-AAB6-DF3E48F4F65A}"/>
              </a:ext>
            </a:extLst>
          </p:cNvPr>
          <p:cNvSpPr txBox="1"/>
          <p:nvPr/>
        </p:nvSpPr>
        <p:spPr>
          <a:xfrm>
            <a:off x="6551720" y="278871"/>
            <a:ext cx="1136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ASIAN: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1BB1A0-6B88-4070-9A0E-B09A37F590C0}"/>
              </a:ext>
            </a:extLst>
          </p:cNvPr>
          <p:cNvSpPr txBox="1"/>
          <p:nvPr/>
        </p:nvSpPr>
        <p:spPr>
          <a:xfrm>
            <a:off x="6551720" y="982787"/>
            <a:ext cx="53532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.- % of cases are decreasing – from 3.3% to 2.8%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.- % of deaths are stable – average: 0.2%</a:t>
            </a:r>
          </a:p>
        </p:txBody>
      </p:sp>
    </p:spTree>
    <p:extLst>
      <p:ext uri="{BB962C8B-B14F-4D97-AF65-F5344CB8AC3E}">
        <p14:creationId xmlns:p14="http://schemas.microsoft.com/office/powerpoint/2010/main" val="37417129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</TotalTime>
  <Words>292</Words>
  <Application>Microsoft Office PowerPoint</Application>
  <PresentationFormat>Widescreen</PresentationFormat>
  <Paragraphs>31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 DIAZ</dc:creator>
  <cp:lastModifiedBy>JOSE DIAZ</cp:lastModifiedBy>
  <cp:revision>20</cp:revision>
  <dcterms:created xsi:type="dcterms:W3CDTF">2020-07-26T10:46:03Z</dcterms:created>
  <dcterms:modified xsi:type="dcterms:W3CDTF">2020-07-26T17:01:01Z</dcterms:modified>
</cp:coreProperties>
</file>