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0"/>
  </p:notesMasterIdLst>
  <p:handoutMasterIdLst>
    <p:handoutMasterId r:id="rId121"/>
  </p:handoutMasterIdLst>
  <p:sldIdLst>
    <p:sldId id="256" r:id="rId2"/>
    <p:sldId id="989" r:id="rId3"/>
    <p:sldId id="861" r:id="rId4"/>
    <p:sldId id="913" r:id="rId5"/>
    <p:sldId id="862" r:id="rId6"/>
    <p:sldId id="863" r:id="rId7"/>
    <p:sldId id="864" r:id="rId8"/>
    <p:sldId id="865" r:id="rId9"/>
    <p:sldId id="866" r:id="rId10"/>
    <p:sldId id="867" r:id="rId11"/>
    <p:sldId id="868" r:id="rId12"/>
    <p:sldId id="869" r:id="rId13"/>
    <p:sldId id="870" r:id="rId14"/>
    <p:sldId id="871" r:id="rId15"/>
    <p:sldId id="872" r:id="rId16"/>
    <p:sldId id="873" r:id="rId17"/>
    <p:sldId id="874" r:id="rId18"/>
    <p:sldId id="875" r:id="rId19"/>
    <p:sldId id="876" r:id="rId20"/>
    <p:sldId id="988" r:id="rId21"/>
    <p:sldId id="877" r:id="rId22"/>
    <p:sldId id="983" r:id="rId23"/>
    <p:sldId id="879" r:id="rId24"/>
    <p:sldId id="880" r:id="rId25"/>
    <p:sldId id="881" r:id="rId26"/>
    <p:sldId id="882" r:id="rId27"/>
    <p:sldId id="883" r:id="rId28"/>
    <p:sldId id="884" r:id="rId29"/>
    <p:sldId id="885" r:id="rId30"/>
    <p:sldId id="886" r:id="rId31"/>
    <p:sldId id="887" r:id="rId32"/>
    <p:sldId id="888" r:id="rId33"/>
    <p:sldId id="987" r:id="rId34"/>
    <p:sldId id="890" r:id="rId35"/>
    <p:sldId id="891" r:id="rId36"/>
    <p:sldId id="892" r:id="rId37"/>
    <p:sldId id="894" r:id="rId38"/>
    <p:sldId id="895" r:id="rId39"/>
    <p:sldId id="896" r:id="rId40"/>
    <p:sldId id="922" r:id="rId41"/>
    <p:sldId id="897" r:id="rId42"/>
    <p:sldId id="931" r:id="rId43"/>
    <p:sldId id="898" r:id="rId44"/>
    <p:sldId id="899" r:id="rId45"/>
    <p:sldId id="900" r:id="rId46"/>
    <p:sldId id="932" r:id="rId47"/>
    <p:sldId id="933" r:id="rId48"/>
    <p:sldId id="901" r:id="rId49"/>
    <p:sldId id="934" r:id="rId50"/>
    <p:sldId id="986" r:id="rId51"/>
    <p:sldId id="902" r:id="rId52"/>
    <p:sldId id="921" r:id="rId53"/>
    <p:sldId id="920" r:id="rId54"/>
    <p:sldId id="903" r:id="rId55"/>
    <p:sldId id="904" r:id="rId56"/>
    <p:sldId id="906" r:id="rId57"/>
    <p:sldId id="908" r:id="rId58"/>
    <p:sldId id="936" r:id="rId59"/>
    <p:sldId id="937" r:id="rId60"/>
    <p:sldId id="938" r:id="rId61"/>
    <p:sldId id="939" r:id="rId62"/>
    <p:sldId id="984" r:id="rId63"/>
    <p:sldId id="910" r:id="rId64"/>
    <p:sldId id="945" r:id="rId65"/>
    <p:sldId id="944" r:id="rId66"/>
    <p:sldId id="947" r:id="rId67"/>
    <p:sldId id="946" r:id="rId68"/>
    <p:sldId id="941" r:id="rId69"/>
    <p:sldId id="940" r:id="rId70"/>
    <p:sldId id="943" r:id="rId71"/>
    <p:sldId id="942" r:id="rId72"/>
    <p:sldId id="914" r:id="rId73"/>
    <p:sldId id="911" r:id="rId74"/>
    <p:sldId id="923" r:id="rId75"/>
    <p:sldId id="925" r:id="rId76"/>
    <p:sldId id="912" r:id="rId77"/>
    <p:sldId id="924" r:id="rId78"/>
    <p:sldId id="927" r:id="rId79"/>
    <p:sldId id="950" r:id="rId80"/>
    <p:sldId id="951" r:id="rId81"/>
    <p:sldId id="952" r:id="rId82"/>
    <p:sldId id="953" r:id="rId83"/>
    <p:sldId id="955" r:id="rId84"/>
    <p:sldId id="954" r:id="rId85"/>
    <p:sldId id="957" r:id="rId86"/>
    <p:sldId id="958" r:id="rId87"/>
    <p:sldId id="959" r:id="rId88"/>
    <p:sldId id="960" r:id="rId89"/>
    <p:sldId id="961" r:id="rId90"/>
    <p:sldId id="962" r:id="rId91"/>
    <p:sldId id="963" r:id="rId92"/>
    <p:sldId id="926" r:id="rId93"/>
    <p:sldId id="930" r:id="rId94"/>
    <p:sldId id="964" r:id="rId95"/>
    <p:sldId id="965" r:id="rId96"/>
    <p:sldId id="968" r:id="rId97"/>
    <p:sldId id="969" r:id="rId98"/>
    <p:sldId id="970" r:id="rId99"/>
    <p:sldId id="971" r:id="rId100"/>
    <p:sldId id="966" r:id="rId101"/>
    <p:sldId id="967" r:id="rId102"/>
    <p:sldId id="972" r:id="rId103"/>
    <p:sldId id="973" r:id="rId104"/>
    <p:sldId id="974" r:id="rId105"/>
    <p:sldId id="929" r:id="rId106"/>
    <p:sldId id="975" r:id="rId107"/>
    <p:sldId id="976" r:id="rId108"/>
    <p:sldId id="977" r:id="rId109"/>
    <p:sldId id="948" r:id="rId110"/>
    <p:sldId id="949" r:id="rId111"/>
    <p:sldId id="985" r:id="rId112"/>
    <p:sldId id="979" r:id="rId113"/>
    <p:sldId id="980" r:id="rId114"/>
    <p:sldId id="981" r:id="rId115"/>
    <p:sldId id="982" r:id="rId116"/>
    <p:sldId id="261" r:id="rId117"/>
    <p:sldId id="978" r:id="rId118"/>
    <p:sldId id="262" r:id="rId119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van" initials="IL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DD"/>
    <a:srgbClr val="F1F2C6"/>
    <a:srgbClr val="FFD03B"/>
    <a:srgbClr val="FFA3A3"/>
    <a:srgbClr val="FFDC6D"/>
    <a:srgbClr val="FFC301"/>
    <a:srgbClr val="F4EE00"/>
    <a:srgbClr val="FFFF4B"/>
    <a:srgbClr val="FFFF99"/>
    <a:srgbClr val="EEE1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58" autoAdjust="0"/>
    <p:restoredTop sz="94364" autoAdjust="0"/>
  </p:normalViewPr>
  <p:slideViewPr>
    <p:cSldViewPr>
      <p:cViewPr varScale="1">
        <p:scale>
          <a:sx n="115" d="100"/>
          <a:sy n="115" d="100"/>
        </p:scale>
        <p:origin x="1506" y="90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3930" y="-9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notesMaster" Target="notesMasters/notesMaster1.xml"/><Relationship Id="rId125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9242719-C401-4045-9F74-F5EA5156FE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56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fld id="{72515EBD-D9BD-49F4-9A9A-A9D8006A87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804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04406F5-B5DA-4AB3-AA9B-5A39C624C6B1}" type="slidenum">
              <a:rPr lang="en-US"/>
              <a:pPr eaLnBrk="1" hangingPunct="1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797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96531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5530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72441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8435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31189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5172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59322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834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99984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71544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55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4506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7358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2793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5514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73246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10206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84464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15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16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1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61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745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18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232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933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92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579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381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731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198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984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037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108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076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776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173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6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357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30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102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397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088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94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444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911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16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594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28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744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293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629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346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340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8458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5064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5277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5326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4733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84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925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2180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6507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71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2809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427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423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9177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9300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6884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25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2035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905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5110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4610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0527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72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6837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8811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8311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8079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65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0833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6715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6806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2994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971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4134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888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122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1030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0631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59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807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8020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2575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4484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9164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703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3741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5572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4105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9537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10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815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0115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9855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7683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3036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9028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1669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776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1498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8843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33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 userDrawn="1"/>
        </p:nvSpPr>
        <p:spPr bwMode="auto">
          <a:xfrm>
            <a:off x="685800" y="4191000"/>
            <a:ext cx="7772400" cy="0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r-Latn-RS"/>
          </a:p>
        </p:txBody>
      </p:sp>
      <p:sp>
        <p:nvSpPr>
          <p:cNvPr id="5" name="Rectangle 14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r-Latn-RS"/>
          </a:p>
        </p:txBody>
      </p:sp>
      <p:grpSp>
        <p:nvGrpSpPr>
          <p:cNvPr id="6" name="Group 21"/>
          <p:cNvGrpSpPr>
            <a:grpSpLocks/>
          </p:cNvGrpSpPr>
          <p:nvPr userDrawn="1"/>
        </p:nvGrpSpPr>
        <p:grpSpPr bwMode="auto">
          <a:xfrm>
            <a:off x="7848600" y="152400"/>
            <a:ext cx="1123950" cy="852488"/>
            <a:chOff x="4608" y="96"/>
            <a:chExt cx="1044" cy="792"/>
          </a:xfrm>
        </p:grpSpPr>
        <p:sp>
          <p:nvSpPr>
            <p:cNvPr id="7" name="Oval 19"/>
            <p:cNvSpPr>
              <a:spLocks noChangeArrowheads="1"/>
            </p:cNvSpPr>
            <p:nvPr userDrawn="1"/>
          </p:nvSpPr>
          <p:spPr bwMode="auto">
            <a:xfrm>
              <a:off x="4608" y="96"/>
              <a:ext cx="1044" cy="792"/>
            </a:xfrm>
            <a:prstGeom prst="ellipse">
              <a:avLst/>
            </a:prstGeom>
            <a:gradFill rotWithShape="1">
              <a:gsLst>
                <a:gs pos="0">
                  <a:srgbClr val="D2D2A8"/>
                </a:gs>
                <a:gs pos="50000">
                  <a:srgbClr val="FFFFCC"/>
                </a:gs>
                <a:gs pos="100000">
                  <a:srgbClr val="D2D2A8"/>
                </a:gs>
              </a:gsLst>
              <a:lin ang="18900000" scaled="1"/>
            </a:gradFill>
            <a:ln w="9525">
              <a:round/>
              <a:headEnd/>
              <a:tailEnd/>
            </a:ln>
            <a:effectLst/>
            <a:scene3d>
              <a:camera prst="legacyObliqueTopRight"/>
              <a:lightRig rig="legacyFlat3" dir="r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FFCC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sr-Latn-RS"/>
            </a:p>
          </p:txBody>
        </p:sp>
        <p:sp>
          <p:nvSpPr>
            <p:cNvPr id="8" name="WordArt 20"/>
            <p:cNvSpPr>
              <a:spLocks noChangeArrowheads="1" noChangeShapeType="1" noTextEdit="1"/>
            </p:cNvSpPr>
            <p:nvPr userDrawn="1"/>
          </p:nvSpPr>
          <p:spPr bwMode="auto">
            <a:xfrm>
              <a:off x="4984" y="220"/>
              <a:ext cx="292" cy="5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scene3d>
                <a:camera prst="legacyObliqueTopRight"/>
                <a:lightRig rig="legacyFlat2" dir="b"/>
              </a:scene3d>
              <a:sp3d extrusionH="176200" prstMaterial="legacyMatte">
                <a:extrusionClr>
                  <a:srgbClr val="FFFFCC"/>
                </a:extrusionClr>
              </a:sp3d>
            </a:bodyPr>
            <a:lstStyle/>
            <a:p>
              <a:pPr algn="ctr"/>
              <a:r>
                <a:rPr lang="sr-Latn-RS" sz="3200" kern="10">
                  <a:ln w="9525">
                    <a:round/>
                    <a:headEnd/>
                    <a:tailEnd/>
                  </a:ln>
                  <a:solidFill>
                    <a:srgbClr val="333399"/>
                  </a:solidFill>
                  <a:latin typeface="Times New Roman"/>
                  <a:cs typeface="Times New Roman"/>
                </a:rPr>
                <a:t>it</a:t>
              </a:r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49237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3200" i="1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0" name="Rectangle 1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pl-PL"/>
              <a:t>Alternativni pristupi u izgradnji SBP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1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FD50A7C-A11B-4055-9A91-992E5FD1E481}" type="slidenum">
              <a:rPr lang="en-US"/>
              <a:pPr>
                <a:defRPr/>
              </a:pPr>
              <a:t>‹#›</a:t>
            </a:fld>
            <a:r>
              <a:rPr lang="en-US" dirty="0"/>
              <a:t> / </a:t>
            </a:r>
            <a:r>
              <a:rPr lang="sr-Latn-CS" dirty="0"/>
              <a:t>117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pl-PL"/>
              <a:t>Alternativni pristupi u izgradnji SBP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3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CADCA7-73C4-438F-B7F5-6990E5478460}" type="slidenum">
              <a:rPr lang="en-US"/>
              <a:pPr>
                <a:defRPr/>
              </a:pPr>
              <a:t>‹#›</a:t>
            </a:fld>
            <a:r>
              <a:rPr lang="en-US" dirty="0"/>
              <a:t> / </a:t>
            </a:r>
            <a:r>
              <a:rPr lang="sr-Latn-CS" dirty="0"/>
              <a:t>117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pl-PL"/>
              <a:t>Alternativni pristupi u izgradnji SBP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75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r-Latn-R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8BD52-0F95-4964-891E-0F01B11E9FD6}" type="slidenum">
              <a:rPr lang="en-US"/>
              <a:pPr>
                <a:defRPr/>
              </a:pPr>
              <a:t>‹#›</a:t>
            </a:fld>
            <a:r>
              <a:rPr lang="en-US" dirty="0"/>
              <a:t> / </a:t>
            </a:r>
            <a:r>
              <a:rPr lang="sr-Latn-CS" dirty="0"/>
              <a:t>117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pl-PL"/>
              <a:t>Alternativni pristupi u izgradnji SBP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1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0A701E-8DCE-4F7F-BFA8-F0D9DB264F02}" type="slidenum">
              <a:rPr lang="en-US"/>
              <a:pPr>
                <a:defRPr/>
              </a:pPr>
              <a:t>‹#›</a:t>
            </a:fld>
            <a:r>
              <a:rPr lang="en-US" dirty="0"/>
              <a:t> / </a:t>
            </a:r>
            <a:r>
              <a:rPr lang="sr-Latn-CS" dirty="0"/>
              <a:t>117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pl-PL"/>
              <a:t>Alternativni pristupi u izgradnji SBP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60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F17B9A-0185-4F87-BDBE-E4BA94F23152}" type="slidenum">
              <a:rPr lang="en-US"/>
              <a:pPr>
                <a:defRPr/>
              </a:pPr>
              <a:t>‹#›</a:t>
            </a:fld>
            <a:r>
              <a:rPr lang="en-US" dirty="0"/>
              <a:t> / </a:t>
            </a:r>
            <a:r>
              <a:rPr lang="sr-Latn-CS" dirty="0"/>
              <a:t>117</a:t>
            </a: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pl-PL"/>
              <a:t>Alternativni pristupi u izgradnji SBP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5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47E7DC8-D68B-4930-92DB-6EBF4D2165D1}" type="slidenum">
              <a:rPr lang="en-US"/>
              <a:pPr>
                <a:defRPr/>
              </a:pPr>
              <a:t>‹#›</a:t>
            </a:fld>
            <a:r>
              <a:rPr lang="en-US" dirty="0"/>
              <a:t> / </a:t>
            </a:r>
            <a:r>
              <a:rPr lang="sr-Latn-CS" dirty="0"/>
              <a:t>117</a:t>
            </a:r>
            <a:endParaRPr lang="en-US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pl-PL"/>
              <a:t>Alternativni pristupi u izgradnji SBP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5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B61F4F-2273-4616-99BD-E9DD6D0360D2}" type="slidenum">
              <a:rPr lang="en-US"/>
              <a:pPr>
                <a:defRPr/>
              </a:pPr>
              <a:t>‹#›</a:t>
            </a:fld>
            <a:r>
              <a:rPr lang="en-US" dirty="0"/>
              <a:t> / </a:t>
            </a:r>
            <a:r>
              <a:rPr lang="sr-Latn-CS" dirty="0"/>
              <a:t>117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pl-PL"/>
              <a:t>Alternativni pristupi u izgradnji SBP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35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68B55E-D02A-420C-852F-4E6944783148}" type="slidenum">
              <a:rPr lang="en-US"/>
              <a:pPr>
                <a:defRPr/>
              </a:pPr>
              <a:t>‹#›</a:t>
            </a:fld>
            <a:r>
              <a:rPr lang="en-US" dirty="0"/>
              <a:t> / </a:t>
            </a:r>
            <a:r>
              <a:rPr lang="sr-Latn-CS" dirty="0"/>
              <a:t>117</a:t>
            </a: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pl-PL"/>
              <a:t>Alternativni pristupi u izgradnji SBP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2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154FE3-48C2-4FA4-8B0F-C62DDB99D5DF}" type="slidenum">
              <a:rPr lang="en-US"/>
              <a:pPr>
                <a:defRPr/>
              </a:pPr>
              <a:t>‹#›</a:t>
            </a:fld>
            <a:r>
              <a:rPr lang="en-US" dirty="0"/>
              <a:t> / </a:t>
            </a:r>
            <a:r>
              <a:rPr lang="sr-Latn-CS" dirty="0"/>
              <a:t>117</a:t>
            </a: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pl-PL"/>
              <a:t>Alternativni pristupi u izgradnji SBP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63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r-Latn-R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4A87B20-F3AE-46AB-9C61-8A921A0B749C}" type="slidenum">
              <a:rPr lang="en-US"/>
              <a:pPr>
                <a:defRPr/>
              </a:pPr>
              <a:t>‹#›</a:t>
            </a:fld>
            <a:r>
              <a:rPr lang="en-US" dirty="0"/>
              <a:t> / </a:t>
            </a:r>
            <a:r>
              <a:rPr lang="sr-Latn-CS" dirty="0"/>
              <a:t>117</a:t>
            </a: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pl-PL"/>
              <a:t>Alternativni pristupi u izgradnji SBP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73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r-Latn-R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pl-PL"/>
              <a:t>Alternativni pristupi u izgradnji SBP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532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fld id="{DD4DA4B4-3615-4BCF-AF42-F53E1922BE18}" type="slidenum">
              <a:rPr lang="en-US"/>
              <a:pPr>
                <a:defRPr/>
              </a:pPr>
              <a:t>‹#›</a:t>
            </a:fld>
            <a:r>
              <a:rPr lang="en-US" dirty="0"/>
              <a:t> / </a:t>
            </a:r>
            <a:r>
              <a:rPr lang="sr-Latn-CS" dirty="0"/>
              <a:t>117</a:t>
            </a:r>
            <a:endParaRPr lang="en-US" dirty="0"/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457200" y="990600"/>
            <a:ext cx="8229600" cy="0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r-Latn-RS"/>
          </a:p>
        </p:txBody>
      </p:sp>
      <p:grpSp>
        <p:nvGrpSpPr>
          <p:cNvPr id="1033" name="Group 11"/>
          <p:cNvGrpSpPr>
            <a:grpSpLocks/>
          </p:cNvGrpSpPr>
          <p:nvPr userDrawn="1"/>
        </p:nvGrpSpPr>
        <p:grpSpPr bwMode="auto">
          <a:xfrm>
            <a:off x="8458200" y="152400"/>
            <a:ext cx="514350" cy="390525"/>
            <a:chOff x="4608" y="96"/>
            <a:chExt cx="1044" cy="792"/>
          </a:xfrm>
        </p:grpSpPr>
        <p:sp>
          <p:nvSpPr>
            <p:cNvPr id="1034" name="Oval 12"/>
            <p:cNvSpPr>
              <a:spLocks noChangeArrowheads="1"/>
            </p:cNvSpPr>
            <p:nvPr userDrawn="1"/>
          </p:nvSpPr>
          <p:spPr bwMode="auto">
            <a:xfrm>
              <a:off x="4608" y="96"/>
              <a:ext cx="1044" cy="792"/>
            </a:xfrm>
            <a:prstGeom prst="ellipse">
              <a:avLst/>
            </a:prstGeom>
            <a:gradFill rotWithShape="1">
              <a:gsLst>
                <a:gs pos="0">
                  <a:srgbClr val="D2D2A8"/>
                </a:gs>
                <a:gs pos="50000">
                  <a:srgbClr val="FFFFCC"/>
                </a:gs>
                <a:gs pos="100000">
                  <a:srgbClr val="D2D2A8"/>
                </a:gs>
              </a:gsLst>
              <a:lin ang="18900000" scaled="1"/>
            </a:gradFill>
            <a:ln w="9525">
              <a:round/>
              <a:headEnd/>
              <a:tailEnd/>
            </a:ln>
            <a:effectLst/>
            <a:scene3d>
              <a:camera prst="legacyObliqueTopRight"/>
              <a:lightRig rig="legacyFlat3" dir="r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FFCC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sr-Latn-RS"/>
            </a:p>
          </p:txBody>
        </p:sp>
        <p:sp>
          <p:nvSpPr>
            <p:cNvPr id="1035" name="WordArt 13"/>
            <p:cNvSpPr>
              <a:spLocks noChangeArrowheads="1" noChangeShapeType="1" noTextEdit="1"/>
            </p:cNvSpPr>
            <p:nvPr userDrawn="1"/>
          </p:nvSpPr>
          <p:spPr bwMode="auto">
            <a:xfrm>
              <a:off x="4984" y="220"/>
              <a:ext cx="292" cy="5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scene3d>
                <a:camera prst="legacyObliqueTopRight"/>
                <a:lightRig rig="legacyFlat2" dir="b"/>
              </a:scene3d>
              <a:sp3d extrusionH="176200" prstMaterial="legacyMatte">
                <a:extrusionClr>
                  <a:srgbClr val="FFFFCC"/>
                </a:extrusionClr>
              </a:sp3d>
            </a:bodyPr>
            <a:lstStyle/>
            <a:p>
              <a:pPr algn="ctr"/>
              <a:r>
                <a:rPr lang="sr-Latn-RS" sz="3200" kern="10">
                  <a:ln w="9525">
                    <a:round/>
                    <a:headEnd/>
                    <a:tailEnd/>
                  </a:ln>
                  <a:solidFill>
                    <a:srgbClr val="333399"/>
                  </a:solidFill>
                  <a:latin typeface="Times New Roman"/>
                  <a:cs typeface="Times New Roman"/>
                </a:rPr>
                <a:t>it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0" r:id="rId2"/>
    <p:sldLayoutId id="2147483671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00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006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0000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00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00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00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0066"/>
          </a:solidFill>
          <a:latin typeface="+mn-lt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://techblog.netflix.com/2012/09/eureka.html" TargetMode="External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ookeeper.apache.org/" TargetMode="External"/><Relationship Id="rId5" Type="http://schemas.openxmlformats.org/officeDocument/2006/relationships/hyperlink" Target="https://www.consul.io/" TargetMode="External"/><Relationship Id="rId4" Type="http://schemas.openxmlformats.org/officeDocument/2006/relationships/hyperlink" Target="https://github.com/Netflix/eureka/wiki" TargetMode="Externa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://techblog.netflix.com/2013/06/announcing-zuul-edge-service-in-cloud.html" TargetMode="External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etflix/zuul/wiki" TargetMode="Externa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_network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l.cam.ac.uk/~jac22/books/ods/ods/node18.html" TargetMode="External"/><Relationship Id="rId4" Type="http://schemas.openxmlformats.org/officeDocument/2006/relationships/hyperlink" Target="https://en.wikipedia.org/wiki/Message_passing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rtinfowler.com/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boicy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rtinfowler.com/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rtinfowler.com/articles/microservices.html" TargetMode="Externa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heartofscalability.com/?utm_source=introduction-to-microservices&amp;utm_medium=blog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hyperlink" Target="https://spring.io/" TargetMode="External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" TargetMode="External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" TargetMode="External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" TargetMode="External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" TargetMode="Externa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" TargetMode="External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" TargetMode="Externa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" TargetMode="External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" TargetMode="External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" TargetMode="External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rojects.spring.io/spring-security-oauth/docs/tutorial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" TargetMode="External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hyperlink" Target="https://projects.spring.io/spring-boot/" TargetMode="Externa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" TargetMode="External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loud.spring.io/spring-cloud-netflix/" TargetMode="External"/><Relationship Id="rId4" Type="http://schemas.openxmlformats.org/officeDocument/2006/relationships/hyperlink" Target="http://projects.spring.io/spring-cloud" TargetMode="Externa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Vežba 1</a:t>
            </a:r>
            <a:endParaRPr lang="en-US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4267200"/>
            <a:ext cx="7643192" cy="1752600"/>
          </a:xfrm>
        </p:spPr>
        <p:txBody>
          <a:bodyPr/>
          <a:lstStyle/>
          <a:p>
            <a:pPr algn="l"/>
            <a:r>
              <a:rPr lang="sr-Latn-RS" b="0" dirty="0"/>
              <a:t>Autori: Branko Terzić, Vladimir Ivančević</a:t>
            </a:r>
          </a:p>
          <a:p>
            <a:pPr algn="l"/>
            <a:r>
              <a:rPr lang="sr-Latn-RS" b="0" dirty="0"/>
              <a:t>Profesor: prof. dr Ivan Luković</a:t>
            </a:r>
            <a:endParaRPr lang="en-US" b="0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sp>
        <p:nvSpPr>
          <p:cNvPr id="11269" name="Rectangle 10"/>
          <p:cNvSpPr>
            <a:spLocks noChangeArrowheads="1"/>
          </p:cNvSpPr>
          <p:nvPr/>
        </p:nvSpPr>
        <p:spPr bwMode="auto">
          <a:xfrm>
            <a:off x="457200" y="152400"/>
            <a:ext cx="822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b="1" dirty="0" err="1">
                <a:solidFill>
                  <a:srgbClr val="000066"/>
                </a:solidFill>
              </a:rPr>
              <a:t>Softversko</a:t>
            </a:r>
            <a:r>
              <a:rPr lang="sr-Latn-RS" sz="3200" b="1" dirty="0">
                <a:solidFill>
                  <a:srgbClr val="000066"/>
                </a:solidFill>
              </a:rPr>
              <a:t> modelovanje procesa u organizacionim sistemima</a:t>
            </a:r>
            <a:endParaRPr lang="en-US" sz="32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10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RS" dirty="0" smtClean="0"/>
              <a:t>Hierarchical arhitektura</a:t>
            </a:r>
          </a:p>
          <a:p>
            <a:pPr eaLnBrk="1" hangingPunct="1"/>
            <a:r>
              <a:rPr lang="sr-Latn-RS" b="0" dirty="0" smtClean="0"/>
              <a:t>Celokupan softverski sistem predstavlja hijerarhijsku strukturu koja se sastoji od modula koji se nalaze na različitim nivoima hijerarhije</a:t>
            </a:r>
          </a:p>
          <a:p>
            <a:pPr lvl="1" eaLnBrk="1" hangingPunct="1"/>
            <a:r>
              <a:rPr lang="sr-Latn-RS" dirty="0" smtClean="0"/>
              <a:t>Najčešće </a:t>
            </a:r>
            <a:r>
              <a:rPr lang="sr-Latn-RS" dirty="0" smtClean="0"/>
              <a:t>se koristi prilikom razvoja mrežnih protokola ili operativnih sistema</a:t>
            </a:r>
          </a:p>
          <a:p>
            <a:pPr lvl="1" eaLnBrk="1" hangingPunct="1"/>
            <a:r>
              <a:rPr lang="sr-Latn-RS" b="0" dirty="0" smtClean="0"/>
              <a:t>Odnos generalizacija-sprecijalizacija</a:t>
            </a:r>
          </a:p>
          <a:p>
            <a:pPr lvl="2" eaLnBrk="1" hangingPunct="1"/>
            <a:r>
              <a:rPr lang="sr-Latn-RS" dirty="0" smtClean="0"/>
              <a:t>Moduli na višim nivoima hijerarhije su odgovorni za veći broj funkcionalnosti, pri čemu svaku ostvaruju korišćenjem operacija koje implementiraju njihovi podređeni moduli</a:t>
            </a:r>
            <a:endParaRPr lang="sr-Latn-RS" b="0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28512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100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2060"/>
                </a:solidFill>
                <a:ea typeface="DejaVu Sans"/>
              </a:rPr>
              <a:t>STS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Kreiranje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projekta</a:t>
            </a:r>
            <a:r>
              <a:rPr lang="sr-Latn-RS" dirty="0">
                <a:solidFill>
                  <a:srgbClr val="002060"/>
                </a:solidFill>
                <a:ea typeface="DejaVu Sans"/>
              </a:rPr>
              <a:t> Spring Boot</a:t>
            </a:r>
            <a:endParaRPr lang="en-U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Pokretanje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projekta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lvl="2" eaLnBrk="1" hangingPunct="1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Desnim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klikom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mi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ša na izvršnu klasu Run As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-&gt;Java Application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140968"/>
            <a:ext cx="6864680" cy="2564482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9773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101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2060"/>
                </a:solidFill>
                <a:ea typeface="DejaVu Sans"/>
              </a:rPr>
              <a:t>STS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Kreiranje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projekta</a:t>
            </a:r>
            <a:r>
              <a:rPr lang="sr-Latn-RS" dirty="0">
                <a:solidFill>
                  <a:srgbClr val="002060"/>
                </a:solidFill>
                <a:ea typeface="DejaVu Sans"/>
              </a:rPr>
              <a:t> Spring Boot</a:t>
            </a:r>
            <a:endParaRPr lang="en-U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Kreiranje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JAR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fajla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lvl="2" eaLnBrk="1" hangingPunct="1"/>
            <a:r>
              <a:rPr lang="en-US" dirty="0" smtClean="0">
                <a:solidFill>
                  <a:srgbClr val="002060"/>
                </a:solidFill>
                <a:ea typeface="DejaVu Sans"/>
              </a:rPr>
              <a:t>U pom.xml</a:t>
            </a:r>
          </a:p>
          <a:p>
            <a:pPr marL="1714500" lvl="3" indent="-342900" eaLnBrk="1" hangingPunct="1">
              <a:buFont typeface="+mj-lt"/>
              <a:buAutoNum type="arabicPeriod"/>
            </a:pPr>
            <a:r>
              <a:rPr lang="en-US" dirty="0"/>
              <a:t>&lt;packaging&gt;jar&lt;/packaging</a:t>
            </a:r>
            <a:r>
              <a:rPr lang="en-US" dirty="0" smtClean="0"/>
              <a:t>&gt;</a:t>
            </a:r>
          </a:p>
          <a:p>
            <a:pPr marL="1714500" lvl="3" indent="-342900" eaLnBrk="1" hangingPunct="1">
              <a:buFont typeface="+mj-lt"/>
              <a:buAutoNum type="arabicPeriod"/>
            </a:pPr>
            <a:r>
              <a:rPr lang="en-US" dirty="0" err="1" smtClean="0"/>
              <a:t>Iznavigirati</a:t>
            </a:r>
            <a:r>
              <a:rPr lang="en-US" dirty="0"/>
              <a:t> </a:t>
            </a:r>
            <a:r>
              <a:rPr lang="en-US" dirty="0" smtClean="0"/>
              <a:t>do </a:t>
            </a:r>
            <a:r>
              <a:rPr lang="en-US" dirty="0" err="1" smtClean="0"/>
              <a:t>projektnih</a:t>
            </a:r>
            <a:r>
              <a:rPr lang="en-US" dirty="0" smtClean="0"/>
              <a:t> </a:t>
            </a:r>
            <a:r>
              <a:rPr lang="en-US" dirty="0" err="1" smtClean="0"/>
              <a:t>fajova</a:t>
            </a:r>
            <a:r>
              <a:rPr lang="en-US" dirty="0" smtClean="0"/>
              <a:t> u </a:t>
            </a:r>
            <a:r>
              <a:rPr lang="en-US" dirty="0" err="1" smtClean="0"/>
              <a:t>okviru</a:t>
            </a:r>
            <a:r>
              <a:rPr lang="en-US" dirty="0" smtClean="0"/>
              <a:t> </a:t>
            </a:r>
            <a:r>
              <a:rPr lang="en-US" dirty="0" err="1" smtClean="0"/>
              <a:t>datog</a:t>
            </a:r>
            <a:r>
              <a:rPr lang="en-US" dirty="0" smtClean="0"/>
              <a:t> Workspace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140968"/>
            <a:ext cx="8283210" cy="2952328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18508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102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2060"/>
                </a:solidFill>
                <a:ea typeface="DejaVu Sans"/>
              </a:rPr>
              <a:t>STS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Kreiranje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projekta</a:t>
            </a:r>
            <a:r>
              <a:rPr lang="sr-Latn-RS" dirty="0">
                <a:solidFill>
                  <a:srgbClr val="002060"/>
                </a:solidFill>
                <a:ea typeface="DejaVu Sans"/>
              </a:rPr>
              <a:t> Spring Boot</a:t>
            </a:r>
            <a:endParaRPr lang="en-U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Kreiranje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JAR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fajla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lvl="2" eaLnBrk="1" hangingPunct="1"/>
            <a:r>
              <a:rPr lang="en-US" dirty="0" smtClean="0">
                <a:solidFill>
                  <a:srgbClr val="002060"/>
                </a:solidFill>
                <a:ea typeface="DejaVu Sans"/>
              </a:rPr>
              <a:t>U pom.xml</a:t>
            </a:r>
          </a:p>
          <a:p>
            <a:pPr marL="1714500" lvl="3" indent="-342900" eaLnBrk="1" hangingPunct="1">
              <a:buFont typeface="+mj-lt"/>
              <a:buAutoNum type="arabicPeriod"/>
            </a:pPr>
            <a:r>
              <a:rPr lang="en-US" dirty="0"/>
              <a:t>&lt;packaging&gt;jar&lt;/packaging</a:t>
            </a:r>
            <a:r>
              <a:rPr lang="en-US" dirty="0" smtClean="0"/>
              <a:t>&gt;</a:t>
            </a:r>
          </a:p>
          <a:p>
            <a:pPr marL="1714500" lvl="3" indent="-342900" eaLnBrk="1" hangingPunct="1">
              <a:buFont typeface="+mj-lt"/>
              <a:buAutoNum type="arabicPeriod"/>
            </a:pPr>
            <a:r>
              <a:rPr lang="en-US" dirty="0" err="1" smtClean="0"/>
              <a:t>Iznavigirati</a:t>
            </a:r>
            <a:r>
              <a:rPr lang="en-US" dirty="0"/>
              <a:t> </a:t>
            </a:r>
            <a:r>
              <a:rPr lang="en-US" dirty="0" smtClean="0"/>
              <a:t>do </a:t>
            </a:r>
            <a:r>
              <a:rPr lang="en-US" dirty="0" err="1" smtClean="0"/>
              <a:t>projektnih</a:t>
            </a:r>
            <a:r>
              <a:rPr lang="en-US" dirty="0" smtClean="0"/>
              <a:t> </a:t>
            </a:r>
            <a:r>
              <a:rPr lang="en-US" dirty="0" err="1" smtClean="0"/>
              <a:t>fajova</a:t>
            </a:r>
            <a:r>
              <a:rPr lang="en-US" dirty="0" smtClean="0"/>
              <a:t> u </a:t>
            </a:r>
            <a:r>
              <a:rPr lang="en-US" dirty="0" err="1" smtClean="0"/>
              <a:t>okviru</a:t>
            </a:r>
            <a:r>
              <a:rPr lang="en-US" dirty="0" smtClean="0"/>
              <a:t> </a:t>
            </a:r>
            <a:r>
              <a:rPr lang="en-US" dirty="0" err="1" smtClean="0"/>
              <a:t>datog</a:t>
            </a:r>
            <a:r>
              <a:rPr lang="en-US" dirty="0" smtClean="0"/>
              <a:t> Workspace</a:t>
            </a:r>
          </a:p>
          <a:p>
            <a:pPr marL="1714500" lvl="3" indent="-342900" eaLnBrk="1" hangingPunct="1">
              <a:buFont typeface="+mj-lt"/>
              <a:buAutoNum type="arabicPeriod"/>
            </a:pPr>
            <a:r>
              <a:rPr lang="en-US" dirty="0" err="1" smtClean="0"/>
              <a:t>Kreirati</a:t>
            </a:r>
            <a:r>
              <a:rPr lang="en-US" dirty="0" smtClean="0"/>
              <a:t> JAR </a:t>
            </a:r>
            <a:r>
              <a:rPr lang="en-US" dirty="0" err="1" smtClean="0"/>
              <a:t>fajl</a:t>
            </a:r>
            <a:r>
              <a:rPr lang="en-US" dirty="0" smtClean="0"/>
              <a:t> </a:t>
            </a:r>
            <a:r>
              <a:rPr lang="en-US" dirty="0" err="1" smtClean="0"/>
              <a:t>pomocu</a:t>
            </a:r>
            <a:r>
              <a:rPr lang="en-US" dirty="0" smtClean="0"/>
              <a:t> Maven </a:t>
            </a:r>
            <a:r>
              <a:rPr lang="en-US" dirty="0" err="1" smtClean="0"/>
              <a:t>komande</a:t>
            </a:r>
            <a:r>
              <a:rPr lang="en-US" dirty="0" smtClean="0"/>
              <a:t> </a:t>
            </a:r>
          </a:p>
          <a:p>
            <a:pPr lvl="4" eaLnBrk="1" hangingPunct="1"/>
            <a:r>
              <a:rPr lang="en-US" dirty="0" err="1" smtClean="0"/>
              <a:t>mvn</a:t>
            </a:r>
            <a:r>
              <a:rPr lang="en-US" dirty="0" smtClean="0"/>
              <a:t> clean install 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5" y="3733800"/>
            <a:ext cx="7296150" cy="280035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34317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103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5710" y="914400"/>
            <a:ext cx="8686800" cy="5334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2060"/>
                </a:solidFill>
                <a:ea typeface="DejaVu Sans"/>
              </a:rPr>
              <a:t>STS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Kreiranje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projekta</a:t>
            </a:r>
            <a:r>
              <a:rPr lang="sr-Latn-RS" dirty="0">
                <a:solidFill>
                  <a:srgbClr val="002060"/>
                </a:solidFill>
                <a:ea typeface="DejaVu Sans"/>
              </a:rPr>
              <a:t> Spring Boot</a:t>
            </a:r>
            <a:endParaRPr lang="en-U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Kreiranje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JAR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fajla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lvl="2" eaLnBrk="1" hangingPunct="1"/>
            <a:r>
              <a:rPr lang="en-US" dirty="0" smtClean="0">
                <a:solidFill>
                  <a:srgbClr val="002060"/>
                </a:solidFill>
                <a:ea typeface="DejaVu Sans"/>
              </a:rPr>
              <a:t>U pom.xml</a:t>
            </a:r>
          </a:p>
          <a:p>
            <a:pPr marL="1714500" lvl="3" indent="-342900" eaLnBrk="1" hangingPunct="1">
              <a:buFont typeface="+mj-lt"/>
              <a:buAutoNum type="arabicPeriod"/>
            </a:pPr>
            <a:r>
              <a:rPr lang="en-US" dirty="0"/>
              <a:t>&lt;packaging&gt;jar&lt;/packaging</a:t>
            </a:r>
            <a:r>
              <a:rPr lang="en-US" dirty="0" smtClean="0"/>
              <a:t>&gt;</a:t>
            </a:r>
          </a:p>
          <a:p>
            <a:pPr marL="1714500" lvl="3" indent="-342900" eaLnBrk="1" hangingPunct="1">
              <a:buFont typeface="+mj-lt"/>
              <a:buAutoNum type="arabicPeriod"/>
            </a:pPr>
            <a:r>
              <a:rPr lang="en-US" dirty="0" err="1" smtClean="0"/>
              <a:t>Iznavigirati</a:t>
            </a:r>
            <a:r>
              <a:rPr lang="en-US" dirty="0"/>
              <a:t> </a:t>
            </a:r>
            <a:r>
              <a:rPr lang="en-US" dirty="0" smtClean="0"/>
              <a:t>do </a:t>
            </a:r>
            <a:r>
              <a:rPr lang="en-US" dirty="0" err="1" smtClean="0"/>
              <a:t>projektnih</a:t>
            </a:r>
            <a:r>
              <a:rPr lang="en-US" dirty="0" smtClean="0"/>
              <a:t> </a:t>
            </a:r>
            <a:r>
              <a:rPr lang="en-US" dirty="0" err="1" smtClean="0"/>
              <a:t>fajova</a:t>
            </a:r>
            <a:r>
              <a:rPr lang="en-US" dirty="0" smtClean="0"/>
              <a:t> u </a:t>
            </a:r>
            <a:r>
              <a:rPr lang="en-US" dirty="0" err="1" smtClean="0"/>
              <a:t>okviru</a:t>
            </a:r>
            <a:r>
              <a:rPr lang="en-US" dirty="0" smtClean="0"/>
              <a:t> </a:t>
            </a:r>
            <a:r>
              <a:rPr lang="en-US" dirty="0" err="1" smtClean="0"/>
              <a:t>datog</a:t>
            </a:r>
            <a:r>
              <a:rPr lang="en-US" dirty="0" smtClean="0"/>
              <a:t> Workspace</a:t>
            </a:r>
          </a:p>
          <a:p>
            <a:pPr marL="1714500" lvl="3" indent="-342900" eaLnBrk="1" hangingPunct="1">
              <a:buFont typeface="+mj-lt"/>
              <a:buAutoNum type="arabicPeriod"/>
            </a:pPr>
            <a:r>
              <a:rPr lang="en-US" dirty="0" err="1" smtClean="0"/>
              <a:t>Kreirati</a:t>
            </a:r>
            <a:r>
              <a:rPr lang="en-US" dirty="0" smtClean="0"/>
              <a:t> JAR </a:t>
            </a:r>
            <a:r>
              <a:rPr lang="en-US" dirty="0" err="1" smtClean="0"/>
              <a:t>fajl</a:t>
            </a:r>
            <a:r>
              <a:rPr lang="en-US" dirty="0" smtClean="0"/>
              <a:t> </a:t>
            </a:r>
            <a:r>
              <a:rPr lang="en-US" dirty="0" err="1" smtClean="0"/>
              <a:t>pomocu</a:t>
            </a:r>
            <a:r>
              <a:rPr lang="en-US" dirty="0" smtClean="0"/>
              <a:t> Maven </a:t>
            </a:r>
            <a:r>
              <a:rPr lang="en-US" dirty="0" err="1" smtClean="0"/>
              <a:t>komande</a:t>
            </a:r>
            <a:r>
              <a:rPr lang="en-US" dirty="0" smtClean="0"/>
              <a:t> </a:t>
            </a:r>
          </a:p>
          <a:p>
            <a:pPr lvl="4" eaLnBrk="1" hangingPunct="1"/>
            <a:r>
              <a:rPr lang="en-US" dirty="0" err="1" smtClean="0"/>
              <a:t>mvn</a:t>
            </a:r>
            <a:r>
              <a:rPr lang="en-US" dirty="0" smtClean="0"/>
              <a:t> clean install </a:t>
            </a:r>
          </a:p>
          <a:p>
            <a:pPr marL="1714500" lvl="3" indent="-342900" eaLnBrk="1" hangingPunct="1">
              <a:buFont typeface="+mj-lt"/>
              <a:buAutoNum type="arabicPeriod"/>
            </a:pPr>
            <a:r>
              <a:rPr lang="en-US" dirty="0" err="1" smtClean="0"/>
              <a:t>Nakon</a:t>
            </a:r>
            <a:r>
              <a:rPr lang="en-US" dirty="0" smtClean="0"/>
              <a:t> </a:t>
            </a:r>
            <a:r>
              <a:rPr lang="en-US" dirty="0" err="1" smtClean="0"/>
              <a:t>uspe</a:t>
            </a:r>
            <a:r>
              <a:rPr lang="sr-Latn-RS" dirty="0" smtClean="0"/>
              <a:t>šnog izvršavanja izvršni JAR fajl se nalazi u okviru direktorijuma </a:t>
            </a:r>
            <a:r>
              <a:rPr lang="sr-Latn-RS" b="1" dirty="0" smtClean="0"/>
              <a:t>target</a:t>
            </a:r>
            <a:endParaRPr lang="en-US" b="1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798" y="4149080"/>
            <a:ext cx="5616624" cy="2359428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50027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104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5710" y="914400"/>
            <a:ext cx="8686800" cy="5334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2060"/>
                </a:solidFill>
                <a:ea typeface="DejaVu Sans"/>
              </a:rPr>
              <a:t>STS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Kreiranje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projekta</a:t>
            </a:r>
            <a:r>
              <a:rPr lang="sr-Latn-RS" dirty="0">
                <a:solidFill>
                  <a:srgbClr val="002060"/>
                </a:solidFill>
                <a:ea typeface="DejaVu Sans"/>
              </a:rPr>
              <a:t> Spring Boot</a:t>
            </a:r>
            <a:endParaRPr lang="en-U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Kreiranje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JAR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fajla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lvl="2" eaLnBrk="1" hangingPunct="1"/>
            <a:r>
              <a:rPr lang="en-US" dirty="0" smtClean="0">
                <a:solidFill>
                  <a:srgbClr val="002060"/>
                </a:solidFill>
                <a:ea typeface="DejaVu Sans"/>
              </a:rPr>
              <a:t>U pom.xml</a:t>
            </a:r>
          </a:p>
          <a:p>
            <a:pPr marL="1714500" lvl="3" indent="-342900" eaLnBrk="1" hangingPunct="1">
              <a:buFont typeface="+mj-lt"/>
              <a:buAutoNum type="arabicPeriod"/>
            </a:pPr>
            <a:r>
              <a:rPr lang="en-US" dirty="0"/>
              <a:t>&lt;packaging&gt;jar&lt;/packaging</a:t>
            </a:r>
            <a:r>
              <a:rPr lang="en-US" dirty="0" smtClean="0"/>
              <a:t>&gt;</a:t>
            </a:r>
          </a:p>
          <a:p>
            <a:pPr marL="1714500" lvl="3" indent="-342900" eaLnBrk="1" hangingPunct="1">
              <a:buFont typeface="+mj-lt"/>
              <a:buAutoNum type="arabicPeriod"/>
            </a:pPr>
            <a:r>
              <a:rPr lang="en-US" dirty="0" err="1" smtClean="0"/>
              <a:t>Iznavigirati</a:t>
            </a:r>
            <a:r>
              <a:rPr lang="en-US" dirty="0"/>
              <a:t> </a:t>
            </a:r>
            <a:r>
              <a:rPr lang="en-US" dirty="0" smtClean="0"/>
              <a:t>do </a:t>
            </a:r>
            <a:r>
              <a:rPr lang="en-US" dirty="0" err="1" smtClean="0"/>
              <a:t>projektnih</a:t>
            </a:r>
            <a:r>
              <a:rPr lang="en-US" dirty="0" smtClean="0"/>
              <a:t> </a:t>
            </a:r>
            <a:r>
              <a:rPr lang="en-US" dirty="0" err="1" smtClean="0"/>
              <a:t>fajova</a:t>
            </a:r>
            <a:r>
              <a:rPr lang="en-US" dirty="0" smtClean="0"/>
              <a:t> u </a:t>
            </a:r>
            <a:r>
              <a:rPr lang="en-US" dirty="0" err="1" smtClean="0"/>
              <a:t>okviru</a:t>
            </a:r>
            <a:r>
              <a:rPr lang="en-US" dirty="0" smtClean="0"/>
              <a:t> </a:t>
            </a:r>
            <a:r>
              <a:rPr lang="en-US" dirty="0" err="1" smtClean="0"/>
              <a:t>datog</a:t>
            </a:r>
            <a:r>
              <a:rPr lang="en-US" dirty="0" smtClean="0"/>
              <a:t> Workspace</a:t>
            </a:r>
          </a:p>
          <a:p>
            <a:pPr marL="1714500" lvl="3" indent="-342900" eaLnBrk="1" hangingPunct="1">
              <a:buFont typeface="+mj-lt"/>
              <a:buAutoNum type="arabicPeriod"/>
            </a:pPr>
            <a:r>
              <a:rPr lang="en-US" dirty="0" err="1" smtClean="0"/>
              <a:t>Kreirati</a:t>
            </a:r>
            <a:r>
              <a:rPr lang="en-US" dirty="0" smtClean="0"/>
              <a:t> JAR </a:t>
            </a:r>
            <a:r>
              <a:rPr lang="en-US" dirty="0" err="1" smtClean="0"/>
              <a:t>fajl</a:t>
            </a:r>
            <a:r>
              <a:rPr lang="en-US" dirty="0" smtClean="0"/>
              <a:t> </a:t>
            </a:r>
            <a:r>
              <a:rPr lang="en-US" dirty="0" err="1" smtClean="0"/>
              <a:t>pomocu</a:t>
            </a:r>
            <a:r>
              <a:rPr lang="en-US" dirty="0" smtClean="0"/>
              <a:t> Maven </a:t>
            </a:r>
            <a:r>
              <a:rPr lang="en-US" dirty="0" err="1" smtClean="0"/>
              <a:t>komande</a:t>
            </a:r>
            <a:r>
              <a:rPr lang="en-US" dirty="0" smtClean="0"/>
              <a:t> </a:t>
            </a:r>
          </a:p>
          <a:p>
            <a:pPr lvl="4" eaLnBrk="1" hangingPunct="1"/>
            <a:r>
              <a:rPr lang="en-US" dirty="0" err="1" smtClean="0"/>
              <a:t>mvn</a:t>
            </a:r>
            <a:r>
              <a:rPr lang="en-US" dirty="0" smtClean="0"/>
              <a:t> clean install </a:t>
            </a:r>
          </a:p>
          <a:p>
            <a:pPr marL="1714500" lvl="3" indent="-342900" eaLnBrk="1" hangingPunct="1">
              <a:buFont typeface="+mj-lt"/>
              <a:buAutoNum type="arabicPeriod"/>
            </a:pPr>
            <a:r>
              <a:rPr lang="en-US" dirty="0" err="1" smtClean="0"/>
              <a:t>Nakon</a:t>
            </a:r>
            <a:r>
              <a:rPr lang="en-US" dirty="0" smtClean="0"/>
              <a:t> </a:t>
            </a:r>
            <a:r>
              <a:rPr lang="en-US" dirty="0" err="1" smtClean="0"/>
              <a:t>uspe</a:t>
            </a:r>
            <a:r>
              <a:rPr lang="sr-Latn-RS" dirty="0" smtClean="0"/>
              <a:t>šnog izvršavanja izvršni JAR fajl se nalazi u okviru direktorijuma </a:t>
            </a:r>
            <a:r>
              <a:rPr lang="sr-Latn-RS" b="1" dirty="0" smtClean="0"/>
              <a:t>target</a:t>
            </a:r>
          </a:p>
          <a:p>
            <a:pPr marL="1714500" lvl="3" indent="-342900" eaLnBrk="1" hangingPunct="1">
              <a:buFont typeface="+mj-lt"/>
              <a:buAutoNum type="arabicPeriod"/>
            </a:pPr>
            <a:r>
              <a:rPr lang="sr-Latn-RS" dirty="0" smtClean="0"/>
              <a:t>Pokrenuti generisani JAR fajl</a:t>
            </a:r>
            <a:endParaRPr lang="en-US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898" y="4432849"/>
            <a:ext cx="3816424" cy="211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105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2060"/>
                </a:solidFill>
                <a:ea typeface="DejaVu Sans"/>
              </a:rPr>
              <a:t>STS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Kreiranje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projekta</a:t>
            </a:r>
            <a:r>
              <a:rPr lang="sr-Latn-RS" dirty="0">
                <a:solidFill>
                  <a:srgbClr val="002060"/>
                </a:solidFill>
                <a:ea typeface="DejaVu Sans"/>
              </a:rPr>
              <a:t> Spring 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Cloud Netflix</a:t>
            </a:r>
            <a:endParaRPr lang="en-U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b="1" dirty="0" smtClean="0">
                <a:solidFill>
                  <a:srgbClr val="002060"/>
                </a:solidFill>
                <a:ea typeface="DejaVu Sans"/>
              </a:rPr>
              <a:t>Service Discovery – Netflix Eureka</a:t>
            </a:r>
          </a:p>
          <a:p>
            <a:pPr lvl="2" eaLnBrk="1" hangingPunct="1"/>
            <a:r>
              <a:rPr lang="en-US" dirty="0">
                <a:solidFill>
                  <a:srgbClr val="002060"/>
                </a:solidFill>
                <a:ea typeface="DejaVu Sans"/>
                <a:hlinkClick r:id="rId3"/>
              </a:rPr>
              <a:t>http://</a:t>
            </a:r>
            <a:r>
              <a:rPr lang="en-US" dirty="0" smtClean="0">
                <a:solidFill>
                  <a:srgbClr val="002060"/>
                </a:solidFill>
                <a:ea typeface="DejaVu Sans"/>
                <a:hlinkClick r:id="rId3"/>
              </a:rPr>
              <a:t>techblog.netflix.com/2012/09/eureka.html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lvl="2" eaLnBrk="1" hangingPunct="1"/>
            <a:r>
              <a:rPr lang="en-US" dirty="0">
                <a:solidFill>
                  <a:srgbClr val="002060"/>
                </a:solidFill>
                <a:ea typeface="DejaVu Sans"/>
                <a:hlinkClick r:id="rId4"/>
              </a:rPr>
              <a:t>https://</a:t>
            </a:r>
            <a:r>
              <a:rPr lang="en-US" dirty="0" smtClean="0">
                <a:solidFill>
                  <a:srgbClr val="002060"/>
                </a:solidFill>
                <a:ea typeface="DejaVu Sans"/>
                <a:hlinkClick r:id="rId4"/>
              </a:rPr>
              <a:t>github.com/Netflix/eureka/wiki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2" eaLnBrk="1" hangingPunct="1"/>
            <a:r>
              <a:rPr lang="en-US" b="1" i="1" dirty="0" smtClean="0"/>
              <a:t>A </a:t>
            </a:r>
            <a:r>
              <a:rPr lang="en-US" b="1" i="1" dirty="0"/>
              <a:t>service registry is a phone book for your </a:t>
            </a:r>
            <a:r>
              <a:rPr lang="en-US" b="1" i="1" dirty="0" err="1" smtClean="0"/>
              <a:t>microservices</a:t>
            </a:r>
            <a:endParaRPr lang="en-US" b="1" i="1" dirty="0" smtClean="0"/>
          </a:p>
          <a:p>
            <a:pPr lvl="2" eaLnBrk="1" hangingPunct="1"/>
            <a:r>
              <a:rPr lang="en-US" i="1" dirty="0"/>
              <a:t>Each service registers itself with the service registry and tells the registry where it lives (host, port, node name) and perhaps other service-specific metadata - things that other services can use to make informed decisions about </a:t>
            </a:r>
            <a:r>
              <a:rPr lang="en-US" i="1" dirty="0" smtClean="0"/>
              <a:t>it</a:t>
            </a:r>
          </a:p>
          <a:p>
            <a:pPr lvl="3" eaLnBrk="1" hangingPunct="1"/>
            <a:r>
              <a:rPr lang="en-US" dirty="0" smtClean="0">
                <a:solidFill>
                  <a:srgbClr val="002060"/>
                </a:solidFill>
                <a:ea typeface="DejaVu Sans"/>
              </a:rPr>
              <a:t>Da li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ima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“user-service”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instaci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koje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su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dostupne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i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gde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se one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nalaze</a:t>
            </a:r>
            <a:r>
              <a:rPr lang="sr-Cyrl-RS" dirty="0" smtClean="0">
                <a:solidFill>
                  <a:srgbClr val="002060"/>
                </a:solidFill>
                <a:ea typeface="DejaVu Sans"/>
              </a:rPr>
              <a:t>?</a:t>
            </a:r>
          </a:p>
          <a:p>
            <a:pPr lvl="2" eaLnBrk="1" hangingPunct="1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Sli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čni servisi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Consul: </a:t>
            </a:r>
            <a:r>
              <a:rPr lang="en-US" dirty="0" smtClean="0">
                <a:solidFill>
                  <a:srgbClr val="002060"/>
                </a:solidFill>
                <a:ea typeface="DejaVu Sans"/>
                <a:hlinkClick r:id="rId5"/>
              </a:rPr>
              <a:t>https</a:t>
            </a:r>
            <a:r>
              <a:rPr lang="en-US" dirty="0">
                <a:solidFill>
                  <a:srgbClr val="002060"/>
                </a:solidFill>
                <a:ea typeface="DejaVu Sans"/>
                <a:hlinkClick r:id="rId5"/>
              </a:rPr>
              <a:t>://www.consul.io</a:t>
            </a:r>
            <a:r>
              <a:rPr lang="en-US" dirty="0" smtClean="0">
                <a:solidFill>
                  <a:srgbClr val="002060"/>
                </a:solidFill>
                <a:ea typeface="DejaVu Sans"/>
                <a:hlinkClick r:id="rId5"/>
              </a:rPr>
              <a:t>/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3" eaLnBrk="1" hangingPunct="1"/>
            <a:r>
              <a:rPr lang="en-US" dirty="0">
                <a:solidFill>
                  <a:srgbClr val="002060"/>
                </a:solidFill>
                <a:ea typeface="DejaVu Sans"/>
              </a:rPr>
              <a:t>Apache 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Zookeeper</a:t>
            </a:r>
            <a:r>
              <a:rPr lang="sr-Latn-RS" dirty="0">
                <a:solidFill>
                  <a:srgbClr val="002060"/>
                </a:solidFill>
                <a:ea typeface="DejaVu Sans"/>
              </a:rPr>
              <a:t>: </a:t>
            </a:r>
            <a:r>
              <a:rPr lang="sr-Latn-RS" dirty="0">
                <a:solidFill>
                  <a:srgbClr val="002060"/>
                </a:solidFill>
                <a:ea typeface="DejaVu Sans"/>
                <a:hlinkClick r:id="rId6"/>
              </a:rPr>
              <a:t>https://zookeeper.apache.org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6"/>
              </a:rPr>
              <a:t>/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20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106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2060"/>
                </a:solidFill>
                <a:ea typeface="DejaVu Sans"/>
              </a:rPr>
              <a:t>STS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Kreiranje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projekta</a:t>
            </a:r>
            <a:r>
              <a:rPr lang="sr-Latn-RS" dirty="0">
                <a:solidFill>
                  <a:srgbClr val="002060"/>
                </a:solidFill>
                <a:ea typeface="DejaVu Sans"/>
              </a:rPr>
              <a:t> Spring 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Cloud Netflix</a:t>
            </a:r>
            <a:endParaRPr lang="en-U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b="1" dirty="0" smtClean="0">
                <a:solidFill>
                  <a:srgbClr val="002060"/>
                </a:solidFill>
                <a:ea typeface="DejaVu Sans"/>
              </a:rPr>
              <a:t>Service Discovery – Netflix Eureka</a:t>
            </a:r>
          </a:p>
          <a:p>
            <a:pPr lvl="1" eaLnBrk="1" hangingPunct="1"/>
            <a:r>
              <a:rPr lang="en-US" b="1" dirty="0" smtClean="0">
                <a:solidFill>
                  <a:srgbClr val="002060"/>
                </a:solidFill>
                <a:ea typeface="DejaVu Sans"/>
              </a:rPr>
              <a:t>DEMO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00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107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2060"/>
                </a:solidFill>
                <a:ea typeface="DejaVu Sans"/>
              </a:rPr>
              <a:t>STS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Kreiranje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projekta</a:t>
            </a:r>
            <a:r>
              <a:rPr lang="sr-Latn-RS" dirty="0">
                <a:solidFill>
                  <a:srgbClr val="002060"/>
                </a:solidFill>
                <a:ea typeface="DejaVu Sans"/>
              </a:rPr>
              <a:t> Spring 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Cloud Netflix</a:t>
            </a:r>
            <a:endParaRPr lang="en-U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Routing and Filtering</a:t>
            </a:r>
            <a:r>
              <a:rPr lang="en-US" b="1" dirty="0" smtClean="0">
                <a:solidFill>
                  <a:srgbClr val="002060"/>
                </a:solidFill>
                <a:ea typeface="DejaVu Sans"/>
              </a:rPr>
              <a:t> – Netflix </a:t>
            </a:r>
            <a:r>
              <a:rPr lang="en-US" b="1" dirty="0" err="1" smtClean="0">
                <a:solidFill>
                  <a:srgbClr val="002060"/>
                </a:solidFill>
                <a:ea typeface="DejaVu Sans"/>
              </a:rPr>
              <a:t>Zuul</a:t>
            </a:r>
            <a:endParaRPr lang="sr-Latn-RS" b="1" dirty="0" smtClean="0">
              <a:solidFill>
                <a:srgbClr val="002060"/>
              </a:solidFill>
              <a:ea typeface="DejaVu Sans"/>
            </a:endParaRPr>
          </a:p>
          <a:p>
            <a:pPr lvl="2" eaLnBrk="1" hangingPunct="1"/>
            <a:r>
              <a:rPr lang="en-US" dirty="0">
                <a:solidFill>
                  <a:srgbClr val="002060"/>
                </a:solidFill>
                <a:ea typeface="DejaVu Sans"/>
                <a:hlinkClick r:id="rId3"/>
              </a:rPr>
              <a:t>http://</a:t>
            </a:r>
            <a:r>
              <a:rPr lang="en-US" dirty="0" smtClean="0">
                <a:solidFill>
                  <a:srgbClr val="002060"/>
                </a:solidFill>
                <a:ea typeface="DejaVu Sans"/>
                <a:hlinkClick r:id="rId3"/>
              </a:rPr>
              <a:t>techblog.netflix.com/2013/06/announcing-zuul-edge-service-in-cloud.html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2" eaLnBrk="1" hangingPunct="1"/>
            <a:r>
              <a:rPr lang="sr-Latn-RS" dirty="0">
                <a:solidFill>
                  <a:srgbClr val="002060"/>
                </a:solidFill>
                <a:ea typeface="DejaVu Sans"/>
                <a:hlinkClick r:id="rId4"/>
              </a:rPr>
              <a:t>https://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4"/>
              </a:rPr>
              <a:t>github.com/Netflix/zuul/wiki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2" eaLnBrk="1" hangingPunct="1"/>
            <a:r>
              <a:rPr lang="en-US" i="1" dirty="0" err="1"/>
              <a:t>Zuul</a:t>
            </a:r>
            <a:r>
              <a:rPr lang="en-US" i="1" dirty="0"/>
              <a:t> is the front door for all requests from devices and web sites to the backend of the Netflix streaming application</a:t>
            </a:r>
            <a:r>
              <a:rPr lang="en-US" i="1" dirty="0" smtClean="0"/>
              <a:t>.</a:t>
            </a:r>
            <a:endParaRPr lang="sr-Latn-RS" i="1" dirty="0" smtClean="0"/>
          </a:p>
          <a:p>
            <a:pPr lvl="2" eaLnBrk="1" hangingPunct="1"/>
            <a:r>
              <a:rPr lang="en-US" i="1" dirty="0"/>
              <a:t>As an </a:t>
            </a:r>
            <a:r>
              <a:rPr lang="en-US" b="1" i="1" dirty="0"/>
              <a:t>edge service </a:t>
            </a:r>
            <a:r>
              <a:rPr lang="en-US" i="1" dirty="0"/>
              <a:t>application, </a:t>
            </a:r>
            <a:r>
              <a:rPr lang="en-US" i="1" dirty="0" err="1"/>
              <a:t>Zuul</a:t>
            </a:r>
            <a:r>
              <a:rPr lang="en-US" i="1" dirty="0"/>
              <a:t> is built to enable dynamic routing</a:t>
            </a:r>
            <a:r>
              <a:rPr lang="en-US" i="1" dirty="0" smtClean="0"/>
              <a:t>,</a:t>
            </a:r>
            <a:r>
              <a:rPr lang="sr-Latn-RS" i="1" dirty="0" smtClean="0"/>
              <a:t> request filtering,</a:t>
            </a:r>
            <a:r>
              <a:rPr lang="en-US" i="1" dirty="0" smtClean="0"/>
              <a:t> </a:t>
            </a:r>
            <a:r>
              <a:rPr lang="en-US" i="1" dirty="0"/>
              <a:t>monitoring, resiliency and security</a:t>
            </a:r>
            <a:endParaRPr lang="sr-Latn-RS" i="1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66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108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2060"/>
                </a:solidFill>
                <a:ea typeface="DejaVu Sans"/>
              </a:rPr>
              <a:t>STS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Kreiranje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projekta</a:t>
            </a:r>
            <a:r>
              <a:rPr lang="sr-Latn-RS" dirty="0">
                <a:solidFill>
                  <a:srgbClr val="002060"/>
                </a:solidFill>
                <a:ea typeface="DejaVu Sans"/>
              </a:rPr>
              <a:t> Spring 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Cloud Netflix</a:t>
            </a:r>
            <a:endParaRPr lang="en-U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b="1" dirty="0" smtClean="0">
                <a:solidFill>
                  <a:srgbClr val="002060"/>
                </a:solidFill>
                <a:ea typeface="DejaVu Sans"/>
              </a:rPr>
              <a:t>Service Discovery – </a:t>
            </a:r>
            <a:r>
              <a:rPr lang="en-US" b="1" dirty="0">
                <a:solidFill>
                  <a:srgbClr val="002060"/>
                </a:solidFill>
                <a:ea typeface="DejaVu Sans"/>
              </a:rPr>
              <a:t>Netflix </a:t>
            </a:r>
            <a:r>
              <a:rPr lang="en-US" b="1" dirty="0" err="1">
                <a:solidFill>
                  <a:srgbClr val="002060"/>
                </a:solidFill>
                <a:ea typeface="DejaVu Sans"/>
              </a:rPr>
              <a:t>Zuul</a:t>
            </a:r>
            <a:endParaRPr lang="en-US" b="1" dirty="0" smtClean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b="1" dirty="0" smtClean="0">
                <a:solidFill>
                  <a:srgbClr val="002060"/>
                </a:solidFill>
                <a:ea typeface="DejaVu Sans"/>
              </a:rPr>
              <a:t>DEMO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53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109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903106"/>
            <a:ext cx="8686800" cy="5650093"/>
          </a:xfrm>
        </p:spPr>
        <p:txBody>
          <a:bodyPr/>
          <a:lstStyle/>
          <a:p>
            <a:pPr eaLnBrk="1" hangingPunct="1"/>
            <a:r>
              <a:rPr lang="en-US" dirty="0" smtClean="0"/>
              <a:t>Netflix and Spring </a:t>
            </a:r>
            <a:r>
              <a:rPr lang="en-US" dirty="0" err="1" smtClean="0"/>
              <a:t>Coud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2060"/>
                </a:solidFill>
                <a:ea typeface="DejaVu Sans"/>
              </a:rPr>
              <a:t>Zadaci</a:t>
            </a:r>
            <a:endParaRPr lang="en-US" b="1" dirty="0" smtClean="0">
              <a:solidFill>
                <a:srgbClr val="002060"/>
              </a:solidFill>
              <a:ea typeface="DejaVu Sans"/>
            </a:endParaRP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  <a:ea typeface="DejaVu Sans"/>
              </a:rPr>
              <a:t>Chaos Monkey 2.0</a:t>
            </a: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  <a:ea typeface="DejaVu Sans"/>
              </a:rPr>
              <a:t>Global Continuous Delivery with Spinnaker</a:t>
            </a: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  <a:ea typeface="DejaVu Sans"/>
              </a:rPr>
              <a:t>Docker </a:t>
            </a:r>
          </a:p>
          <a:p>
            <a:pPr lvl="3" eaLnBrk="1" hangingPunct="1"/>
            <a:r>
              <a:rPr lang="en-US" b="1" dirty="0" smtClean="0">
                <a:solidFill>
                  <a:srgbClr val="002060"/>
                </a:solidFill>
                <a:ea typeface="DejaVu Sans"/>
              </a:rPr>
              <a:t>Docker-Compose</a:t>
            </a:r>
          </a:p>
          <a:p>
            <a:pPr lvl="3" eaLnBrk="1" hangingPunct="1"/>
            <a:r>
              <a:rPr lang="en-US" b="1" dirty="0" smtClean="0">
                <a:solidFill>
                  <a:srgbClr val="002060"/>
                </a:solidFill>
                <a:ea typeface="DejaVu Sans"/>
              </a:rPr>
              <a:t>Kubernetes</a:t>
            </a:r>
            <a:endParaRPr lang="en-US" b="1" dirty="0">
              <a:solidFill>
                <a:srgbClr val="002060"/>
              </a:solidFill>
              <a:ea typeface="DejaVu Sans"/>
            </a:endParaRP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  <a:ea typeface="DejaVu Sans"/>
              </a:rPr>
              <a:t>Spring Cloud Security</a:t>
            </a: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  <a:ea typeface="DejaVu Sans"/>
              </a:rPr>
              <a:t>Reactive programming </a:t>
            </a:r>
            <a:r>
              <a:rPr lang="en-US" b="1" dirty="0" smtClean="0">
                <a:solidFill>
                  <a:srgbClr val="002060"/>
                </a:solidFill>
                <a:ea typeface="DejaVu Sans"/>
              </a:rPr>
              <a:t>patterns</a:t>
            </a:r>
            <a:endParaRPr lang="sr-Latn-RS" b="1" dirty="0" smtClean="0">
              <a:solidFill>
                <a:srgbClr val="002060"/>
              </a:solidFill>
              <a:ea typeface="DejaVu Sans"/>
            </a:endParaRP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AOP (Aspect Oriented Programming)</a:t>
            </a:r>
            <a:endParaRPr lang="en-US" b="1" dirty="0">
              <a:solidFill>
                <a:srgbClr val="002060"/>
              </a:solidFill>
              <a:ea typeface="DejaVu Sans"/>
            </a:endParaRP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  <a:ea typeface="DejaVu Sans"/>
              </a:rPr>
              <a:t>Spring Cloud Bus (distributed Spring Boot actuator)</a:t>
            </a: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  <a:ea typeface="DejaVu Sans"/>
              </a:rPr>
              <a:t>Feign (easy rest clients)</a:t>
            </a:r>
          </a:p>
          <a:p>
            <a:pPr marL="1828800" lvl="3" indent="-457200" eaLnBrk="1" hangingPunct="1"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  <a:ea typeface="DejaVu Sans"/>
              </a:rPr>
              <a:t>Ribbon (client side load balancing, including </a:t>
            </a:r>
            <a:r>
              <a:rPr lang="en-US" b="1" dirty="0" err="1">
                <a:solidFill>
                  <a:srgbClr val="002060"/>
                </a:solidFill>
                <a:ea typeface="DejaVu Sans"/>
              </a:rPr>
              <a:t>RestTemplate</a:t>
            </a:r>
            <a:r>
              <a:rPr lang="en-US" b="1" dirty="0">
                <a:solidFill>
                  <a:srgbClr val="002060"/>
                </a:solidFill>
                <a:ea typeface="DejaVu Sans"/>
              </a:rPr>
              <a:t> integration)</a:t>
            </a:r>
          </a:p>
          <a:p>
            <a:pPr marL="1828800" lvl="3" indent="-457200" eaLnBrk="1" hangingPunct="1">
              <a:buFont typeface="+mj-lt"/>
              <a:buAutoNum type="arabicPeriod"/>
            </a:pPr>
            <a:r>
              <a:rPr lang="en-US" b="1" dirty="0" err="1" smtClean="0">
                <a:solidFill>
                  <a:srgbClr val="002060"/>
                </a:solidFill>
                <a:ea typeface="DejaVu Sans"/>
              </a:rPr>
              <a:t>Hystrix</a:t>
            </a:r>
            <a:r>
              <a:rPr lang="en-US" b="1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b="1" dirty="0">
                <a:solidFill>
                  <a:srgbClr val="002060"/>
                </a:solidFill>
                <a:ea typeface="DejaVu Sans"/>
              </a:rPr>
              <a:t>(circuit breaker/fault tolerance library</a:t>
            </a:r>
            <a:r>
              <a:rPr lang="en-US" b="1" dirty="0" smtClean="0">
                <a:solidFill>
                  <a:srgbClr val="002060"/>
                </a:solidFill>
                <a:ea typeface="DejaVu Sans"/>
              </a:rPr>
              <a:t>)</a:t>
            </a:r>
          </a:p>
          <a:p>
            <a:pPr lvl="4" eaLnBrk="1" hangingPunct="1"/>
            <a:r>
              <a:rPr lang="en-US" b="1" dirty="0" err="1">
                <a:solidFill>
                  <a:srgbClr val="002060"/>
                </a:solidFill>
                <a:ea typeface="DejaVu Sans"/>
              </a:rPr>
              <a:t>Hystrix</a:t>
            </a:r>
            <a:r>
              <a:rPr lang="en-US" b="1" dirty="0">
                <a:solidFill>
                  <a:srgbClr val="002060"/>
                </a:solidFill>
                <a:ea typeface="DejaVu Sans"/>
              </a:rPr>
              <a:t> Dashboard (service health </a:t>
            </a:r>
            <a:r>
              <a:rPr lang="en-US" b="1" dirty="0" smtClean="0">
                <a:solidFill>
                  <a:srgbClr val="002060"/>
                </a:solidFill>
                <a:ea typeface="DejaVu Sans"/>
              </a:rPr>
              <a:t>dashboard</a:t>
            </a:r>
            <a:r>
              <a:rPr lang="en-US" b="1" dirty="0">
                <a:solidFill>
                  <a:srgbClr val="002060"/>
                </a:solidFill>
                <a:ea typeface="DejaVu Sans"/>
              </a:rPr>
              <a:t>)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95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11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RS" dirty="0" smtClean="0"/>
              <a:t>Hierarchical arhitektura</a:t>
            </a:r>
          </a:p>
          <a:p>
            <a:pPr lvl="1" eaLnBrk="1" hangingPunct="1"/>
            <a:r>
              <a:rPr lang="en-US" b="1" dirty="0"/>
              <a:t>Main-subroutine</a:t>
            </a:r>
          </a:p>
          <a:p>
            <a:pPr lvl="1" eaLnBrk="1" hangingPunct="1"/>
            <a:r>
              <a:rPr lang="sr-Latn-RS" dirty="0" smtClean="0"/>
              <a:t>Glavni modul koristi funckonalnosti podmodula (eng. subroutine)</a:t>
            </a:r>
          </a:p>
          <a:p>
            <a:pPr lvl="2" eaLnBrk="1" hangingPunct="1"/>
            <a:r>
              <a:rPr lang="sr-Latn-RS" dirty="0" smtClean="0"/>
              <a:t>Moduli su dalje dekomponovani do nivoa kada pojedinačni moduli imaju tačno utvrđene funkcionalnosti i odgovornosti</a:t>
            </a:r>
          </a:p>
          <a:p>
            <a:pPr lvl="3" eaLnBrk="1" hangingPunct="1"/>
            <a:r>
              <a:rPr lang="sr-Latn-RS" dirty="0" smtClean="0"/>
              <a:t>Omogućavaju smanjenje kompleksnosi sistema podelom na module i mogu se koristiti u OO arhitekturi</a:t>
            </a:r>
          </a:p>
          <a:p>
            <a:pPr lvl="3" eaLnBrk="1" hangingPunct="1"/>
            <a:r>
              <a:rPr lang="sr-Latn-RS" dirty="0" smtClean="0"/>
              <a:t>Ovakva organizacija podrazumeva blisku povezanost modula što može izazvati probleme prilikom implementacije promena na pojedinačnim modulima</a:t>
            </a:r>
          </a:p>
          <a:p>
            <a:pPr lvl="1" eaLnBrk="1" hangingPunct="1"/>
            <a:endParaRPr lang="sr-Latn-RS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4510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110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</a:t>
            </a:r>
            <a:r>
              <a:rPr lang="sr-Cyrl-RS" b="1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Spring</a:t>
            </a:r>
            <a:endParaRPr lang="sr-Cyrl-RS" b="1" dirty="0" smtClean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b="1" dirty="0" smtClean="0">
                <a:solidFill>
                  <a:srgbClr val="002060"/>
                </a:solidFill>
                <a:ea typeface="DejaVu Sans"/>
              </a:rPr>
              <a:t>Da li mora JAVA?</a:t>
            </a:r>
            <a:endParaRPr lang="sr-Latn-RS" b="1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08919"/>
            <a:ext cx="8229600" cy="3778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343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111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/>
              <a:t>Sadržaj</a:t>
            </a:r>
            <a:endParaRPr lang="en-US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0" dirty="0" err="1" smtClean="0"/>
              <a:t>Softversk</a:t>
            </a:r>
            <a:r>
              <a:rPr lang="sr-Latn-RS" b="0" dirty="0" smtClean="0"/>
              <a:t>a</a:t>
            </a:r>
            <a:r>
              <a:rPr lang="en-US" b="0" dirty="0" smtClean="0"/>
              <a:t> </a:t>
            </a:r>
            <a:r>
              <a:rPr lang="en-US" b="0" dirty="0" err="1" smtClean="0"/>
              <a:t>arhitekutr</a:t>
            </a:r>
            <a:r>
              <a:rPr lang="sr-Latn-RS" b="0" dirty="0" smtClean="0"/>
              <a:t>a</a:t>
            </a:r>
            <a:r>
              <a:rPr lang="en-US" b="0" dirty="0" smtClean="0"/>
              <a:t>, </a:t>
            </a:r>
            <a:r>
              <a:rPr lang="en-US" b="0" dirty="0" err="1" smtClean="0"/>
              <a:t>osnovni</a:t>
            </a:r>
            <a:r>
              <a:rPr lang="en-US" b="0" dirty="0" smtClean="0"/>
              <a:t> </a:t>
            </a:r>
            <a:r>
              <a:rPr lang="en-US" b="0" dirty="0" err="1" smtClean="0"/>
              <a:t>tipovi</a:t>
            </a:r>
            <a:endParaRPr lang="en-US" b="0" dirty="0" smtClean="0"/>
          </a:p>
          <a:p>
            <a:pPr eaLnBrk="1" hangingPunct="1"/>
            <a:r>
              <a:rPr lang="en-US" b="0" dirty="0" err="1" smtClean="0"/>
              <a:t>Distribuirane</a:t>
            </a:r>
            <a:r>
              <a:rPr lang="en-US" b="0" dirty="0" smtClean="0"/>
              <a:t> </a:t>
            </a:r>
            <a:r>
              <a:rPr lang="en-US" b="0" dirty="0" err="1" smtClean="0"/>
              <a:t>arhistekture</a:t>
            </a:r>
            <a:endParaRPr lang="en-US" b="0" dirty="0"/>
          </a:p>
          <a:p>
            <a:pPr eaLnBrk="1" hangingPunct="1"/>
            <a:r>
              <a:rPr lang="en-US" b="0" dirty="0" smtClean="0"/>
              <a:t> SOA </a:t>
            </a:r>
            <a:r>
              <a:rPr lang="sr-Latn-RS" b="0" dirty="0" smtClean="0"/>
              <a:t>arhitektura</a:t>
            </a:r>
            <a:endParaRPr lang="en-US" b="0" dirty="0" smtClean="0"/>
          </a:p>
          <a:p>
            <a:pPr eaLnBrk="1" hangingPunct="1"/>
            <a:r>
              <a:rPr lang="en-US" b="0" dirty="0" err="1" smtClean="0"/>
              <a:t>Microservice</a:t>
            </a:r>
            <a:r>
              <a:rPr lang="sr-Latn-RS" b="0" dirty="0"/>
              <a:t> </a:t>
            </a:r>
            <a:r>
              <a:rPr lang="sr-Latn-RS" b="0" dirty="0" smtClean="0"/>
              <a:t>arhitektura</a:t>
            </a:r>
          </a:p>
          <a:p>
            <a:pPr eaLnBrk="1" hangingPunct="1"/>
            <a:r>
              <a:rPr lang="sr-Latn-RS" b="0" dirty="0" smtClean="0"/>
              <a:t>Literatura</a:t>
            </a:r>
            <a:endParaRPr lang="en-US" b="0" dirty="0" smtClean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491520" y="3144202"/>
            <a:ext cx="8229600" cy="533400"/>
          </a:xfrm>
          <a:prstGeom prst="rect">
            <a:avLst/>
          </a:prstGeom>
          <a:solidFill>
            <a:srgbClr val="FFFF00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r-Latn-R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 smtClean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3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112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Literatura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903106"/>
            <a:ext cx="8686800" cy="5650093"/>
          </a:xfrm>
        </p:spPr>
        <p:txBody>
          <a:bodyPr/>
          <a:lstStyle/>
          <a:p>
            <a:pPr eaLnBrk="1" hangingPunct="1"/>
            <a:r>
              <a:rPr lang="sr-Latn-RS" dirty="0" smtClean="0"/>
              <a:t>Literatura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Spring Cloud Netflix: http://cloud.spring.io/spring-cloud-netflix/spring-cloud-netflix.html</a:t>
            </a:r>
          </a:p>
          <a:p>
            <a:pPr lvl="1" eaLnBrk="1" hangingPunct="1"/>
            <a:r>
              <a:rPr lang="en-US" sz="1400" b="1" dirty="0" err="1">
                <a:solidFill>
                  <a:srgbClr val="002060"/>
                </a:solidFill>
                <a:ea typeface="DejaVu Sans"/>
              </a:rPr>
              <a:t>Microservices</a:t>
            </a:r>
            <a:r>
              <a:rPr lang="en-US" sz="1400" b="1" dirty="0">
                <a:solidFill>
                  <a:srgbClr val="002060"/>
                </a:solidFill>
                <a:ea typeface="DejaVu Sans"/>
              </a:rPr>
              <a:t> with Spring (RELEVANT): https://spring.io/blog/2015/07/14/microservices-with-spring</a:t>
            </a:r>
          </a:p>
          <a:p>
            <a:pPr lvl="1" eaLnBrk="1" hangingPunct="1"/>
            <a:endParaRPr lang="en-US" sz="1400" b="1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Eureka Service Registration and Discovery: https://spring.io/guides/gs/service-registration-and-discovery/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	</a:t>
            </a:r>
            <a:r>
              <a:rPr lang="en-US" sz="1400" b="1" dirty="0" err="1">
                <a:solidFill>
                  <a:srgbClr val="002060"/>
                </a:solidFill>
                <a:ea typeface="DejaVu Sans"/>
              </a:rPr>
              <a:t>Hashicorp’s</a:t>
            </a:r>
            <a:r>
              <a:rPr lang="en-US" sz="1400" b="1" dirty="0">
                <a:solidFill>
                  <a:srgbClr val="002060"/>
                </a:solidFill>
                <a:ea typeface="DejaVu Sans"/>
              </a:rPr>
              <a:t> Consul: https://www.consul.io/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	Apache Zookeeper: https://zookeeper.apache.org/</a:t>
            </a:r>
          </a:p>
          <a:p>
            <a:pPr lvl="1" eaLnBrk="1" hangingPunct="1"/>
            <a:r>
              <a:rPr lang="en-US" sz="1400" b="1" dirty="0" err="1">
                <a:solidFill>
                  <a:srgbClr val="002060"/>
                </a:solidFill>
                <a:ea typeface="DejaVu Sans"/>
              </a:rPr>
              <a:t>Microservice</a:t>
            </a:r>
            <a:r>
              <a:rPr lang="en-US" sz="1400" b="1" dirty="0">
                <a:solidFill>
                  <a:srgbClr val="002060"/>
                </a:solidFill>
                <a:ea typeface="DejaVu Sans"/>
              </a:rPr>
              <a:t> Registration and Discovery with Spring Cloud and Netflix's Eureka: https://spring.io/blog/2015/01/20/microservice-registration-and-discovery-with-spring-cloud-and-netflix-s-eureka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Routing and Filtering: https://spring.io/guides/gs/routing-and-filtering/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Circuit Breaker: https://spring.io/guides/gs/circuit-breaker/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Client Side Load Balancing with Ribbon and Spring Cloud: https://spring.io/guides/gs/client-side-load-balancing/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3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113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Literatura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903106"/>
            <a:ext cx="8686800" cy="5650093"/>
          </a:xfrm>
        </p:spPr>
        <p:txBody>
          <a:bodyPr/>
          <a:lstStyle/>
          <a:p>
            <a:pPr eaLnBrk="1" hangingPunct="1"/>
            <a:r>
              <a:rPr lang="sr-Latn-RS" dirty="0" smtClean="0"/>
              <a:t>Literatura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Spring Boot with Docker: https://spring.io/guides/gs/spring-boot-docker/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Using Netflix </a:t>
            </a:r>
            <a:r>
              <a:rPr lang="en-US" sz="1400" b="1" dirty="0" err="1">
                <a:solidFill>
                  <a:srgbClr val="002060"/>
                </a:solidFill>
                <a:ea typeface="DejaVu Sans"/>
              </a:rPr>
              <a:t>Zuul</a:t>
            </a:r>
            <a:r>
              <a:rPr lang="en-US" sz="1400" b="1" dirty="0">
                <a:solidFill>
                  <a:srgbClr val="002060"/>
                </a:solidFill>
                <a:ea typeface="DejaVu Sans"/>
              </a:rPr>
              <a:t> to Proxy your </a:t>
            </a:r>
            <a:r>
              <a:rPr lang="en-US" sz="1400" b="1" dirty="0" err="1">
                <a:solidFill>
                  <a:srgbClr val="002060"/>
                </a:solidFill>
                <a:ea typeface="DejaVu Sans"/>
              </a:rPr>
              <a:t>Microservices</a:t>
            </a:r>
            <a:r>
              <a:rPr lang="en-US" sz="1400" b="1" dirty="0">
                <a:solidFill>
                  <a:srgbClr val="002060"/>
                </a:solidFill>
                <a:ea typeface="DejaVu Sans"/>
              </a:rPr>
              <a:t>: https://blog.heroku.com/using_netflix_zuul_to_proxy_your_microservices</a:t>
            </a:r>
          </a:p>
          <a:p>
            <a:pPr lvl="1" eaLnBrk="1" hangingPunct="1"/>
            <a:endParaRPr lang="en-US" sz="1400" b="1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Building </a:t>
            </a:r>
            <a:r>
              <a:rPr lang="en-US" sz="1400" b="1" dirty="0" err="1">
                <a:solidFill>
                  <a:srgbClr val="002060"/>
                </a:solidFill>
                <a:ea typeface="DejaVu Sans"/>
              </a:rPr>
              <a:t>microservices</a:t>
            </a:r>
            <a:r>
              <a:rPr lang="en-US" sz="1400" b="1" dirty="0">
                <a:solidFill>
                  <a:srgbClr val="002060"/>
                </a:solidFill>
                <a:ea typeface="DejaVu Sans"/>
              </a:rPr>
              <a:t> with Spring Cloud and Netflix OSS, part 1: http://callistaenterprise.se/blogg/teknik/2015/04/10/building-microservices-with-spring-cloud-and-netflix-oss-part-1/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Building </a:t>
            </a:r>
            <a:r>
              <a:rPr lang="en-US" sz="1400" b="1" dirty="0" err="1">
                <a:solidFill>
                  <a:srgbClr val="002060"/>
                </a:solidFill>
                <a:ea typeface="DejaVu Sans"/>
              </a:rPr>
              <a:t>microservices</a:t>
            </a:r>
            <a:r>
              <a:rPr lang="en-US" sz="1400" b="1" dirty="0">
                <a:solidFill>
                  <a:srgbClr val="002060"/>
                </a:solidFill>
                <a:ea typeface="DejaVu Sans"/>
              </a:rPr>
              <a:t> with Spring Cloud and Netflix OSS, part 2: http://callistaenterprise.se/blogg/teknik/2015/04/15/building-microservices-with-spring-cloud-and-netflix-oss-part-2/</a:t>
            </a:r>
          </a:p>
          <a:p>
            <a:pPr lvl="1" eaLnBrk="1" hangingPunct="1"/>
            <a:endParaRPr lang="en-US" sz="1400" b="1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https://github.com/keuller/spring-microservices/blob/master/eureka-server/src/main/resources/application.properties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https://github.com/rohitghatol/spring-boot-microservices</a:t>
            </a:r>
          </a:p>
          <a:p>
            <a:pPr lvl="1" eaLnBrk="1" hangingPunct="1"/>
            <a:endParaRPr lang="en-US" sz="1400" b="1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Building an Application with Spring Boot: https://spring.io/guides/gs/spring-boot/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Building a RESTful Web Service: https://spring.io/guides/gs/rest-service/</a:t>
            </a:r>
          </a:p>
          <a:p>
            <a:pPr lvl="1" eaLnBrk="1" hangingPunct="1"/>
            <a:endParaRPr lang="en-US" sz="1400" b="1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about </a:t>
            </a:r>
            <a:r>
              <a:rPr lang="en-US" sz="1400" b="1" dirty="0" err="1">
                <a:solidFill>
                  <a:srgbClr val="002060"/>
                </a:solidFill>
                <a:ea typeface="DejaVu Sans"/>
              </a:rPr>
              <a:t>microservices</a:t>
            </a:r>
            <a:r>
              <a:rPr lang="en-US" sz="1400" b="1" dirty="0">
                <a:solidFill>
                  <a:srgbClr val="002060"/>
                </a:solidFill>
                <a:ea typeface="DejaVu Sans"/>
              </a:rPr>
              <a:t> general: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http://martinfowler.com/articles/microservices.html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https://www.nginx.com/blog/microservices-at-netflix-architectural-best-practices/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51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114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Literatura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903106"/>
            <a:ext cx="8686800" cy="5650093"/>
          </a:xfrm>
        </p:spPr>
        <p:txBody>
          <a:bodyPr/>
          <a:lstStyle/>
          <a:p>
            <a:pPr eaLnBrk="1" hangingPunct="1"/>
            <a:r>
              <a:rPr lang="sr-Latn-RS" dirty="0" smtClean="0"/>
              <a:t>Literatura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Videos: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https://www.youtube.com/watch?v=saiwZzE5IYg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https://www.youtube.com/watch?v=w6UQjxqb5hE</a:t>
            </a:r>
          </a:p>
          <a:p>
            <a:pPr lvl="1" eaLnBrk="1" hangingPunct="1"/>
            <a:endParaRPr lang="en-US" sz="1400" b="1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sz="1400" b="1" dirty="0" err="1">
                <a:solidFill>
                  <a:srgbClr val="002060"/>
                </a:solidFill>
                <a:ea typeface="DejaVu Sans"/>
              </a:rPr>
              <a:t>WebSockets</a:t>
            </a:r>
            <a:r>
              <a:rPr lang="en-US" sz="1400" b="1" dirty="0">
                <a:solidFill>
                  <a:srgbClr val="002060"/>
                </a:solidFill>
                <a:ea typeface="DejaVu Sans"/>
              </a:rPr>
              <a:t>: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http://docs.spring.io/spring/docs/current/spring-framework-reference/html/websocket.html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https://spring.io/guides/gs/messaging-stomp-websocket/</a:t>
            </a:r>
          </a:p>
          <a:p>
            <a:pPr lvl="1" eaLnBrk="1" hangingPunct="1"/>
            <a:endParaRPr lang="en-US" sz="1400" b="1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Kenny </a:t>
            </a:r>
            <a:r>
              <a:rPr lang="en-US" sz="1400" b="1" dirty="0" err="1">
                <a:solidFill>
                  <a:srgbClr val="002060"/>
                </a:solidFill>
                <a:ea typeface="DejaVu Sans"/>
              </a:rPr>
              <a:t>Bastani</a:t>
            </a:r>
            <a:r>
              <a:rPr lang="en-US" sz="1400" b="1" dirty="0">
                <a:solidFill>
                  <a:srgbClr val="002060"/>
                </a:solidFill>
                <a:ea typeface="DejaVu Sans"/>
              </a:rPr>
              <a:t>: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http://</a:t>
            </a:r>
            <a:r>
              <a:rPr lang="en-US" sz="1400" b="1" dirty="0" smtClean="0">
                <a:solidFill>
                  <a:srgbClr val="002060"/>
                </a:solidFill>
                <a:ea typeface="DejaVu Sans"/>
              </a:rPr>
              <a:t>www.kennybastani.com/2015/07/spring-cloud-docker-microservices.html</a:t>
            </a:r>
            <a:endParaRPr lang="en-US" sz="1400" b="1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sz="1400" b="1" dirty="0" err="1">
                <a:solidFill>
                  <a:srgbClr val="002060"/>
                </a:solidFill>
                <a:ea typeface="DejaVu Sans"/>
              </a:rPr>
              <a:t>Srping</a:t>
            </a:r>
            <a:r>
              <a:rPr lang="en-US" sz="1400" b="1" dirty="0">
                <a:solidFill>
                  <a:srgbClr val="002060"/>
                </a:solidFill>
                <a:ea typeface="DejaVu Sans"/>
              </a:rPr>
              <a:t> Cloud or </a:t>
            </a:r>
            <a:r>
              <a:rPr lang="en-US" sz="1400" b="1" dirty="0" err="1">
                <a:solidFill>
                  <a:srgbClr val="002060"/>
                </a:solidFill>
                <a:ea typeface="DejaVu Sans"/>
              </a:rPr>
              <a:t>Kubrnetes</a:t>
            </a:r>
            <a:endParaRPr lang="en-US" sz="1400" b="1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http://</a:t>
            </a:r>
            <a:r>
              <a:rPr lang="en-US" sz="1400" b="1" dirty="0" smtClean="0">
                <a:solidFill>
                  <a:srgbClr val="002060"/>
                </a:solidFill>
                <a:ea typeface="DejaVu Sans"/>
              </a:rPr>
              <a:t>blog.christianposta.com/microservices/netflix-oss-or-kubernetes-how-about-both/</a:t>
            </a:r>
            <a:endParaRPr lang="en-US" sz="1400" b="1" dirty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4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115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Literatura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903106"/>
            <a:ext cx="8686800" cy="5650093"/>
          </a:xfrm>
        </p:spPr>
        <p:txBody>
          <a:bodyPr/>
          <a:lstStyle/>
          <a:p>
            <a:pPr eaLnBrk="1" hangingPunct="1"/>
            <a:r>
              <a:rPr lang="sr-Latn-RS" dirty="0" smtClean="0"/>
              <a:t>Literatura</a:t>
            </a:r>
          </a:p>
          <a:p>
            <a:pPr lvl="1" eaLnBrk="1" hangingPunct="1"/>
            <a:r>
              <a:rPr lang="en-US" sz="1400" b="1" dirty="0" err="1">
                <a:solidFill>
                  <a:srgbClr val="002060"/>
                </a:solidFill>
                <a:ea typeface="DejaVu Sans"/>
              </a:rPr>
              <a:t>Microservice</a:t>
            </a:r>
            <a:r>
              <a:rPr lang="en-US" sz="1400" b="1" dirty="0">
                <a:solidFill>
                  <a:srgbClr val="002060"/>
                </a:solidFill>
                <a:ea typeface="DejaVu Sans"/>
              </a:rPr>
              <a:t> security: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https://www.youtube.com/watch?v=USMl2GNg2r0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https://github.com/william-tran/microservice-security</a:t>
            </a:r>
          </a:p>
          <a:p>
            <a:pPr lvl="1" eaLnBrk="1" hangingPunct="1"/>
            <a:endParaRPr lang="en-US" sz="1400" b="1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sz="1400" b="1" dirty="0" err="1">
                <a:solidFill>
                  <a:srgbClr val="002060"/>
                </a:solidFill>
                <a:ea typeface="DejaVu Sans"/>
              </a:rPr>
              <a:t>Microservices</a:t>
            </a:r>
            <a:r>
              <a:rPr lang="en-US" sz="1400" b="1" dirty="0">
                <a:solidFill>
                  <a:srgbClr val="002060"/>
                </a:solidFill>
                <a:ea typeface="DejaVu Sans"/>
              </a:rPr>
              <a:t> on </a:t>
            </a:r>
            <a:r>
              <a:rPr lang="en-US" sz="1400" b="1" dirty="0" err="1">
                <a:solidFill>
                  <a:srgbClr val="002060"/>
                </a:solidFill>
                <a:ea typeface="DejaVu Sans"/>
              </a:rPr>
              <a:t>NetflixOSS</a:t>
            </a:r>
            <a:endParaRPr lang="en-US" sz="1400" b="1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https://www.youtube.com/watch?v=6wvVANQ6EJ8</a:t>
            </a:r>
          </a:p>
          <a:p>
            <a:pPr lvl="1" eaLnBrk="1" hangingPunct="1"/>
            <a:endParaRPr lang="en-US" sz="1400" b="1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sz="1400" b="1" dirty="0" err="1">
                <a:solidFill>
                  <a:srgbClr val="002060"/>
                </a:solidFill>
                <a:ea typeface="DejaVu Sans"/>
              </a:rPr>
              <a:t>Microservices</a:t>
            </a:r>
            <a:r>
              <a:rPr lang="en-US" sz="1400" b="1" dirty="0">
                <a:solidFill>
                  <a:srgbClr val="002060"/>
                </a:solidFill>
                <a:ea typeface="DejaVu Sans"/>
              </a:rPr>
              <a:t> with Spring Cloud and Netflix OSS - Spencer Gibb (Pivotal)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https://github.com/spencergibb/oscon2015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http://spencer.gibb.us/preso/spring-cloud-oscon-2015/#/23</a:t>
            </a:r>
          </a:p>
          <a:p>
            <a:pPr lvl="1" eaLnBrk="1" hangingPunct="1"/>
            <a:endParaRPr lang="en-US" sz="1400" b="1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sz="1400" b="1" dirty="0" err="1">
                <a:solidFill>
                  <a:srgbClr val="002060"/>
                </a:solidFill>
                <a:ea typeface="DejaVu Sans"/>
              </a:rPr>
              <a:t>Microservice</a:t>
            </a:r>
            <a:r>
              <a:rPr lang="en-US" sz="1400" b="1" dirty="0">
                <a:solidFill>
                  <a:srgbClr val="002060"/>
                </a:solidFill>
                <a:ea typeface="DejaVu Sans"/>
              </a:rPr>
              <a:t> Spring Boot Tools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https://spring.io/tools/eclipse</a:t>
            </a:r>
          </a:p>
          <a:p>
            <a:pPr lvl="1" eaLnBrk="1" hangingPunct="1"/>
            <a:endParaRPr lang="en-US" sz="1400" b="1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Building </a:t>
            </a:r>
            <a:r>
              <a:rPr lang="en-US" sz="1400" b="1" dirty="0" err="1">
                <a:solidFill>
                  <a:srgbClr val="002060"/>
                </a:solidFill>
                <a:ea typeface="DejaVu Sans"/>
              </a:rPr>
              <a:t>Microservices</a:t>
            </a:r>
            <a:r>
              <a:rPr lang="en-US" sz="1400" b="1" dirty="0">
                <a:solidFill>
                  <a:srgbClr val="002060"/>
                </a:solidFill>
                <a:ea typeface="DejaVu Sans"/>
              </a:rPr>
              <a:t> Nginx: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https://www.nginx.com/blog/introduction-to-microservices/?utm_source=deploying-microservices&amp;utm_medium=blog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25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0731012-11FF-4C5C-952B-02C9A819E51A}" type="slidenum">
              <a:rPr lang="en-US">
                <a:solidFill>
                  <a:srgbClr val="FFCC00"/>
                </a:solidFill>
              </a:rPr>
              <a:pPr eaLnBrk="1" hangingPunct="1"/>
              <a:t>116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pic>
        <p:nvPicPr>
          <p:cNvPr id="36868" name="Picture 5" descr="question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895600"/>
            <a:ext cx="34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/>
              <a:t>Pitanja i komentari</a:t>
            </a:r>
            <a:endParaRPr lang="en-US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581400" y="2133600"/>
            <a:ext cx="1692275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0" b="1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Sistemi skladišta podataka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24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44" grpId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117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/>
              <a:t>Sadržaj</a:t>
            </a:r>
            <a:endParaRPr lang="en-US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0" dirty="0" err="1" smtClean="0"/>
              <a:t>Softversk</a:t>
            </a:r>
            <a:r>
              <a:rPr lang="sr-Latn-RS" b="0" dirty="0" smtClean="0"/>
              <a:t>a</a:t>
            </a:r>
            <a:r>
              <a:rPr lang="en-US" b="0" dirty="0" smtClean="0"/>
              <a:t> </a:t>
            </a:r>
            <a:r>
              <a:rPr lang="en-US" b="0" dirty="0" err="1" smtClean="0"/>
              <a:t>arhitekutr</a:t>
            </a:r>
            <a:r>
              <a:rPr lang="sr-Latn-RS" b="0" dirty="0" smtClean="0"/>
              <a:t>a</a:t>
            </a:r>
            <a:r>
              <a:rPr lang="en-US" b="0" dirty="0" smtClean="0"/>
              <a:t>, </a:t>
            </a:r>
            <a:r>
              <a:rPr lang="en-US" b="0" dirty="0" err="1" smtClean="0"/>
              <a:t>osnovni</a:t>
            </a:r>
            <a:r>
              <a:rPr lang="en-US" b="0" dirty="0" smtClean="0"/>
              <a:t> </a:t>
            </a:r>
            <a:r>
              <a:rPr lang="en-US" b="0" dirty="0" err="1" smtClean="0"/>
              <a:t>tipovi</a:t>
            </a:r>
            <a:endParaRPr lang="en-US" b="0" dirty="0" smtClean="0"/>
          </a:p>
          <a:p>
            <a:pPr eaLnBrk="1" hangingPunct="1"/>
            <a:r>
              <a:rPr lang="en-US" b="0" dirty="0" err="1" smtClean="0"/>
              <a:t>Distribuirane</a:t>
            </a:r>
            <a:r>
              <a:rPr lang="en-US" b="0" dirty="0" smtClean="0"/>
              <a:t> </a:t>
            </a:r>
            <a:r>
              <a:rPr lang="en-US" b="0" dirty="0" err="1" smtClean="0"/>
              <a:t>arhistekture</a:t>
            </a:r>
            <a:endParaRPr lang="en-US" b="0" dirty="0"/>
          </a:p>
          <a:p>
            <a:pPr eaLnBrk="1" hangingPunct="1"/>
            <a:r>
              <a:rPr lang="en-US" b="0" dirty="0" smtClean="0"/>
              <a:t> SOA </a:t>
            </a:r>
            <a:r>
              <a:rPr lang="sr-Latn-RS" b="0" dirty="0" smtClean="0"/>
              <a:t>arhitektura</a:t>
            </a:r>
            <a:endParaRPr lang="en-US" b="0" dirty="0" smtClean="0"/>
          </a:p>
          <a:p>
            <a:pPr eaLnBrk="1" hangingPunct="1"/>
            <a:r>
              <a:rPr lang="en-US" b="0" dirty="0" err="1" smtClean="0"/>
              <a:t>Microservice</a:t>
            </a:r>
            <a:r>
              <a:rPr lang="sr-Latn-RS" b="0" dirty="0" smtClean="0"/>
              <a:t> arhitektura</a:t>
            </a:r>
            <a:endParaRPr lang="sr-Latn-RS" b="0" dirty="0"/>
          </a:p>
          <a:p>
            <a:pPr eaLnBrk="1" hangingPunct="1"/>
            <a:r>
              <a:rPr lang="sr-Latn-RS" b="0" dirty="0" smtClean="0"/>
              <a:t>Literatura</a:t>
            </a:r>
            <a:endParaRPr lang="en-US" b="0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 smtClean="0"/>
              <a:t>SMPOUS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57200" y="1196752"/>
            <a:ext cx="8229600" cy="2376264"/>
          </a:xfrm>
          <a:prstGeom prst="rect">
            <a:avLst/>
          </a:prstGeom>
          <a:solidFill>
            <a:srgbClr val="FFFF00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0761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552" y="2492375"/>
            <a:ext cx="8064896" cy="1470025"/>
          </a:xfrm>
        </p:spPr>
        <p:txBody>
          <a:bodyPr/>
          <a:lstStyle/>
          <a:p>
            <a:pPr eaLnBrk="1" hangingPunct="1">
              <a:defRPr/>
            </a:pPr>
            <a:r>
              <a:rPr lang="pl-PL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Vežba 1</a:t>
            </a:r>
            <a:endParaRPr lang="en-US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pl-PL" b="0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457200" y="152400"/>
            <a:ext cx="822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3200" b="1" dirty="0" err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Softversko</a:t>
            </a:r>
            <a:r>
              <a:rPr lang="en-US" sz="32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b="1" dirty="0" err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modelovanje</a:t>
            </a:r>
            <a:r>
              <a:rPr lang="en-US" sz="32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b="1" dirty="0" err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procesa</a:t>
            </a:r>
            <a:r>
              <a:rPr lang="en-US" sz="32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u </a:t>
            </a:r>
            <a:r>
              <a:rPr lang="en-US" sz="3200" b="1" dirty="0" err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organizacionim</a:t>
            </a:r>
            <a:r>
              <a:rPr lang="en-US" sz="32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b="1" dirty="0" err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sistemima</a:t>
            </a:r>
            <a:endParaRPr lang="sr-Latn-CS" sz="3200" b="1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8918" name="WordArt 5"/>
          <p:cNvSpPr>
            <a:spLocks noChangeArrowheads="1" noChangeShapeType="1" noTextEdit="1"/>
          </p:cNvSpPr>
          <p:nvPr/>
        </p:nvSpPr>
        <p:spPr bwMode="auto">
          <a:xfrm rot="-2466030">
            <a:off x="36513" y="709613"/>
            <a:ext cx="2590800" cy="9906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r-Latn-RS" sz="3600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Times New Roman"/>
                <a:cs typeface="Times New Roman"/>
              </a:rPr>
              <a:t>Kraj prezentacije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en-US" dirty="0"/>
              <a:t>SMPOUS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12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RS" dirty="0" smtClean="0"/>
              <a:t>Hierarchical arhitektura</a:t>
            </a:r>
          </a:p>
          <a:p>
            <a:pPr lvl="1" eaLnBrk="1" hangingPunct="1"/>
            <a:r>
              <a:rPr lang="en-US" b="1" dirty="0"/>
              <a:t>Main-subroutine</a:t>
            </a:r>
          </a:p>
          <a:p>
            <a:pPr lvl="1" eaLnBrk="1" hangingPunct="1"/>
            <a:r>
              <a:rPr lang="sr-Latn-RS" dirty="0" smtClean="0"/>
              <a:t>Glavni modul koristi funckonalnosti podmodula (eng. subroutine)</a:t>
            </a:r>
          </a:p>
          <a:p>
            <a:pPr marL="457200" lvl="1" indent="0" eaLnBrk="1" hangingPunct="1">
              <a:buNone/>
            </a:pPr>
            <a:endParaRPr lang="sr-Latn-RS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996952"/>
            <a:ext cx="5769503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00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13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Hierarchical arhitektura</a:t>
            </a:r>
          </a:p>
          <a:p>
            <a:pPr lvl="1" eaLnBrk="1" hangingPunct="1"/>
            <a:r>
              <a:rPr lang="sr-Latn-RS" b="1" dirty="0" smtClean="0"/>
              <a:t>Master-Slave</a:t>
            </a:r>
          </a:p>
          <a:p>
            <a:pPr lvl="1" eaLnBrk="1" hangingPunct="1"/>
            <a:r>
              <a:rPr lang="sr-Latn-RS" dirty="0" smtClean="0"/>
              <a:t>Modifikacija </a:t>
            </a:r>
            <a:r>
              <a:rPr lang="en-US" dirty="0" smtClean="0"/>
              <a:t>Main-subroutine</a:t>
            </a:r>
            <a:r>
              <a:rPr lang="sr-Latn-RS" dirty="0" smtClean="0"/>
              <a:t> arhitekture</a:t>
            </a:r>
          </a:p>
          <a:p>
            <a:pPr lvl="2" eaLnBrk="1" hangingPunct="1"/>
            <a:r>
              <a:rPr lang="sr-Latn-RS" dirty="0" smtClean="0"/>
              <a:t>Moduli više nisu čvrsto povezani, otkazivanjem jednog modula sistem nesmetano nastavlja sa radom (eng. fault tolerance)</a:t>
            </a:r>
          </a:p>
          <a:p>
            <a:pPr lvl="1" eaLnBrk="1" hangingPunct="1"/>
            <a:r>
              <a:rPr lang="sr-Latn-RS" dirty="0" smtClean="0"/>
              <a:t>Sastoji se od glavnog modula (Master) i pomoćnih modula (Slaves) koji obavljaju </a:t>
            </a:r>
            <a:r>
              <a:rPr lang="sr-Latn-RS" dirty="0" smtClean="0"/>
              <a:t>zadate </a:t>
            </a:r>
            <a:r>
              <a:rPr lang="sr-Latn-RS" dirty="0" smtClean="0"/>
              <a:t>skupove funkcionalnosti</a:t>
            </a:r>
          </a:p>
          <a:p>
            <a:pPr lvl="2" eaLnBrk="1" hangingPunct="1"/>
            <a:r>
              <a:rPr lang="sr-Latn-RS" dirty="0" smtClean="0"/>
              <a:t>Master bira jedan od Slave modula i koristi njegove funkcionalnosti</a:t>
            </a:r>
          </a:p>
          <a:p>
            <a:pPr lvl="3" eaLnBrk="1" hangingPunct="1"/>
            <a:r>
              <a:rPr lang="sr-Latn-RS" dirty="0" smtClean="0"/>
              <a:t>Slave moduli mogu imati iste funkcionalnosti implementirane primenom različitih algoritama ili potpuno nezavisne funkcionalnosti</a:t>
            </a:r>
          </a:p>
          <a:p>
            <a:pPr lvl="3" eaLnBrk="1" hangingPunct="1"/>
            <a:r>
              <a:rPr lang="sr-Latn-RS" dirty="0" smtClean="0"/>
              <a:t>Slave moduli koji su esencijalni za rad sistema se mogu </a:t>
            </a:r>
            <a:r>
              <a:rPr lang="sr-Latn-RS" dirty="0" smtClean="0"/>
              <a:t>replicirati</a:t>
            </a:r>
            <a:endParaRPr lang="sr-Latn-RS" dirty="0" smtClean="0"/>
          </a:p>
          <a:p>
            <a:pPr lvl="3" eaLnBrk="1" hangingPunct="1"/>
            <a:r>
              <a:rPr lang="sr-Latn-RS" dirty="0" smtClean="0"/>
              <a:t>Otkazom jednog od Slave modula sistem može nastaviti sa radom</a:t>
            </a:r>
          </a:p>
          <a:p>
            <a:pPr marL="457200" lvl="1" indent="0" eaLnBrk="1" hangingPunct="1">
              <a:buNone/>
            </a:pPr>
            <a:endParaRPr lang="sr-Latn-RS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3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14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Hierarchical arhitektura</a:t>
            </a:r>
          </a:p>
          <a:p>
            <a:pPr lvl="1" eaLnBrk="1" hangingPunct="1"/>
            <a:r>
              <a:rPr lang="sr-Latn-RS" b="1" dirty="0" smtClean="0"/>
              <a:t>Master-Slave</a:t>
            </a:r>
          </a:p>
          <a:p>
            <a:pPr marL="457200" lvl="1" indent="0" eaLnBrk="1" hangingPunct="1">
              <a:buNone/>
            </a:pPr>
            <a:endParaRPr lang="sr-Latn-RS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564904"/>
            <a:ext cx="8045509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17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15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Hierarchical arhitektura</a:t>
            </a:r>
          </a:p>
          <a:p>
            <a:pPr lvl="1" eaLnBrk="1" hangingPunct="1"/>
            <a:r>
              <a:rPr lang="sr-Latn-RS" b="1" dirty="0" smtClean="0"/>
              <a:t>Virtual Machine</a:t>
            </a:r>
          </a:p>
          <a:p>
            <a:pPr lvl="1" eaLnBrk="1" hangingPunct="1"/>
            <a:r>
              <a:rPr lang="sr-Latn-RS" dirty="0" smtClean="0"/>
              <a:t>Omogućava implementaciju funkcionalnosti koje zahtevaju različite hardverske i softverske konfiguracije</a:t>
            </a:r>
          </a:p>
          <a:p>
            <a:pPr lvl="2" eaLnBrk="1" hangingPunct="1"/>
            <a:r>
              <a:rPr lang="sr-Latn-RS" dirty="0" smtClean="0"/>
              <a:t>Svaki modul u okviru glavnog modula egzistira u okviru svoje virtuelne mašine koja je konfigurisana tako da zadovoljava hardverske i softverske potrebe pojedinačnog modula</a:t>
            </a:r>
          </a:p>
          <a:p>
            <a:pPr lvl="2" eaLnBrk="1" hangingPunct="1"/>
            <a:r>
              <a:rPr lang="sr-Latn-RS" dirty="0" smtClean="0"/>
              <a:t>Glavni modul koristi funkcionalnosti svakog od pojedinačnih podmodula</a:t>
            </a:r>
          </a:p>
          <a:p>
            <a:pPr lvl="2" eaLnBrk="1" hangingPunct="1"/>
            <a:r>
              <a:rPr lang="sr-Latn-RS" dirty="0" smtClean="0"/>
              <a:t>Ovakav način organizacije je pogodan za testiranje</a:t>
            </a:r>
          </a:p>
          <a:p>
            <a:pPr lvl="3" eaLnBrk="1" hangingPunct="1"/>
            <a:r>
              <a:rPr lang="sr-Latn-RS" dirty="0" smtClean="0"/>
              <a:t>Stavljanje softvera u produkcionu upotrebu, često zahteva testiranje istog softvera u različitim hardverskim i softverskim odruženjima na kojima se izvršava dati softver</a:t>
            </a:r>
          </a:p>
          <a:p>
            <a:pPr marL="457200" lvl="1" indent="0" eaLnBrk="1" hangingPunct="1">
              <a:buNone/>
            </a:pPr>
            <a:endParaRPr lang="sr-Latn-RS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887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16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Hierarchical arhitektura</a:t>
            </a:r>
          </a:p>
          <a:p>
            <a:pPr lvl="1" eaLnBrk="1" hangingPunct="1"/>
            <a:r>
              <a:rPr lang="sr-Latn-RS" b="1" dirty="0" smtClean="0"/>
              <a:t>Virtual Machine</a:t>
            </a:r>
          </a:p>
          <a:p>
            <a:pPr marL="457200" lvl="1" indent="0" eaLnBrk="1" hangingPunct="1">
              <a:buNone/>
            </a:pPr>
            <a:endParaRPr lang="sr-Latn-RS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204689"/>
            <a:ext cx="6183207" cy="416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22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17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Interaction-Oriented arhitektura</a:t>
            </a:r>
          </a:p>
          <a:p>
            <a:pPr lvl="1" eaLnBrk="1" hangingPunct="1"/>
            <a:r>
              <a:rPr lang="sr-Latn-RS" dirty="0" smtClean="0"/>
              <a:t>Primarni cilj predstavlja razdvajanje procesa interakcije sa </a:t>
            </a:r>
            <a:r>
              <a:rPr lang="sr-Latn-RS" dirty="0" smtClean="0"/>
              <a:t>korisnikom </a:t>
            </a:r>
            <a:r>
              <a:rPr lang="sr-Latn-RS" dirty="0" smtClean="0"/>
              <a:t>od procesa obrade podataka</a:t>
            </a:r>
          </a:p>
          <a:p>
            <a:pPr lvl="2" eaLnBrk="1" hangingPunct="1"/>
            <a:r>
              <a:rPr lang="sr-Latn-RS" b="1" dirty="0" smtClean="0"/>
              <a:t>Data </a:t>
            </a:r>
            <a:r>
              <a:rPr lang="sr-Latn-RS" b="1" dirty="0" smtClean="0"/>
              <a:t>module </a:t>
            </a:r>
            <a:r>
              <a:rPr lang="sr-Latn-RS" dirty="0" smtClean="0"/>
              <a:t>– implementira operacije za obradu podataka i business logiku u aplikaciji</a:t>
            </a:r>
          </a:p>
          <a:p>
            <a:pPr lvl="2" eaLnBrk="1" hangingPunct="1"/>
            <a:r>
              <a:rPr lang="sr-Latn-RS" b="1" dirty="0" smtClean="0"/>
              <a:t>Control module </a:t>
            </a:r>
            <a:r>
              <a:rPr lang="sr-Latn-RS" dirty="0" smtClean="0"/>
              <a:t>– implementira operacije za upravljanje konfiguracion sistema</a:t>
            </a:r>
          </a:p>
          <a:p>
            <a:pPr lvl="2" eaLnBrk="1" hangingPunct="1"/>
            <a:r>
              <a:rPr lang="sr-Latn-RS" b="1" dirty="0" smtClean="0"/>
              <a:t>View presentation modul </a:t>
            </a:r>
            <a:r>
              <a:rPr lang="sr-Latn-RS" dirty="0" smtClean="0"/>
              <a:t>– implementira prezentacioni sloj aplikacije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027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18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Interaction-Oriented arhitektura</a:t>
            </a:r>
          </a:p>
          <a:p>
            <a:pPr lvl="1"/>
            <a:r>
              <a:rPr lang="en-US" b="1" dirty="0"/>
              <a:t>Model-View-Controller (MVC</a:t>
            </a:r>
            <a:r>
              <a:rPr lang="en-US" b="1" dirty="0" smtClean="0"/>
              <a:t>)</a:t>
            </a:r>
            <a:endParaRPr lang="sr-Latn-RS" b="1" dirty="0" smtClean="0"/>
          </a:p>
          <a:p>
            <a:pPr lvl="1"/>
            <a:r>
              <a:rPr lang="sr-Latn-RS" dirty="0" smtClean="0"/>
              <a:t>Sastoji se iz tri modula</a:t>
            </a:r>
          </a:p>
          <a:p>
            <a:pPr lvl="2"/>
            <a:r>
              <a:rPr lang="sr-Latn-RS" b="1" dirty="0" smtClean="0"/>
              <a:t>Model</a:t>
            </a:r>
            <a:r>
              <a:rPr lang="sr-Latn-RS" dirty="0" smtClean="0"/>
              <a:t> obezbeđuje infrastrukturu za skladištenje podataka, kao i operacije za upravljanje podacima (eng. business logic)</a:t>
            </a:r>
          </a:p>
          <a:p>
            <a:pPr lvl="2"/>
            <a:r>
              <a:rPr lang="sr-Latn-RS" b="1" dirty="0" smtClean="0"/>
              <a:t>Controller</a:t>
            </a:r>
            <a:r>
              <a:rPr lang="sr-Latn-RS" dirty="0" smtClean="0"/>
              <a:t> implementira funkcionalnosti koje treba da odgovore na korisničke akcije</a:t>
            </a:r>
          </a:p>
          <a:p>
            <a:pPr lvl="2"/>
            <a:r>
              <a:rPr lang="sr-Latn-RS" b="1" dirty="0" smtClean="0"/>
              <a:t>View</a:t>
            </a:r>
            <a:r>
              <a:rPr lang="sr-Latn-RS" dirty="0" smtClean="0"/>
              <a:t> obezbeđuje prezentaciju rezultata korisničkih akcija</a:t>
            </a:r>
            <a:r>
              <a:rPr lang="en-US" dirty="0"/>
              <a:t/>
            </a:r>
            <a:br>
              <a:rPr lang="en-US" dirty="0"/>
            </a:br>
            <a:endParaRPr lang="sr-Latn-RS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014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19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Interaction-Oriented arhitektura</a:t>
            </a:r>
          </a:p>
          <a:p>
            <a:pPr lvl="1"/>
            <a:r>
              <a:rPr lang="en-US" b="1" dirty="0"/>
              <a:t>Model-View-Controller (MVC</a:t>
            </a:r>
            <a:r>
              <a:rPr lang="en-US" b="1" dirty="0" smtClean="0"/>
              <a:t>)</a:t>
            </a:r>
            <a:endParaRPr lang="sr-Latn-RS" b="1" dirty="0" smtClean="0"/>
          </a:p>
          <a:p>
            <a:pPr marL="914400" lvl="2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sr-Latn-RS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775" y="2130028"/>
            <a:ext cx="6214725" cy="426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588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2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/>
              <a:t>Sadržaj</a:t>
            </a:r>
            <a:endParaRPr lang="en-US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0" dirty="0" err="1" smtClean="0"/>
              <a:t>Softversk</a:t>
            </a:r>
            <a:r>
              <a:rPr lang="sr-Latn-RS" b="0" dirty="0" smtClean="0"/>
              <a:t>a</a:t>
            </a:r>
            <a:r>
              <a:rPr lang="en-US" b="0" dirty="0" smtClean="0"/>
              <a:t> </a:t>
            </a:r>
            <a:r>
              <a:rPr lang="en-US" b="0" dirty="0" err="1" smtClean="0"/>
              <a:t>arhitekutr</a:t>
            </a:r>
            <a:r>
              <a:rPr lang="sr-Latn-RS" b="0" dirty="0" smtClean="0"/>
              <a:t>a</a:t>
            </a:r>
            <a:r>
              <a:rPr lang="en-US" b="0" dirty="0" smtClean="0"/>
              <a:t>, </a:t>
            </a:r>
            <a:r>
              <a:rPr lang="en-US" b="0" dirty="0" err="1" smtClean="0"/>
              <a:t>osnovni</a:t>
            </a:r>
            <a:r>
              <a:rPr lang="en-US" b="0" dirty="0" smtClean="0"/>
              <a:t> </a:t>
            </a:r>
            <a:r>
              <a:rPr lang="en-US" b="0" dirty="0" err="1" smtClean="0"/>
              <a:t>tipovi</a:t>
            </a:r>
            <a:endParaRPr lang="en-US" b="0" dirty="0" smtClean="0"/>
          </a:p>
          <a:p>
            <a:pPr eaLnBrk="1" hangingPunct="1"/>
            <a:r>
              <a:rPr lang="en-US" b="0" dirty="0" err="1" smtClean="0"/>
              <a:t>Distribuirane</a:t>
            </a:r>
            <a:r>
              <a:rPr lang="en-US" b="0" dirty="0" smtClean="0"/>
              <a:t> </a:t>
            </a:r>
            <a:r>
              <a:rPr lang="en-US" b="0" dirty="0" err="1" smtClean="0"/>
              <a:t>arhistekture</a:t>
            </a:r>
            <a:endParaRPr lang="en-US" b="0" dirty="0"/>
          </a:p>
          <a:p>
            <a:pPr eaLnBrk="1" hangingPunct="1"/>
            <a:r>
              <a:rPr lang="en-US" b="0" dirty="0" smtClean="0"/>
              <a:t> SOA </a:t>
            </a:r>
            <a:r>
              <a:rPr lang="sr-Latn-RS" b="0" dirty="0" smtClean="0"/>
              <a:t>arhitektura</a:t>
            </a:r>
            <a:endParaRPr lang="en-US" b="0" dirty="0" smtClean="0"/>
          </a:p>
          <a:p>
            <a:pPr eaLnBrk="1" hangingPunct="1"/>
            <a:r>
              <a:rPr lang="en-US" b="0" dirty="0" err="1" smtClean="0"/>
              <a:t>Microservice</a:t>
            </a:r>
            <a:r>
              <a:rPr lang="sr-Latn-RS" b="0" dirty="0"/>
              <a:t> </a:t>
            </a:r>
            <a:r>
              <a:rPr lang="sr-Latn-RS" b="0" dirty="0" smtClean="0"/>
              <a:t>arhitektura</a:t>
            </a:r>
          </a:p>
          <a:p>
            <a:pPr eaLnBrk="1" hangingPunct="1"/>
            <a:r>
              <a:rPr lang="sr-Latn-RS" b="0" dirty="0" smtClean="0"/>
              <a:t>Literatura</a:t>
            </a:r>
            <a:endParaRPr lang="en-US" b="0" dirty="0" smtClean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472088" y="1066800"/>
            <a:ext cx="8229600" cy="533400"/>
          </a:xfrm>
          <a:prstGeom prst="rect">
            <a:avLst/>
          </a:prstGeom>
          <a:solidFill>
            <a:srgbClr val="FFFF00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r-Latn-R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 smtClean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02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20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/>
              <a:t>Sadržaj</a:t>
            </a:r>
            <a:endParaRPr lang="en-US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0" dirty="0" err="1" smtClean="0"/>
              <a:t>Softversk</a:t>
            </a:r>
            <a:r>
              <a:rPr lang="sr-Latn-RS" b="0" dirty="0" smtClean="0"/>
              <a:t>a</a:t>
            </a:r>
            <a:r>
              <a:rPr lang="en-US" b="0" dirty="0" smtClean="0"/>
              <a:t> </a:t>
            </a:r>
            <a:r>
              <a:rPr lang="en-US" b="0" dirty="0" err="1" smtClean="0"/>
              <a:t>arhitekutr</a:t>
            </a:r>
            <a:r>
              <a:rPr lang="sr-Latn-RS" b="0" dirty="0" smtClean="0"/>
              <a:t>a</a:t>
            </a:r>
            <a:r>
              <a:rPr lang="en-US" b="0" dirty="0" smtClean="0"/>
              <a:t>, </a:t>
            </a:r>
            <a:r>
              <a:rPr lang="en-US" b="0" dirty="0" err="1" smtClean="0"/>
              <a:t>osnovni</a:t>
            </a:r>
            <a:r>
              <a:rPr lang="en-US" b="0" dirty="0" smtClean="0"/>
              <a:t> </a:t>
            </a:r>
            <a:r>
              <a:rPr lang="en-US" b="0" dirty="0" err="1" smtClean="0"/>
              <a:t>tipovi</a:t>
            </a:r>
            <a:endParaRPr lang="en-US" b="0" dirty="0" smtClean="0"/>
          </a:p>
          <a:p>
            <a:pPr eaLnBrk="1" hangingPunct="1"/>
            <a:r>
              <a:rPr lang="en-US" b="0" dirty="0" err="1" smtClean="0"/>
              <a:t>Distribuirane</a:t>
            </a:r>
            <a:r>
              <a:rPr lang="en-US" b="0" dirty="0" smtClean="0"/>
              <a:t> </a:t>
            </a:r>
            <a:r>
              <a:rPr lang="en-US" b="0" dirty="0" err="1" smtClean="0"/>
              <a:t>arhistekture</a:t>
            </a:r>
            <a:endParaRPr lang="en-US" b="0" dirty="0"/>
          </a:p>
          <a:p>
            <a:pPr eaLnBrk="1" hangingPunct="1"/>
            <a:r>
              <a:rPr lang="en-US" b="0" dirty="0" smtClean="0"/>
              <a:t> SOA </a:t>
            </a:r>
            <a:r>
              <a:rPr lang="sr-Latn-RS" b="0" dirty="0" smtClean="0"/>
              <a:t>arhitektura</a:t>
            </a:r>
            <a:endParaRPr lang="en-US" b="0" dirty="0" smtClean="0"/>
          </a:p>
          <a:p>
            <a:pPr eaLnBrk="1" hangingPunct="1"/>
            <a:r>
              <a:rPr lang="en-US" b="0" dirty="0" err="1" smtClean="0"/>
              <a:t>Microservice</a:t>
            </a:r>
            <a:r>
              <a:rPr lang="sr-Latn-RS" b="0" dirty="0"/>
              <a:t> </a:t>
            </a:r>
            <a:r>
              <a:rPr lang="sr-Latn-RS" b="0" dirty="0" smtClean="0"/>
              <a:t>arhitektura</a:t>
            </a:r>
          </a:p>
          <a:p>
            <a:pPr eaLnBrk="1" hangingPunct="1"/>
            <a:r>
              <a:rPr lang="sr-Latn-RS" b="0" dirty="0" smtClean="0"/>
              <a:t>Literatura</a:t>
            </a:r>
            <a:endParaRPr lang="en-US" b="0" dirty="0" smtClean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491841" y="1556792"/>
            <a:ext cx="8229600" cy="533400"/>
          </a:xfrm>
          <a:prstGeom prst="rect">
            <a:avLst/>
          </a:prstGeom>
          <a:solidFill>
            <a:srgbClr val="FFFF00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r-Latn-R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 smtClean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6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21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 smtClean="0"/>
              <a:t>Distribuirane arhitekture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</a:t>
            </a:r>
          </a:p>
          <a:p>
            <a:pPr lvl="1" eaLnBrk="1" hangingPunct="1"/>
            <a:r>
              <a:rPr lang="sr-Latn-RS" dirty="0" smtClean="0"/>
              <a:t>Softverski moduli se nalaze na </a:t>
            </a:r>
            <a:r>
              <a:rPr lang="sr-Latn-RS" dirty="0" smtClean="0"/>
              <a:t>zasebnim </a:t>
            </a:r>
            <a:r>
              <a:rPr lang="sr-Latn-RS" dirty="0" smtClean="0"/>
              <a:t>platformama koje komuniciraju preko mreže korišćenjem nekog od mrežnih protokola </a:t>
            </a:r>
            <a:r>
              <a:rPr lang="sr-Latn-RS" dirty="0" smtClean="0"/>
              <a:t>komunikacije</a:t>
            </a:r>
          </a:p>
          <a:p>
            <a:pPr lvl="1" eaLnBrk="1" hangingPunct="1"/>
            <a:r>
              <a:rPr lang="en-US" dirty="0"/>
              <a:t> A </a:t>
            </a:r>
            <a:r>
              <a:rPr lang="en-US" i="1" dirty="0"/>
              <a:t>distributed system</a:t>
            </a:r>
            <a:r>
              <a:rPr lang="en-US" dirty="0"/>
              <a:t> is a model in which components located on </a:t>
            </a:r>
            <a:r>
              <a:rPr lang="en-US" dirty="0">
                <a:hlinkClick r:id="rId3" tooltip="Computer network"/>
              </a:rPr>
              <a:t>networked computers</a:t>
            </a:r>
            <a:r>
              <a:rPr lang="en-US" dirty="0"/>
              <a:t> communicate and coordinate their actions by </a:t>
            </a:r>
            <a:r>
              <a:rPr lang="en-US" dirty="0">
                <a:hlinkClick r:id="rId4" tooltip="Message passing"/>
              </a:rPr>
              <a:t>passing </a:t>
            </a:r>
            <a:r>
              <a:rPr lang="en-US" dirty="0" smtClean="0">
                <a:hlinkClick r:id="rId4" tooltip="Message passing"/>
              </a:rPr>
              <a:t>messages</a:t>
            </a:r>
            <a:r>
              <a:rPr lang="sr-Latn-RS" dirty="0" smtClean="0"/>
              <a:t>.</a:t>
            </a:r>
          </a:p>
          <a:p>
            <a:pPr lvl="1" eaLnBrk="1" hangingPunct="1"/>
            <a:r>
              <a:rPr lang="sr-Latn-RS" dirty="0" smtClean="0"/>
              <a:t>Osnovne karakteristike</a:t>
            </a:r>
          </a:p>
          <a:p>
            <a:pPr lvl="3" eaLnBrk="1" hangingPunct="1"/>
            <a:r>
              <a:rPr lang="sr-Latn-RS" dirty="0"/>
              <a:t>Transparency </a:t>
            </a:r>
            <a:r>
              <a:rPr lang="sr-Latn-RS" dirty="0" smtClean="0"/>
              <a:t> (</a:t>
            </a:r>
            <a:r>
              <a:rPr lang="sr-Latn-RS" dirty="0" smtClean="0">
                <a:hlinkClick r:id="rId5"/>
              </a:rPr>
              <a:t>http</a:t>
            </a:r>
            <a:r>
              <a:rPr lang="sr-Latn-RS" dirty="0">
                <a:hlinkClick r:id="rId5"/>
              </a:rPr>
              <a:t>://www.cl.cam.ac.uk/~jac22/books/ods/ods/node18.html</a:t>
            </a:r>
            <a:r>
              <a:rPr lang="sr-Latn-RS" dirty="0" smtClean="0"/>
              <a:t>)</a:t>
            </a:r>
          </a:p>
          <a:p>
            <a:pPr lvl="3" eaLnBrk="1" hangingPunct="1"/>
            <a:r>
              <a:rPr lang="sr-Latn-RS" dirty="0"/>
              <a:t>A</a:t>
            </a:r>
            <a:r>
              <a:rPr lang="en-US" dirty="0" err="1" smtClean="0"/>
              <a:t>vailability</a:t>
            </a:r>
            <a:r>
              <a:rPr lang="sr-Latn-RS" dirty="0" smtClean="0"/>
              <a:t> (Dostupnost?)</a:t>
            </a:r>
          </a:p>
          <a:p>
            <a:pPr lvl="3" eaLnBrk="1" hangingPunct="1"/>
            <a:r>
              <a:rPr lang="sr-Latn-RS" dirty="0"/>
              <a:t>R</a:t>
            </a:r>
            <a:r>
              <a:rPr lang="en-US" dirty="0" err="1" smtClean="0"/>
              <a:t>eliability</a:t>
            </a:r>
            <a:r>
              <a:rPr lang="sr-Latn-RS" dirty="0" smtClean="0"/>
              <a:t> (Pouzdanost?)</a:t>
            </a:r>
            <a:r>
              <a:rPr lang="en-US" dirty="0"/>
              <a:t/>
            </a:r>
            <a:br>
              <a:rPr lang="en-US" dirty="0"/>
            </a:br>
            <a:endParaRPr lang="sr-Latn-RS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875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22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Distribuirane arhitekture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- karakteristike</a:t>
            </a:r>
            <a:r>
              <a:rPr lang="en-US" dirty="0"/>
              <a:t/>
            </a:r>
            <a:br>
              <a:rPr lang="en-US" dirty="0"/>
            </a:br>
            <a:endParaRPr lang="sr-Latn-RS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556792"/>
            <a:ext cx="5289698" cy="499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88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23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Distribuirane arhitekture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</a:t>
            </a:r>
            <a:r>
              <a:rPr lang="sr-Latn-RS" dirty="0" smtClean="0"/>
              <a:t>– </a:t>
            </a:r>
            <a:r>
              <a:rPr lang="sr-Latn-RS" dirty="0" smtClean="0">
                <a:ea typeface="DejaVu Sans"/>
              </a:rPr>
              <a:t>prednosti i mane</a:t>
            </a:r>
          </a:p>
          <a:p>
            <a:pPr eaLnBrk="1" hangingPunct="1"/>
            <a:endParaRPr lang="en-US" dirty="0"/>
          </a:p>
          <a:p>
            <a:pPr marL="457200" lvl="1" indent="0" eaLnBrk="1" hangingPunct="1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sr-Latn-RS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238527"/>
              </p:ext>
            </p:extLst>
          </p:nvPr>
        </p:nvGraphicFramePr>
        <p:xfrm>
          <a:off x="549896" y="1700808"/>
          <a:ext cx="8136904" cy="467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8452">
                  <a:extLst>
                    <a:ext uri="{9D8B030D-6E8A-4147-A177-3AD203B41FA5}">
                      <a16:colId xmlns:a16="http://schemas.microsoft.com/office/drawing/2014/main" val="2263246977"/>
                    </a:ext>
                  </a:extLst>
                </a:gridCol>
                <a:gridCol w="4068452">
                  <a:extLst>
                    <a:ext uri="{9D8B030D-6E8A-4147-A177-3AD203B41FA5}">
                      <a16:colId xmlns:a16="http://schemas.microsoft.com/office/drawing/2014/main" val="4053964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Prednosti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Mane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391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dirty="0" smtClean="0"/>
                        <a:t>Deljenje</a:t>
                      </a:r>
                      <a:r>
                        <a:rPr lang="sr-Latn-RS" sz="1800" baseline="0" dirty="0" smtClean="0"/>
                        <a:t> resursa među komponentama sistema (hardverskih i softverskih)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Kompleksnost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740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dirty="0" smtClean="0"/>
                        <a:t>Otvorenost</a:t>
                      </a:r>
                      <a:r>
                        <a:rPr lang="sr-Latn-RS" sz="1800" baseline="0" dirty="0" smtClean="0"/>
                        <a:t> – mogućnost korišćenja različitih vrsta hardverskih i softverskih komonenti za izradu modula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Implementacija</a:t>
                      </a:r>
                      <a:r>
                        <a:rPr lang="sr-Latn-RS" baseline="0" dirty="0" smtClean="0"/>
                        <a:t> Security aspekata:</a:t>
                      </a:r>
                    </a:p>
                    <a:p>
                      <a:r>
                        <a:rPr lang="sr-Latn-RS" baseline="0" dirty="0" smtClean="0"/>
                        <a:t>Na pojedinačne module i na mrežnu infrastrukturu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37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dirty="0" smtClean="0"/>
                        <a:t>Mogućnost</a:t>
                      </a:r>
                      <a:r>
                        <a:rPr lang="sr-Latn-RS" sz="1800" baseline="0" dirty="0" smtClean="0"/>
                        <a:t> konkurentnog izvršavanja komplesnih zadataka preko komunikacione infrastrukture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Održavanje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66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Skalabilnost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Nepredvidivo</a:t>
                      </a:r>
                      <a:r>
                        <a:rPr lang="sr-Latn-RS" baseline="0" dirty="0" smtClean="0"/>
                        <a:t> ponašanje: u zavisnosti od organizacije komponenti sistema i mrežne infrastrukture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0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Otpornost na otkaze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642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466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24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Distribuirane arhitekture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- </a:t>
            </a:r>
            <a:r>
              <a:rPr lang="en-US" dirty="0" err="1">
                <a:ea typeface="DejaVu Sans"/>
              </a:rPr>
              <a:t>Osam</a:t>
            </a:r>
            <a:r>
              <a:rPr lang="en-US" dirty="0">
                <a:ea typeface="DejaVu Sans"/>
              </a:rPr>
              <a:t> </a:t>
            </a:r>
            <a:r>
              <a:rPr lang="en-US" dirty="0" err="1">
                <a:ea typeface="DejaVu Sans"/>
              </a:rPr>
              <a:t>predpostavki</a:t>
            </a:r>
            <a:r>
              <a:rPr lang="en-US" dirty="0">
                <a:ea typeface="DejaVu Sans"/>
              </a:rPr>
              <a:t> </a:t>
            </a:r>
            <a:r>
              <a:rPr lang="en-US" dirty="0" err="1">
                <a:ea typeface="DejaVu Sans"/>
              </a:rPr>
              <a:t>distribuiranog</a:t>
            </a:r>
            <a:r>
              <a:rPr lang="en-US" dirty="0">
                <a:ea typeface="DejaVu Sans"/>
              </a:rPr>
              <a:t> </a:t>
            </a:r>
            <a:r>
              <a:rPr lang="en-US" dirty="0" err="1">
                <a:ea typeface="DejaVu Sans"/>
              </a:rPr>
              <a:t>računarstva</a:t>
            </a:r>
            <a:endParaRPr lang="en-US" dirty="0"/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dirty="0" err="1">
                <a:solidFill>
                  <a:srgbClr val="002060"/>
                </a:solidFill>
                <a:ea typeface="DejaVu Sans"/>
              </a:rPr>
              <a:t>Mreža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je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pouzdana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(“</a:t>
            </a:r>
            <a:r>
              <a:rPr lang="en-US" i="1" dirty="0">
                <a:solidFill>
                  <a:srgbClr val="002060"/>
                </a:solidFill>
                <a:ea typeface="DejaVu Sans"/>
              </a:rPr>
              <a:t>The network is reliable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”)</a:t>
            </a:r>
            <a:endParaRPr lang="en-US" dirty="0"/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pl-PL" dirty="0">
                <a:solidFill>
                  <a:srgbClr val="002060"/>
                </a:solidFill>
                <a:ea typeface="DejaVu Sans"/>
              </a:rPr>
              <a:t>Ne postoji kašnjenje (“</a:t>
            </a:r>
            <a:r>
              <a:rPr lang="pl-PL" i="1" dirty="0">
                <a:solidFill>
                  <a:srgbClr val="002060"/>
                </a:solidFill>
                <a:ea typeface="DejaVu Sans"/>
              </a:rPr>
              <a:t>Latency is zero</a:t>
            </a:r>
            <a:r>
              <a:rPr lang="pl-PL" dirty="0">
                <a:solidFill>
                  <a:srgbClr val="002060"/>
                </a:solidFill>
                <a:ea typeface="DejaVu Sans"/>
              </a:rPr>
              <a:t>”)</a:t>
            </a:r>
            <a:endParaRPr lang="pl-PL" dirty="0"/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dirty="0" err="1">
                <a:solidFill>
                  <a:srgbClr val="002060"/>
                </a:solidFill>
                <a:ea typeface="DejaVu Sans"/>
              </a:rPr>
              <a:t>Protok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je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beskonačan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(“</a:t>
            </a:r>
            <a:r>
              <a:rPr lang="en-US" i="1" dirty="0">
                <a:solidFill>
                  <a:srgbClr val="002060"/>
                </a:solidFill>
                <a:ea typeface="DejaVu Sans"/>
              </a:rPr>
              <a:t>Bandwidth is infinite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”)</a:t>
            </a:r>
            <a:endParaRPr lang="en-US" dirty="0"/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dirty="0" err="1">
                <a:solidFill>
                  <a:srgbClr val="002060"/>
                </a:solidFill>
                <a:ea typeface="DejaVu Sans"/>
              </a:rPr>
              <a:t>Mreža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je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bezbedna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(“</a:t>
            </a:r>
            <a:r>
              <a:rPr lang="en-US" i="1" dirty="0">
                <a:solidFill>
                  <a:srgbClr val="002060"/>
                </a:solidFill>
                <a:ea typeface="DejaVu Sans"/>
              </a:rPr>
              <a:t>The network is secure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”)</a:t>
            </a:r>
            <a:endParaRPr lang="en-US" dirty="0"/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dirty="0" err="1">
                <a:solidFill>
                  <a:srgbClr val="002060"/>
                </a:solidFill>
                <a:ea typeface="DejaVu Sans"/>
              </a:rPr>
              <a:t>Topologija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se ne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menja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(“</a:t>
            </a:r>
            <a:r>
              <a:rPr lang="en-US" i="1" dirty="0">
                <a:solidFill>
                  <a:srgbClr val="002060"/>
                </a:solidFill>
                <a:ea typeface="DejaVu Sans"/>
              </a:rPr>
              <a:t>Topology doesn't change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”)</a:t>
            </a:r>
            <a:endParaRPr lang="en-US" dirty="0"/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dirty="0" err="1">
                <a:solidFill>
                  <a:srgbClr val="002060"/>
                </a:solidFill>
                <a:ea typeface="DejaVu Sans"/>
              </a:rPr>
              <a:t>Postoji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jedan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administrator (“</a:t>
            </a:r>
            <a:r>
              <a:rPr lang="en-US" i="1" dirty="0">
                <a:solidFill>
                  <a:srgbClr val="002060"/>
                </a:solidFill>
                <a:ea typeface="DejaVu Sans"/>
              </a:rPr>
              <a:t>There is one administrator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”)</a:t>
            </a:r>
            <a:endParaRPr lang="en-US" dirty="0"/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nl-NL" dirty="0">
                <a:solidFill>
                  <a:srgbClr val="002060"/>
                </a:solidFill>
                <a:ea typeface="DejaVu Sans"/>
              </a:rPr>
              <a:t>Protok je besplatan (“</a:t>
            </a:r>
            <a:r>
              <a:rPr lang="nl-NL" i="1" dirty="0">
                <a:solidFill>
                  <a:srgbClr val="002060"/>
                </a:solidFill>
                <a:ea typeface="DejaVu Sans"/>
              </a:rPr>
              <a:t>Transport cost is zero</a:t>
            </a:r>
            <a:r>
              <a:rPr lang="nl-NL" dirty="0">
                <a:solidFill>
                  <a:srgbClr val="002060"/>
                </a:solidFill>
                <a:ea typeface="DejaVu Sans"/>
              </a:rPr>
              <a:t>”)</a:t>
            </a:r>
            <a:endParaRPr lang="nl-NL" dirty="0"/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dirty="0" err="1">
                <a:solidFill>
                  <a:srgbClr val="002060"/>
                </a:solidFill>
                <a:ea typeface="DejaVu Sans"/>
              </a:rPr>
              <a:t>Mreža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je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homogena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(“</a:t>
            </a:r>
            <a:r>
              <a:rPr lang="en-US" i="1" dirty="0">
                <a:solidFill>
                  <a:srgbClr val="002060"/>
                </a:solidFill>
                <a:ea typeface="DejaVu Sans"/>
              </a:rPr>
              <a:t>The network is homogeneous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”)</a:t>
            </a:r>
            <a:r>
              <a:rPr lang="en-US" dirty="0" smtClean="0"/>
              <a:t/>
            </a:r>
            <a:br>
              <a:rPr lang="en-US" dirty="0" smtClean="0"/>
            </a:br>
            <a:endParaRPr lang="sr-Latn-RS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644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25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Distribuirane arhitekture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-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Mreža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je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pouzdana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Stabilnost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mreže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narušavaju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različiti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faktori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:</a:t>
            </a:r>
            <a:endParaRPr lang="en-US" dirty="0"/>
          </a:p>
          <a:p>
            <a:pPr lvl="2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Otkazivanje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opreme</a:t>
            </a:r>
            <a:endParaRPr lang="en-US" dirty="0"/>
          </a:p>
          <a:p>
            <a:pPr lvl="3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Hardverski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softverski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problemi</a:t>
            </a:r>
            <a:endParaRPr lang="en-US" dirty="0"/>
          </a:p>
          <a:p>
            <a:pPr lvl="2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Problemi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napajanjem</a:t>
            </a:r>
            <a:endParaRPr lang="en-US" dirty="0"/>
          </a:p>
          <a:p>
            <a:pPr lvl="2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Ljudski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faktor</a:t>
            </a:r>
            <a:endParaRPr lang="en-US" dirty="0"/>
          </a:p>
          <a:p>
            <a:pPr lvl="3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Fizičko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remećenje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opreme</a:t>
            </a:r>
            <a:endParaRPr lang="en-US" dirty="0"/>
          </a:p>
          <a:p>
            <a:pPr lvl="3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Loša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administracija</a:t>
            </a:r>
            <a:endParaRPr lang="en-US" dirty="0"/>
          </a:p>
          <a:p>
            <a:pPr lvl="2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Ostali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faktori</a:t>
            </a:r>
            <a:endParaRPr lang="en-US" dirty="0"/>
          </a:p>
          <a:p>
            <a:pPr lvl="3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Vremenske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prilike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,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zemljotresi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...</a:t>
            </a:r>
            <a:r>
              <a:rPr lang="en-US" dirty="0" smtClean="0"/>
              <a:t/>
            </a:r>
            <a:br>
              <a:rPr lang="en-US" dirty="0" smtClean="0"/>
            </a:br>
            <a:endParaRPr lang="sr-Latn-RS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265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26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Distribuirane arhitekture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-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Ne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postoji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kašnjenje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Kašnjenje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može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da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bude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izuzetno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veliko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nezavisno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od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veličine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poruke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koja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se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šalje</a:t>
            </a:r>
            <a:endParaRPr lang="en-US" dirty="0"/>
          </a:p>
          <a:p>
            <a:pPr lvl="1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Celokupna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mreža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najčešće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nije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pod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kontrolom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onoga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koji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kreira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distribuirani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sistem</a:t>
            </a:r>
            <a:endParaRPr lang="en-US" dirty="0"/>
          </a:p>
          <a:p>
            <a:pPr lvl="1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Kašnjenje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zajedno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konkurentnim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programima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može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dovesti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do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ozbiljnih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softverskih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problema</a:t>
            </a:r>
            <a:endParaRPr lang="en-US" dirty="0"/>
          </a:p>
          <a:p>
            <a:pPr lvl="1" eaLnBrk="1" hangingPunct="1"/>
            <a:r>
              <a:rPr lang="pl-PL" dirty="0">
                <a:solidFill>
                  <a:srgbClr val="002060"/>
                </a:solidFill>
                <a:ea typeface="DejaVu Sans"/>
              </a:rPr>
              <a:t>Aplikacije testirane samo u lokalu – kašnjenje ~</a:t>
            </a:r>
            <a:r>
              <a:rPr lang="pl-PL" dirty="0" smtClean="0">
                <a:solidFill>
                  <a:srgbClr val="002060"/>
                </a:solidFill>
                <a:ea typeface="DejaVu Sans"/>
              </a:rPr>
              <a:t>0</a:t>
            </a:r>
            <a:r>
              <a:rPr lang="en-US" dirty="0" smtClean="0"/>
              <a:t/>
            </a:r>
            <a:br>
              <a:rPr lang="en-US" dirty="0" smtClean="0"/>
            </a:br>
            <a:endParaRPr lang="sr-Latn-RS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028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27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Distribuirane arhitekture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-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Protok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je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beskonačan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dirty="0">
                <a:solidFill>
                  <a:srgbClr val="002060"/>
                </a:solidFill>
                <a:ea typeface="DejaVu Sans"/>
              </a:rPr>
              <a:t>U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slučaju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velikog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broja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zahteva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ili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zahteva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za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velikom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količinom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podataka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(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npr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. </a:t>
            </a:r>
            <a:r>
              <a:rPr lang="en-US" i="1" dirty="0">
                <a:solidFill>
                  <a:srgbClr val="002060"/>
                </a:solidFill>
                <a:ea typeface="DejaVu Sans"/>
              </a:rPr>
              <a:t>streaming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servisi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), limit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protoka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je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veoma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lako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dostići</a:t>
            </a:r>
            <a:endParaRPr lang="en-US" dirty="0"/>
          </a:p>
          <a:p>
            <a:pPr lvl="1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Arhitektura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sistema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mora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biti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adekvatno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isplanirana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kako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bi se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izvršila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ravnomerna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raspodela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zahteva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tako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da ne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dođe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do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preopterećenja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računara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ili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mreže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(</a:t>
            </a:r>
            <a:r>
              <a:rPr lang="en-US" i="1" dirty="0">
                <a:solidFill>
                  <a:srgbClr val="002060"/>
                </a:solidFill>
                <a:ea typeface="DejaVu Sans"/>
              </a:rPr>
              <a:t>load balancing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endParaRPr lang="sr-Latn-RS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949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28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Distribuirane arhitekture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-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Mreža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je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bezbedna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i="1" dirty="0">
                <a:solidFill>
                  <a:srgbClr val="002060"/>
                </a:solidFill>
                <a:ea typeface="DejaVu Sans"/>
              </a:rPr>
              <a:t>SOA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arhitekture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podrazumevaju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intenzivnu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međusobnu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komunikaciju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između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komponenti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sistema</a:t>
            </a:r>
            <a:endParaRPr lang="en-US" dirty="0"/>
          </a:p>
          <a:p>
            <a:pPr lvl="1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M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noštvo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različitih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tačaka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komunikacije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(</a:t>
            </a:r>
            <a:r>
              <a:rPr lang="en-US" i="1" dirty="0">
                <a:solidFill>
                  <a:srgbClr val="002060"/>
                </a:solidFill>
                <a:ea typeface="DejaVu Sans"/>
              </a:rPr>
              <a:t>end-point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)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povećava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rizik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od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narušavanja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bezbednosti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sistema</a:t>
            </a:r>
            <a:endParaRPr lang="en-US" dirty="0"/>
          </a:p>
          <a:p>
            <a:pPr lvl="1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npr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. </a:t>
            </a:r>
            <a:r>
              <a:rPr lang="en-US" i="1" dirty="0">
                <a:solidFill>
                  <a:srgbClr val="002060"/>
                </a:solidFill>
                <a:ea typeface="DejaVu Sans"/>
              </a:rPr>
              <a:t>Man-in-the-middle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napadi</a:t>
            </a:r>
            <a:r>
              <a:rPr lang="en-US" dirty="0" smtClean="0"/>
              <a:t/>
            </a:r>
            <a:br>
              <a:rPr lang="en-US" dirty="0" smtClean="0"/>
            </a:br>
            <a:endParaRPr lang="sr-Latn-RS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98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29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Distribuirane arhitekture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-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Topologija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se ne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menja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pl-PL" dirty="0">
                <a:solidFill>
                  <a:srgbClr val="002060"/>
                </a:solidFill>
                <a:ea typeface="DejaVu Sans"/>
              </a:rPr>
              <a:t>U velikim organizacionim sistemima promene su normalna pojava</a:t>
            </a:r>
            <a:endParaRPr lang="pl-PL" dirty="0"/>
          </a:p>
          <a:p>
            <a:pPr lvl="2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Organizacija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softverske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podrške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prati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promene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u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organizacionom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sistemu</a:t>
            </a:r>
            <a:endParaRPr lang="en-US" dirty="0"/>
          </a:p>
          <a:p>
            <a:pPr lvl="1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Promena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topologije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mreže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može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da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utiče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na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sve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aspekte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aplikacije</a:t>
            </a:r>
            <a:r>
              <a:rPr lang="en-US" dirty="0" smtClean="0"/>
              <a:t/>
            </a:r>
            <a:br>
              <a:rPr lang="en-US" dirty="0" smtClean="0"/>
            </a:br>
            <a:endParaRPr lang="sr-Latn-RS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887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3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0" i="1" dirty="0"/>
              <a:t>Architecture is what allows systems to evolve and provide a certain level of service </a:t>
            </a:r>
            <a:r>
              <a:rPr lang="en-US" b="0" i="1" dirty="0" smtClean="0"/>
              <a:t>throughout</a:t>
            </a:r>
            <a:r>
              <a:rPr lang="sr-Latn-RS" b="0" i="1" dirty="0" smtClean="0"/>
              <a:t> its </a:t>
            </a:r>
            <a:r>
              <a:rPr lang="en-US" b="0" i="1" dirty="0" smtClean="0"/>
              <a:t>life-cycle</a:t>
            </a:r>
            <a:endParaRPr lang="sr-Latn-RS" dirty="0" smtClean="0"/>
          </a:p>
          <a:p>
            <a:pPr eaLnBrk="1" hangingPunct="1"/>
            <a:r>
              <a:rPr lang="en-US" b="0" i="1" dirty="0" smtClean="0"/>
              <a:t>In </a:t>
            </a:r>
            <a:r>
              <a:rPr lang="en-US" b="0" i="1" dirty="0"/>
              <a:t>software engineering, architecture is concerned with providing a bridge between system functionality and requirements for quality attributes that the system has to </a:t>
            </a:r>
            <a:r>
              <a:rPr lang="en-US" b="0" i="1" dirty="0" smtClean="0"/>
              <a:t>meet</a:t>
            </a:r>
            <a:endParaRPr lang="sr-Latn-RS" b="0" i="1" dirty="0" smtClean="0"/>
          </a:p>
          <a:p>
            <a:pPr eaLnBrk="1" hangingPunct="1"/>
            <a:r>
              <a:rPr lang="en-US" dirty="0" err="1"/>
              <a:t>Softverska</a:t>
            </a:r>
            <a:r>
              <a:rPr lang="en-US" dirty="0"/>
              <a:t> </a:t>
            </a:r>
            <a:r>
              <a:rPr lang="en-US" dirty="0" err="1"/>
              <a:t>arhitekura</a:t>
            </a:r>
            <a:r>
              <a:rPr lang="en-US" dirty="0"/>
              <a:t> </a:t>
            </a:r>
            <a:r>
              <a:rPr lang="sr-Latn-RS" b="0" dirty="0"/>
              <a:t>(SA) opisuje softverske sisteme sa stanovišta modula od kojih se sastoje, kao i načina komunikacije između modula softverskog </a:t>
            </a:r>
            <a:r>
              <a:rPr lang="sr-Latn-RS" b="0" dirty="0" smtClean="0"/>
              <a:t>sistema</a:t>
            </a:r>
            <a:endParaRPr lang="sr-Latn-RS" b="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103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30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Distribuirane arhitekture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-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Postoji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jedan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administrator 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Administracija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distribuiranih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sistema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je u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mnogome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teža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u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odnosu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na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nedistribuirane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sisteme</a:t>
            </a:r>
            <a:endParaRPr lang="en-US" dirty="0"/>
          </a:p>
          <a:p>
            <a:pPr lvl="1" eaLnBrk="1" hangingPunct="1"/>
            <a:r>
              <a:rPr lang="en-US" dirty="0">
                <a:solidFill>
                  <a:srgbClr val="002060"/>
                </a:solidFill>
                <a:ea typeface="DejaVu Sans"/>
              </a:rPr>
              <a:t>U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zavisnosti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od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arhitekture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konkretnog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sistema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,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postavljaju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se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odgovornosti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administratora</a:t>
            </a:r>
            <a:endParaRPr lang="en-US" dirty="0"/>
          </a:p>
          <a:p>
            <a:pPr lvl="1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Čak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u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slučaju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centralizovanih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distribuiranih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sistema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(administrator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na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jednom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logičkom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mestu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),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velikim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sistemima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je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potrebno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više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od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jednog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administratora</a:t>
            </a:r>
            <a:endParaRPr lang="en-US" dirty="0"/>
          </a:p>
          <a:p>
            <a:pPr lvl="2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Problemi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u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komunikaciji</a:t>
            </a:r>
            <a:endParaRPr lang="en-US" dirty="0"/>
          </a:p>
          <a:p>
            <a:pPr lvl="2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Problemi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formalnog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praćenja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razvoja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sr-Latn-RS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451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31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Distribuirane arhitekture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-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Protok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je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besplatan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Kod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gotovo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svih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operatera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,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mrežni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saobraćaj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se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tarifira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po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količini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prenetih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podataka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(ne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postoji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i="1" dirty="0">
                <a:solidFill>
                  <a:srgbClr val="002060"/>
                </a:solidFill>
                <a:ea typeface="DejaVu Sans"/>
              </a:rPr>
              <a:t>flat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protok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)</a:t>
            </a:r>
            <a:endParaRPr lang="en-US" dirty="0"/>
          </a:p>
          <a:p>
            <a:pPr lvl="1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Iako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je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cena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protoka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dalje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relativno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niska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,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česti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su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slučajevi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kada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ovo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predstavlja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problem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2" eaLnBrk="1" hangingPunct="1"/>
            <a:r>
              <a:rPr lang="it-IT" dirty="0">
                <a:solidFill>
                  <a:srgbClr val="002060"/>
                </a:solidFill>
                <a:ea typeface="DejaVu Sans"/>
              </a:rPr>
              <a:t>Distribuirani mobilni uređaji – mobilni saobraćaj</a:t>
            </a:r>
            <a:endParaRPr lang="it-IT" dirty="0"/>
          </a:p>
          <a:p>
            <a:pPr lvl="3" eaLnBrk="1" hangingPunct="1"/>
            <a:r>
              <a:rPr lang="en-US" i="1" dirty="0">
                <a:solidFill>
                  <a:srgbClr val="002060"/>
                </a:solidFill>
                <a:ea typeface="DejaVu Sans"/>
              </a:rPr>
              <a:t>Internet of Things</a:t>
            </a:r>
            <a:endParaRPr lang="en-US" dirty="0"/>
          </a:p>
          <a:p>
            <a:pPr lvl="2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Velika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količina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podataka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senzorskih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uređaja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618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32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 smtClean="0"/>
              <a:t>Distribuirane arhitekture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-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Mreža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je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homogena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Usled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učestalih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promena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u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organizacionom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sistemu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nije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realno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očekivati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homogenu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mrežu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u celom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sistemu</a:t>
            </a:r>
            <a:endParaRPr lang="en-US" dirty="0"/>
          </a:p>
          <a:p>
            <a:pPr lvl="2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Oprema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različitih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proizvođača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karakteristika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3194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33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/>
              <a:t>Sadržaj</a:t>
            </a:r>
            <a:endParaRPr lang="en-US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0" dirty="0" err="1" smtClean="0"/>
              <a:t>Softversk</a:t>
            </a:r>
            <a:r>
              <a:rPr lang="sr-Latn-RS" b="0" dirty="0" smtClean="0"/>
              <a:t>a</a:t>
            </a:r>
            <a:r>
              <a:rPr lang="en-US" b="0" dirty="0" smtClean="0"/>
              <a:t> </a:t>
            </a:r>
            <a:r>
              <a:rPr lang="en-US" b="0" dirty="0" err="1" smtClean="0"/>
              <a:t>arhitekutr</a:t>
            </a:r>
            <a:r>
              <a:rPr lang="sr-Latn-RS" b="0" dirty="0" smtClean="0"/>
              <a:t>a</a:t>
            </a:r>
            <a:r>
              <a:rPr lang="en-US" b="0" dirty="0" smtClean="0"/>
              <a:t>, </a:t>
            </a:r>
            <a:r>
              <a:rPr lang="en-US" b="0" dirty="0" err="1" smtClean="0"/>
              <a:t>osnovni</a:t>
            </a:r>
            <a:r>
              <a:rPr lang="en-US" b="0" dirty="0" smtClean="0"/>
              <a:t> </a:t>
            </a:r>
            <a:r>
              <a:rPr lang="en-US" b="0" dirty="0" err="1" smtClean="0"/>
              <a:t>tipovi</a:t>
            </a:r>
            <a:endParaRPr lang="en-US" b="0" dirty="0" smtClean="0"/>
          </a:p>
          <a:p>
            <a:pPr eaLnBrk="1" hangingPunct="1"/>
            <a:r>
              <a:rPr lang="en-US" b="0" dirty="0" err="1" smtClean="0"/>
              <a:t>Distribuirane</a:t>
            </a:r>
            <a:r>
              <a:rPr lang="en-US" b="0" dirty="0" smtClean="0"/>
              <a:t> </a:t>
            </a:r>
            <a:r>
              <a:rPr lang="en-US" b="0" dirty="0" err="1" smtClean="0"/>
              <a:t>arhistekture</a:t>
            </a:r>
            <a:endParaRPr lang="en-US" b="0" dirty="0"/>
          </a:p>
          <a:p>
            <a:pPr eaLnBrk="1" hangingPunct="1"/>
            <a:r>
              <a:rPr lang="en-US" b="0" dirty="0" smtClean="0"/>
              <a:t> SOA </a:t>
            </a:r>
            <a:r>
              <a:rPr lang="sr-Latn-RS" b="0" dirty="0" smtClean="0"/>
              <a:t>arhitektura</a:t>
            </a:r>
            <a:endParaRPr lang="en-US" b="0" dirty="0" smtClean="0"/>
          </a:p>
          <a:p>
            <a:pPr eaLnBrk="1" hangingPunct="1"/>
            <a:r>
              <a:rPr lang="en-US" b="0" dirty="0" err="1" smtClean="0"/>
              <a:t>Microservice</a:t>
            </a:r>
            <a:r>
              <a:rPr lang="sr-Latn-RS" b="0" dirty="0"/>
              <a:t> </a:t>
            </a:r>
            <a:r>
              <a:rPr lang="sr-Latn-RS" b="0" dirty="0" smtClean="0"/>
              <a:t>arhitektura</a:t>
            </a:r>
          </a:p>
          <a:p>
            <a:pPr eaLnBrk="1" hangingPunct="1"/>
            <a:r>
              <a:rPr lang="sr-Latn-RS" b="0" dirty="0" smtClean="0"/>
              <a:t>Literatura</a:t>
            </a:r>
            <a:endParaRPr lang="en-US" b="0" dirty="0" smtClean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539552" y="2060848"/>
            <a:ext cx="8229600" cy="533400"/>
          </a:xfrm>
          <a:prstGeom prst="rect">
            <a:avLst/>
          </a:prstGeom>
          <a:solidFill>
            <a:srgbClr val="FFFF00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r-Latn-R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 smtClean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9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34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</a:t>
            </a:r>
          </a:p>
          <a:p>
            <a:pPr lvl="1" eaLnBrk="1" hangingPunct="1"/>
            <a:r>
              <a:rPr lang="en-US" dirty="0" smtClean="0">
                <a:solidFill>
                  <a:srgbClr val="002060"/>
                </a:solidFill>
                <a:ea typeface="DejaVu Sans"/>
              </a:rPr>
              <a:t>SOC – Service-Oriented Computing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2" eaLnBrk="1" hangingPunct="1"/>
            <a:r>
              <a:rPr lang="en-US" i="1" dirty="0"/>
              <a:t>A service is a component of business functionality that is well-defined, self-contained, independent, published, and available to be used via a standard programming </a:t>
            </a:r>
            <a:r>
              <a:rPr lang="en-US" i="1" dirty="0" smtClean="0"/>
              <a:t>interface</a:t>
            </a:r>
            <a:endParaRPr lang="sr-Latn-RS" i="1" dirty="0" smtClean="0"/>
          </a:p>
          <a:p>
            <a:pPr lvl="2" eaLnBrk="1" hangingPunct="1"/>
            <a:r>
              <a:rPr lang="sr-Latn-RS" i="1" dirty="0" smtClean="0"/>
              <a:t>T</a:t>
            </a:r>
            <a:r>
              <a:rPr lang="en-US" i="1" dirty="0" smtClean="0"/>
              <a:t>he </a:t>
            </a:r>
            <a:r>
              <a:rPr lang="en-US" i="1" dirty="0"/>
              <a:t>connections between services are conducted by common and universal message-oriented protocols such as the SOAP Web service protocol, which can deliver requests and responses between services </a:t>
            </a:r>
            <a:r>
              <a:rPr lang="en-US" i="1" dirty="0" smtClean="0"/>
              <a:t>loosely</a:t>
            </a:r>
          </a:p>
          <a:p>
            <a:pPr lvl="1" eaLnBrk="1" hangingPunct="1"/>
            <a:r>
              <a:rPr lang="sr-Latn-RS" dirty="0">
                <a:solidFill>
                  <a:srgbClr val="002060"/>
                </a:solidFill>
                <a:ea typeface="DejaVu Sans"/>
              </a:rPr>
              <a:t>Razvojem tehnologija, a pre svega Interneta dolazi do naglog razvoja softverskih arhitektura koje korisnicima pružaju funkcionalnosti preko servisa koji su posredstvom 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dostupni </a:t>
            </a:r>
            <a:r>
              <a:rPr lang="sr-Latn-RS" dirty="0">
                <a:solidFill>
                  <a:srgbClr val="002060"/>
                </a:solidFill>
                <a:ea typeface="DejaVu Sans"/>
              </a:rPr>
              <a:t>svuda</a:t>
            </a:r>
            <a:endParaRPr lang="en-U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i="1" dirty="0">
                <a:solidFill>
                  <a:srgbClr val="002060"/>
                </a:solidFill>
                <a:ea typeface="DejaVu Sans"/>
              </a:rPr>
              <a:t>Interneta</a:t>
            </a:r>
            <a:endParaRPr lang="en-US" i="1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0243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35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</a:t>
            </a:r>
          </a:p>
          <a:p>
            <a:pPr marL="457200" lvl="1" indent="0" eaLnBrk="1" hangingPunct="1">
              <a:buNone/>
            </a:pPr>
            <a:endParaRPr lang="sr-Latn-RS" b="1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348880"/>
            <a:ext cx="6811568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392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36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karakteristike</a:t>
            </a:r>
          </a:p>
          <a:p>
            <a:pPr lvl="2" eaLnBrk="1" hangingPunct="1"/>
            <a:r>
              <a:rPr lang="en-US" b="1" dirty="0"/>
              <a:t>Distributed Deployment</a:t>
            </a:r>
            <a:r>
              <a:rPr lang="en-US" dirty="0"/>
              <a:t> − Expose enterprise data and business logic as loosely, coupled, discoverable, structured, standard-based, coarse-grained, stateless units of functionality called </a:t>
            </a:r>
            <a:r>
              <a:rPr lang="en-US" dirty="0" smtClean="0"/>
              <a:t>services</a:t>
            </a:r>
            <a:endParaRPr lang="sr-Latn-RS" dirty="0" smtClean="0"/>
          </a:p>
          <a:p>
            <a:pPr lvl="2" eaLnBrk="1" hangingPunct="1"/>
            <a:r>
              <a:rPr lang="en-US" b="1" dirty="0"/>
              <a:t>Composability</a:t>
            </a:r>
            <a:r>
              <a:rPr lang="en-US" dirty="0"/>
              <a:t> − Assemble new processes from existing services that are exposed at a desired granularity through well defined, published, and standard complaint </a:t>
            </a:r>
            <a:r>
              <a:rPr lang="en-US" dirty="0" smtClean="0"/>
              <a:t>interfaces</a:t>
            </a:r>
            <a:endParaRPr lang="sr-Latn-RS" dirty="0" smtClean="0"/>
          </a:p>
          <a:p>
            <a:pPr lvl="2" eaLnBrk="1" hangingPunct="1"/>
            <a:r>
              <a:rPr lang="en-US" b="1" dirty="0"/>
              <a:t>Interoperability</a:t>
            </a:r>
            <a:r>
              <a:rPr lang="en-US" dirty="0"/>
              <a:t> − Share capabilities and reuse shared services across a network irrespective of underlying protocols or implementation </a:t>
            </a:r>
            <a:r>
              <a:rPr lang="en-US" dirty="0" smtClean="0"/>
              <a:t>technology</a:t>
            </a:r>
            <a:endParaRPr lang="sr-Latn-RS" dirty="0" smtClean="0"/>
          </a:p>
          <a:p>
            <a:pPr lvl="2" eaLnBrk="1" hangingPunct="1"/>
            <a:r>
              <a:rPr lang="en-US" b="1" dirty="0"/>
              <a:t>Reusability</a:t>
            </a:r>
            <a:r>
              <a:rPr lang="en-US" dirty="0"/>
              <a:t> − Choose a service provider and access to existing resources exposed as </a:t>
            </a:r>
            <a:r>
              <a:rPr lang="en-US" dirty="0" smtClean="0"/>
              <a:t>services</a:t>
            </a:r>
            <a:endParaRPr lang="sr-Latn-RS" b="1" dirty="0" smtClean="0">
              <a:solidFill>
                <a:srgbClr val="002060"/>
              </a:solidFill>
              <a:ea typeface="DejaVu Sans"/>
            </a:endParaRPr>
          </a:p>
          <a:p>
            <a:pPr marL="457200" lvl="1" indent="0" eaLnBrk="1" hangingPunct="1">
              <a:buNone/>
            </a:pPr>
            <a:endParaRPr lang="sr-Latn-RS" b="1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3262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37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prednosti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Slaba povezanost (eng. </a:t>
            </a:r>
            <a:r>
              <a:rPr lang="en-US" dirty="0"/>
              <a:t>Loose coupling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)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Mogućnost korišćenja resursa pojedinačnih servisa, iako su suštinski razvijani u različitim tehnologijama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Servisi su međusobno nezavisni (eng. </a:t>
            </a:r>
            <a:r>
              <a:rPr lang="sr-Latn-RS" dirty="0" smtClean="0"/>
              <a:t>S</a:t>
            </a:r>
            <a:r>
              <a:rPr lang="en-US" dirty="0" err="1" smtClean="0"/>
              <a:t>tateless</a:t>
            </a:r>
            <a:r>
              <a:rPr lang="en-US" dirty="0" smtClean="0"/>
              <a:t> </a:t>
            </a:r>
            <a:r>
              <a:rPr lang="en-US" dirty="0"/>
              <a:t>service feature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),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Promene koje se dešavaju nad pojedinačnim servisima neće izazvati zahteve za promenama na ostalim delovima aplikacije, sve dok je interfejs servisa ostao nepromenjen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Klijent ili neki drugi servis može pristupati ostalim servisima bez obzira na tehnike i tehnologije koje on koristi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Da bi koristio funkcionalnosti negog servisa, klijent ili neki drugi servis treba da zna samo specifikaciju interfejsa datog servisa, bez potrebe za znanjem o detaljima implementacije funkcionalnosti</a:t>
            </a:r>
          </a:p>
          <a:p>
            <a:pPr marL="457200" lvl="1" indent="0" eaLnBrk="1" hangingPunct="1">
              <a:buNone/>
            </a:pPr>
            <a:endParaRPr lang="sr-Latn-RS" b="1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9564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38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prednosti</a:t>
            </a:r>
            <a:endParaRPr lang="sr-Latn-RS" b="1" dirty="0">
              <a:solidFill>
                <a:srgbClr val="002060"/>
              </a:solidFill>
              <a:ea typeface="DejaVu Sans"/>
            </a:endParaRP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Razvoj softvera primenom SOA pristupa pruža sledeće prednosti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Efikasnost po pitanju vremena i ljudskih resursa i dinamike razvoja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Timovi rade na odvojenim delovima aplikacije bez potrebe za sinhronizacijom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Najmanja jedinica razvoja softvera postaje servis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Promena implementacije jednog dela aplikacije ne povlači za sobom propagaciju promena na ostale delove aplikacije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Mogućnost testiranja aplikacije na nivou service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Razvoj pojedinačnih funkcionalnosti aplikacije preko servisa omogućavaju lakšu konsultaciju i testiranje od strane korisnika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5233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39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919732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tipovi</a:t>
            </a:r>
          </a:p>
          <a:p>
            <a:pPr lvl="2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Monolitne SOA arhitekture (eng. </a:t>
            </a:r>
            <a:r>
              <a:rPr lang="en-US" b="1" dirty="0" smtClean="0"/>
              <a:t>Monolithic</a:t>
            </a:r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)</a:t>
            </a:r>
          </a:p>
          <a:p>
            <a:pPr lvl="3" eaLnBrk="1" hangingPunct="1"/>
            <a:r>
              <a:rPr lang="en-US" dirty="0"/>
              <a:t>Monolithic software application is a software application composed of modules that are not independent from the application to which they </a:t>
            </a:r>
            <a:r>
              <a:rPr lang="en-US" dirty="0" smtClean="0"/>
              <a:t>belong</a:t>
            </a:r>
            <a:endParaRPr lang="sr-Latn-RS" b="1" dirty="0" smtClean="0">
              <a:solidFill>
                <a:srgbClr val="002060"/>
              </a:solidFill>
              <a:ea typeface="DejaVu Sans"/>
            </a:endParaRPr>
          </a:p>
          <a:p>
            <a:pPr lvl="2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Microservice SOA arhitekture</a:t>
            </a:r>
            <a:r>
              <a:rPr lang="en-US" dirty="0"/>
              <a:t> </a:t>
            </a:r>
            <a:r>
              <a:rPr lang="en-US" b="1" dirty="0"/>
              <a:t>(MSA) </a:t>
            </a:r>
            <a:r>
              <a:rPr lang="en-US" b="1" dirty="0" err="1" smtClean="0"/>
              <a:t>definicija</a:t>
            </a:r>
            <a:endParaRPr lang="sr-Latn-RS" b="1" dirty="0" smtClean="0">
              <a:solidFill>
                <a:srgbClr val="002060"/>
              </a:solidFill>
              <a:ea typeface="DejaVu Sans"/>
            </a:endParaRPr>
          </a:p>
          <a:p>
            <a:pPr lvl="3" eaLnBrk="1" hangingPunct="1"/>
            <a:r>
              <a:rPr lang="en-US" dirty="0"/>
              <a:t>The </a:t>
            </a:r>
            <a:r>
              <a:rPr lang="en-US" dirty="0" err="1"/>
              <a:t>microservice</a:t>
            </a:r>
            <a:r>
              <a:rPr lang="en-US" dirty="0"/>
              <a:t> (MSA) architecture is a style inspired by service-oriented computing that has recently started gaining </a:t>
            </a:r>
            <a:r>
              <a:rPr lang="en-US" dirty="0" smtClean="0"/>
              <a:t>popularity</a:t>
            </a:r>
          </a:p>
          <a:p>
            <a:pPr lvl="3" eaLnBrk="1" hangingPunct="1"/>
            <a:r>
              <a:rPr lang="en-US" dirty="0" err="1"/>
              <a:t>Microservice</a:t>
            </a:r>
            <a:r>
              <a:rPr lang="en-US" dirty="0"/>
              <a:t> architecture </a:t>
            </a:r>
            <a:r>
              <a:rPr lang="en-US" dirty="0" smtClean="0"/>
              <a:t>is </a:t>
            </a:r>
            <a:r>
              <a:rPr lang="en-US" dirty="0"/>
              <a:t>an approach to building software systems that decomposes business domain models into smaller, consistent, bounded-contexts implemented by </a:t>
            </a:r>
            <a:r>
              <a:rPr lang="en-US" dirty="0" smtClean="0"/>
              <a:t>services</a:t>
            </a:r>
            <a:endParaRPr lang="en-US" dirty="0"/>
          </a:p>
          <a:p>
            <a:pPr lvl="3" eaLnBrk="1" hangingPunct="1"/>
            <a:r>
              <a:rPr lang="en-US" dirty="0" smtClean="0"/>
              <a:t>A </a:t>
            </a:r>
            <a:r>
              <a:rPr lang="en-US" dirty="0" err="1"/>
              <a:t>microservice</a:t>
            </a:r>
            <a:r>
              <a:rPr lang="en-US" dirty="0"/>
              <a:t> architecture is a distributed application where all its modules are </a:t>
            </a:r>
            <a:r>
              <a:rPr lang="en-US" dirty="0" err="1" smtClean="0"/>
              <a:t>microservices</a:t>
            </a:r>
            <a:endParaRPr lang="en-US" dirty="0" smtClean="0"/>
          </a:p>
          <a:p>
            <a:pPr lvl="3" eaLnBrk="1" hangingPunct="1"/>
            <a:r>
              <a:rPr lang="en-US" dirty="0"/>
              <a:t>A </a:t>
            </a:r>
            <a:r>
              <a:rPr lang="en-US" dirty="0" err="1"/>
              <a:t>microservice</a:t>
            </a:r>
            <a:r>
              <a:rPr lang="en-US" dirty="0"/>
              <a:t> is a minimal independent process interacting via </a:t>
            </a:r>
            <a:r>
              <a:rPr lang="en-US" dirty="0" smtClean="0"/>
              <a:t>messages</a:t>
            </a:r>
            <a:endParaRPr lang="sr-Latn-RS" dirty="0" smtClean="0"/>
          </a:p>
          <a:p>
            <a:pPr lvl="3" eaLnBrk="1" hangingPunct="1"/>
            <a:r>
              <a:rPr lang="sr-Latn-RS" dirty="0" smtClean="0"/>
              <a:t>Softverska arhitektura koja predstavlja SOA specijalizaciju</a:t>
            </a:r>
          </a:p>
          <a:p>
            <a:pPr lvl="3" eaLnBrk="1" hangingPunct="1"/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18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4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0" i="1" dirty="0"/>
              <a:t>Architecture is what allows systems to evolve and provide a certain level of service </a:t>
            </a:r>
            <a:r>
              <a:rPr lang="en-US" b="0" i="1" dirty="0" smtClean="0"/>
              <a:t>throughout</a:t>
            </a:r>
            <a:r>
              <a:rPr lang="sr-Latn-RS" b="0" i="1" dirty="0" smtClean="0"/>
              <a:t> its </a:t>
            </a:r>
            <a:r>
              <a:rPr lang="en-US" b="0" i="1" dirty="0" smtClean="0"/>
              <a:t>life-cycle</a:t>
            </a:r>
            <a:endParaRPr lang="sr-Latn-RS" dirty="0" smtClean="0"/>
          </a:p>
          <a:p>
            <a:pPr eaLnBrk="1" hangingPunct="1"/>
            <a:r>
              <a:rPr lang="en-US" dirty="0" err="1" smtClean="0"/>
              <a:t>Softverska</a:t>
            </a:r>
            <a:r>
              <a:rPr lang="en-US" dirty="0" smtClean="0"/>
              <a:t> </a:t>
            </a:r>
            <a:r>
              <a:rPr lang="en-US" dirty="0" err="1" smtClean="0"/>
              <a:t>arhitekura</a:t>
            </a:r>
            <a:r>
              <a:rPr lang="en-US" dirty="0" smtClean="0"/>
              <a:t> </a:t>
            </a:r>
            <a:r>
              <a:rPr lang="sr-Latn-RS" b="0" dirty="0" smtClean="0"/>
              <a:t>(SA) opisuje softverske sisteme sa stanovišta modula od kojih se sastoje, kao i načina komunikacije između modula softverskog sistema</a:t>
            </a:r>
          </a:p>
          <a:p>
            <a:pPr eaLnBrk="1" hangingPunct="1"/>
            <a:r>
              <a:rPr lang="sr-Latn-RS" dirty="0" smtClean="0"/>
              <a:t>Softverski dizajn </a:t>
            </a:r>
            <a:r>
              <a:rPr lang="sr-Latn-RS" b="0" dirty="0" smtClean="0"/>
              <a:t>(SD) opisuje svaki od modula softverskog sistema u formi podsistema</a:t>
            </a:r>
          </a:p>
          <a:p>
            <a:pPr lvl="1" eaLnBrk="1" hangingPunct="1"/>
            <a:r>
              <a:rPr lang="sr-Latn-RS" dirty="0" smtClean="0"/>
              <a:t>Ulogu podsistema</a:t>
            </a:r>
          </a:p>
          <a:p>
            <a:pPr lvl="1" eaLnBrk="1" hangingPunct="1"/>
            <a:r>
              <a:rPr lang="sr-Latn-RS" b="0" dirty="0" smtClean="0"/>
              <a:t>Odgovornosti podsistema</a:t>
            </a:r>
          </a:p>
          <a:p>
            <a:pPr lvl="1" eaLnBrk="1" hangingPunct="1"/>
            <a:r>
              <a:rPr lang="sr-Latn-RS" dirty="0" smtClean="0"/>
              <a:t>Arhitekturu samog podsistema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690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40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886481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Monolitne SOA arhitekture</a:t>
            </a:r>
          </a:p>
          <a:p>
            <a:pPr lvl="1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Najčešće se sastoje iz tri celine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sr-Latn-RS" dirty="0" smtClean="0">
                <a:solidFill>
                  <a:srgbClr val="002060"/>
                </a:solidFill>
                <a:ea typeface="DejaVu Sans"/>
              </a:rPr>
              <a:t>Klijentska aplikacija</a:t>
            </a: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sr-Latn-RS" dirty="0" smtClean="0">
                <a:solidFill>
                  <a:srgbClr val="002060"/>
                </a:solidFill>
                <a:ea typeface="DejaVu Sans"/>
              </a:rPr>
              <a:t>Baza podataka</a:t>
            </a: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sr-Latn-RS" dirty="0" smtClean="0">
                <a:solidFill>
                  <a:srgbClr val="002060"/>
                </a:solidFill>
                <a:ea typeface="DejaVu Sans"/>
              </a:rPr>
              <a:t>Serverska aplikacija</a:t>
            </a:r>
          </a:p>
          <a:p>
            <a:pPr lvl="1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Dve osnovne karakteristike</a:t>
            </a: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sr-Latn-RS" dirty="0" smtClean="0">
                <a:solidFill>
                  <a:srgbClr val="002060"/>
                </a:solidFill>
                <a:ea typeface="DejaVu Sans"/>
              </a:rPr>
              <a:t>Monolitna aplikacija predstavlja osnovnu i jedinu jedinicu izvršavanja u sistemu (</a:t>
            </a:r>
            <a:r>
              <a:rPr lang="en-US" i="1" dirty="0"/>
              <a:t>monolith</a:t>
            </a:r>
            <a:r>
              <a:rPr lang="en-US" dirty="0"/>
              <a:t> - a single logical </a:t>
            </a:r>
            <a:r>
              <a:rPr lang="en-US" dirty="0" smtClean="0"/>
              <a:t>executable</a:t>
            </a:r>
            <a:r>
              <a:rPr lang="sr-Latn-RS" dirty="0" smtClean="0"/>
              <a:t>)</a:t>
            </a: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sr-Latn-RS" dirty="0" smtClean="0">
                <a:solidFill>
                  <a:srgbClr val="002060"/>
                </a:solidFill>
                <a:ea typeface="DejaVu Sans"/>
              </a:rPr>
              <a:t>Bilo kakve promene u kodu aplikacije prouzrokuju kreiranje nov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e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 verzije aplikacije (re</a:t>
            </a:r>
            <a:r>
              <a:rPr lang="en-US" dirty="0" smtClean="0"/>
              <a:t>building </a:t>
            </a:r>
            <a:r>
              <a:rPr lang="en-US" dirty="0"/>
              <a:t>and deploying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)</a:t>
            </a:r>
          </a:p>
          <a:p>
            <a:pPr lvl="1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Ovo dalje podrazumeva da se aplikacija izvršava u okviru </a:t>
            </a:r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jednog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 procesa na ciljnoj platformi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1557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41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886481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Monolitne SOA arhitekture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Teške za razumevanje kod obimnih sistema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Usled tesne povezanosti svake od komponenata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lvl="4" eaLnBrk="1" hangingPunct="1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Svak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i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uspe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šan softverski proizvod će rasti tokom razvoja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Završetkom svakog novog sprinta</a:t>
            </a:r>
          </a:p>
          <a:p>
            <a:pPr lvl="4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Posle izvesnog vremena aplikacija postaje previše kompleksna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Ne postoji jedan član tima koji može da zna sve segmente datog softverskog sistema</a:t>
            </a:r>
          </a:p>
          <a:p>
            <a:pPr lvl="6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Problem rešavanja bagova</a:t>
            </a:r>
          </a:p>
          <a:p>
            <a:pPr lvl="7"/>
            <a:r>
              <a:rPr lang="sr-Latn-RS" dirty="0" smtClean="0">
                <a:solidFill>
                  <a:srgbClr val="002060"/>
                </a:solidFill>
                <a:ea typeface="DejaVu Sans"/>
              </a:rPr>
              <a:t>Koje delove smem a koje ne smem da diram?</a:t>
            </a:r>
          </a:p>
          <a:p>
            <a:pPr lvl="6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Problem testiranja nokon „rešenja“ baga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Promena članova tima može dovesti u pitanje opstanak projekta</a:t>
            </a:r>
          </a:p>
          <a:p>
            <a:pPr lvl="5"/>
            <a:endParaRPr lang="sr-Latn-RS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4837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42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886481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Monolitne SOA arhitekture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Kompleksan razvoj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Posao se ne može u potpunosti podeliti na timove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Mora postojati i faza sinhronizacije razvijenih softverskih celina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Koja nije ni malo jednostavna i vremenski je zahtevna</a:t>
            </a:r>
          </a:p>
          <a:p>
            <a:pPr lvl="4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Projektanski timovi moraju uvek biti u međusobnom kontaktu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Promene na pojedinim segmentima sistema izazivaju potrebu za menjanjem već implementiranih delova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lvl="6"/>
            <a:r>
              <a:rPr lang="en-US" i="1" dirty="0" smtClean="0">
                <a:solidFill>
                  <a:srgbClr val="002060"/>
                </a:solidFill>
                <a:ea typeface="DejaVu Sans"/>
              </a:rPr>
              <a:t>When </a:t>
            </a:r>
            <a:r>
              <a:rPr lang="en-US" i="1" dirty="0">
                <a:solidFill>
                  <a:srgbClr val="002060"/>
                </a:solidFill>
                <a:ea typeface="DejaVu Sans"/>
              </a:rPr>
              <a:t>you need to consult with three other teams to make a change to your service (DBA, QA, and Security), this is not very </a:t>
            </a:r>
            <a:r>
              <a:rPr lang="en-US" i="1" dirty="0" smtClean="0">
                <a:solidFill>
                  <a:srgbClr val="002060"/>
                </a:solidFill>
                <a:ea typeface="DejaVu Sans"/>
              </a:rPr>
              <a:t>agile!</a:t>
            </a:r>
            <a:endParaRPr lang="sr-Latn-RS" i="1" dirty="0" smtClean="0">
              <a:solidFill>
                <a:srgbClr val="002060"/>
              </a:solidFill>
              <a:ea typeface="DejaVu Sans"/>
            </a:endParaRPr>
          </a:p>
          <a:p>
            <a:pPr lvl="4"/>
            <a:r>
              <a:rPr lang="sr-Latn-RS" dirty="0" smtClean="0">
                <a:solidFill>
                  <a:srgbClr val="002060"/>
                </a:solidFill>
                <a:ea typeface="DejaVu Sans"/>
              </a:rPr>
              <a:t>Odlazak postojećih i dolazak novih članova razvojnih timova može značajno usporiti razvoj sistema</a:t>
            </a:r>
          </a:p>
          <a:p>
            <a:pPr lvl="4"/>
            <a:r>
              <a:rPr lang="sr-Latn-RS" dirty="0" smtClean="0">
                <a:solidFill>
                  <a:srgbClr val="002060"/>
                </a:solidFill>
                <a:ea typeface="DejaVu Sans"/>
              </a:rPr>
              <a:t>Članovi tima ne mogu raditi nezavisno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0058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43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Monolitne SOA arhitekture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Kompleksan razvoj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Promena tehnoligije i okruženja za razvoj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Gotovo nemoguća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Otklanjanje bagova i problema neočekivanog ponašanja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Jako komplikovana i vremenski zahtevna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„Dependency hell“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Dodavanje novih biblioteka ili koršćenje novih verzija postojećih biblioteka može izazvati probleme u pojedinim modulima sistema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Greške prilikom kompajliranja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Nepredviđeno ponašanje aplikacije</a:t>
            </a:r>
          </a:p>
          <a:p>
            <a:pPr lvl="6"/>
            <a:r>
              <a:rPr lang="sr-Latn-RS" dirty="0" smtClean="0">
                <a:solidFill>
                  <a:srgbClr val="002060"/>
                </a:solidFill>
                <a:ea typeface="DejaVu Sans"/>
              </a:rPr>
              <a:t>Veći problem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9848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44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Monolitne SOA arhitekture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Kompleksan razvoj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Promena u jednom modulu aplikacije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Često zahteva promene u ostalim povezanim modulima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Zahteva rekompajliranje čitave aplikacije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Ovaj proces može jako dugo trajati ukoliko su u pitanju kompleksni sistemi i ukoliko se u procesu rekompajliranja vrši i testiranje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260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45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Monolitne SOA arhitekture</a:t>
            </a:r>
          </a:p>
          <a:p>
            <a:pPr lvl="2"/>
            <a:r>
              <a:rPr lang="sr-Latn-RS" dirty="0" smtClean="0">
                <a:solidFill>
                  <a:srgbClr val="002060"/>
                </a:solidFill>
                <a:ea typeface="DejaVu Sans"/>
              </a:rPr>
              <a:t>Kompleksan deployment</a:t>
            </a:r>
          </a:p>
          <a:p>
            <a:pPr lvl="3"/>
            <a:r>
              <a:rPr lang="sr-Latn-RS" dirty="0" smtClean="0">
                <a:solidFill>
                  <a:srgbClr val="002060"/>
                </a:solidFill>
                <a:ea typeface="DejaVu Sans"/>
              </a:rPr>
              <a:t>Zbor različitih tipova modula, jako je teško podesiti odgovarajuću konfiguraciju za čitav sistem</a:t>
            </a:r>
          </a:p>
          <a:p>
            <a:pPr lvl="4"/>
            <a:r>
              <a:rPr lang="sr-Latn-RS" dirty="0" smtClean="0">
                <a:solidFill>
                  <a:srgbClr val="002060"/>
                </a:solidFill>
                <a:ea typeface="DejaVu Sans"/>
              </a:rPr>
              <a:t>Neki moduli zahtevaju znatno veću količinu radne memorije</a:t>
            </a:r>
          </a:p>
          <a:p>
            <a:pPr lvl="4"/>
            <a:r>
              <a:rPr lang="sr-Latn-RS" dirty="0" smtClean="0">
                <a:solidFill>
                  <a:srgbClr val="002060"/>
                </a:solidFill>
                <a:ea typeface="DejaVu Sans"/>
              </a:rPr>
              <a:t>U nekima se rade kompleksne matematičke operacije pa zahtevaju procesorske resurse</a:t>
            </a:r>
          </a:p>
          <a:p>
            <a:pPr lvl="4"/>
            <a:r>
              <a:rPr lang="sr-Latn-RS" dirty="0" smtClean="0">
                <a:solidFill>
                  <a:srgbClr val="002060"/>
                </a:solidFill>
                <a:ea typeface="DejaVu Sans"/>
              </a:rPr>
              <a:t>Neki moduli zahtevaju određene biblioteke kako bi nesmetano radili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Tačno određenu verziju biblioteke koja nije u konfliktu sa verzijama ostalih biblioteka koje dati modul koristi</a:t>
            </a:r>
          </a:p>
          <a:p>
            <a:pPr lvl="4"/>
            <a:r>
              <a:rPr lang="sr-Latn-RS" dirty="0" smtClean="0">
                <a:solidFill>
                  <a:srgbClr val="002060"/>
                </a:solidFill>
                <a:ea typeface="DejaVu Sans"/>
              </a:rPr>
              <a:t>Zakljlučak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Jako teško definisati „</a:t>
            </a:r>
            <a:r>
              <a:rPr lang="en-US" dirty="0" smtClean="0"/>
              <a:t>one-size-fits-all</a:t>
            </a:r>
            <a:r>
              <a:rPr lang="sr-Latn-RS" dirty="0" smtClean="0">
                <a:solidFill>
                  <a:srgbClr val="002060"/>
                </a:solidFill>
              </a:rPr>
              <a:t>“ konfiguraciju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2463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46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Monolitne SOA arhitekture</a:t>
            </a:r>
          </a:p>
          <a:p>
            <a:pPr lvl="2"/>
            <a:r>
              <a:rPr lang="sr-Latn-RS" dirty="0" smtClean="0">
                <a:solidFill>
                  <a:srgbClr val="002060"/>
                </a:solidFill>
                <a:ea typeface="DejaVu Sans"/>
              </a:rPr>
              <a:t>Kompleksan deployment</a:t>
            </a:r>
          </a:p>
          <a:p>
            <a:pPr lvl="3"/>
            <a:r>
              <a:rPr lang="sr-Latn-RS" dirty="0" smtClean="0">
                <a:solidFill>
                  <a:srgbClr val="002060"/>
                </a:solidFill>
                <a:ea typeface="DejaVu Sans"/>
              </a:rPr>
              <a:t>Zbor različitih tipova modula, jako je teško podesiti odgovarajuću konfiguraciju za čitav sistem</a:t>
            </a:r>
          </a:p>
          <a:p>
            <a:pPr lvl="4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Problem hardverske konfiguracije</a:t>
            </a:r>
          </a:p>
          <a:p>
            <a:pPr lvl="5"/>
            <a:r>
              <a:rPr lang="en-US" dirty="0" smtClean="0">
                <a:solidFill>
                  <a:srgbClr val="002060"/>
                </a:solidFill>
                <a:ea typeface="DejaVu Sans"/>
              </a:rPr>
              <a:t>CPU-intensive 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image processing 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logic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 modul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6"/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ideally be deployed in Amazon EC2 Compute Optimized 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instances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I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n-memory database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 modul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6"/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best suited 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for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Amazon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EC2 Memory-optimized 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instances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4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Pošto su svi moduli deploy-evani zajedno moramo praviti kompromise prilikom izbora hardvera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Ne možemo prilagoditi hardversku konfiguraciju modulima </a:t>
            </a:r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ponaosob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160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47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Monolitne SOA arhitekture</a:t>
            </a:r>
          </a:p>
          <a:p>
            <a:pPr lvl="2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Problem sa puzdanošću softvera (eng. </a:t>
            </a:r>
            <a:r>
              <a:rPr lang="sr-Latn-RS" dirty="0" smtClean="0"/>
              <a:t>R</a:t>
            </a:r>
            <a:r>
              <a:rPr lang="en-US" dirty="0" err="1" smtClean="0"/>
              <a:t>eliability</a:t>
            </a:r>
            <a:r>
              <a:rPr lang="sr-Latn-RS" dirty="0" smtClean="0"/>
              <a:t>)</a:t>
            </a:r>
          </a:p>
          <a:p>
            <a:pPr lvl="3"/>
            <a:r>
              <a:rPr lang="sr-Latn-RS" dirty="0" smtClean="0">
                <a:solidFill>
                  <a:srgbClr val="002060"/>
                </a:solidFill>
                <a:ea typeface="DejaVu Sans"/>
              </a:rPr>
              <a:t>Ukoliko u jednom od modula celokupnog sistema dođe do problema, kao na primer curenje memrije</a:t>
            </a:r>
          </a:p>
          <a:p>
            <a:pPr lvl="4"/>
            <a:r>
              <a:rPr lang="sr-Latn-RS" dirty="0" smtClean="0">
                <a:solidFill>
                  <a:srgbClr val="002060"/>
                </a:solidFill>
                <a:ea typeface="DejaVu Sans"/>
              </a:rPr>
              <a:t>Celokupna aplikacija posledično trpi</a:t>
            </a:r>
          </a:p>
          <a:p>
            <a:pPr lvl="4"/>
            <a:r>
              <a:rPr lang="sr-Latn-RS" dirty="0" smtClean="0">
                <a:solidFill>
                  <a:srgbClr val="002060"/>
                </a:solidFill>
                <a:ea typeface="DejaVu Sans"/>
              </a:rPr>
              <a:t>Dolazi do neispravnog funkcionisanja i zaustavljanja rada procesa u okviru koga se aplikacija izvršava</a:t>
            </a:r>
          </a:p>
          <a:p>
            <a:pPr lvl="3"/>
            <a:r>
              <a:rPr lang="sr-Latn-RS" dirty="0" smtClean="0">
                <a:solidFill>
                  <a:srgbClr val="002060"/>
                </a:solidFill>
                <a:ea typeface="DejaVu Sans"/>
              </a:rPr>
              <a:t>Ukoliko imamo više instanci aplikacije na produkcionom 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serveru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4"/>
            <a:r>
              <a:rPr lang="sr-Latn-RS" dirty="0" smtClean="0">
                <a:solidFill>
                  <a:srgbClr val="002060"/>
                </a:solidFill>
                <a:ea typeface="DejaVu Sans"/>
              </a:rPr>
              <a:t>Isti problem se propagira na svaku instancu aplikacije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5760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48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Monolitne SOA arhitekture</a:t>
            </a:r>
          </a:p>
          <a:p>
            <a:pPr lvl="2"/>
            <a:r>
              <a:rPr lang="sr-Latn-RS" dirty="0" smtClean="0">
                <a:solidFill>
                  <a:srgbClr val="002060"/>
                </a:solidFill>
                <a:ea typeface="DejaVu Sans"/>
              </a:rPr>
              <a:t>Ograničena skalabilnost</a:t>
            </a:r>
          </a:p>
          <a:p>
            <a:pPr lvl="3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Pojedini moduli se koriste intenzivno pa je primena skalabilnosti na pojedinačne module nemoguća</a:t>
            </a:r>
          </a:p>
          <a:p>
            <a:pPr lvl="3"/>
            <a:r>
              <a:rPr lang="sr-Latn-RS" dirty="0" smtClean="0">
                <a:solidFill>
                  <a:srgbClr val="002060"/>
                </a:solidFill>
                <a:ea typeface="DejaVu Sans"/>
              </a:rPr>
              <a:t>Mora se 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primeniti 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na čitavu aplikaciju</a:t>
            </a:r>
          </a:p>
          <a:p>
            <a:pPr lvl="2"/>
            <a:r>
              <a:rPr lang="sr-Latn-RS" dirty="0" smtClean="0">
                <a:solidFill>
                  <a:srgbClr val="002060"/>
                </a:solidFill>
                <a:ea typeface="DejaVu Sans"/>
              </a:rPr>
              <a:t>Vreme potrebno za pokretanje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443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49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Monolitne SOA arhitekture</a:t>
            </a:r>
            <a:r>
              <a:rPr lang="sr-Latn-R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- Primer</a:t>
            </a:r>
            <a:endParaRPr lang="sr-Latn-RS" b="1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988840"/>
            <a:ext cx="4104456" cy="450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288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5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 smtClean="0"/>
              <a:t>arhitekt</a:t>
            </a:r>
            <a:r>
              <a:rPr lang="sr-Latn-RS" b="0" dirty="0" smtClean="0"/>
              <a:t>u</a:t>
            </a:r>
            <a:r>
              <a:rPr lang="en-US" b="0" dirty="0" smtClean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RS" b="0" dirty="0" smtClean="0"/>
              <a:t>SA se bavi projektovanjem softverskog sistema kroz prikupljanje korisničkih zahteva koji se transformišu u funkcionalne zahteve i</a:t>
            </a:r>
            <a:r>
              <a:rPr lang="en-US" b="0" dirty="0" smtClean="0"/>
              <a:t> </a:t>
            </a:r>
            <a:r>
              <a:rPr lang="en-US" b="0" dirty="0" err="1" smtClean="0"/>
              <a:t>modele</a:t>
            </a:r>
            <a:r>
              <a:rPr lang="sr-Latn-RS" b="0" dirty="0" smtClean="0"/>
              <a:t> poslovn</a:t>
            </a:r>
            <a:r>
              <a:rPr lang="en-US" b="0" dirty="0" err="1" smtClean="0"/>
              <a:t>ih</a:t>
            </a:r>
            <a:r>
              <a:rPr lang="sr-Latn-RS" b="0" dirty="0" smtClean="0"/>
              <a:t> proces</a:t>
            </a:r>
            <a:r>
              <a:rPr lang="en-US" b="0" dirty="0" smtClean="0"/>
              <a:t>a</a:t>
            </a:r>
            <a:endParaRPr lang="sr-Latn-RS" b="0" dirty="0" smtClean="0"/>
          </a:p>
          <a:p>
            <a:pPr lvl="1" eaLnBrk="1" hangingPunct="1"/>
            <a:r>
              <a:rPr lang="sr-Latn-RS" dirty="0" smtClean="0"/>
              <a:t>Apstrahovanje sistema i njegovih delova kako bi se prevazišla kompleksnost</a:t>
            </a:r>
          </a:p>
          <a:p>
            <a:pPr lvl="1" eaLnBrk="1" hangingPunct="1"/>
            <a:r>
              <a:rPr lang="sr-Latn-RS" dirty="0" smtClean="0"/>
              <a:t>Identifikacija komponenti softverskog sistema</a:t>
            </a:r>
          </a:p>
          <a:p>
            <a:pPr lvl="1" eaLnBrk="1" hangingPunct="1"/>
            <a:r>
              <a:rPr lang="sr-Latn-RS" b="0" dirty="0" smtClean="0"/>
              <a:t>Definisanje specifikacije </a:t>
            </a:r>
            <a:r>
              <a:rPr lang="sr-Latn-RS" b="0" dirty="0" smtClean="0"/>
              <a:t>komunikacije </a:t>
            </a:r>
            <a:r>
              <a:rPr lang="sr-Latn-RS" b="0" dirty="0" smtClean="0"/>
              <a:t>između modula</a:t>
            </a:r>
            <a:endParaRPr lang="sr-Latn-RS" b="0" dirty="0" smtClean="0"/>
          </a:p>
          <a:p>
            <a:pPr lvl="1" eaLnBrk="1" hangingPunct="1"/>
            <a:r>
              <a:rPr lang="sr-Latn-RS" dirty="0" smtClean="0"/>
              <a:t>Definisanje tehnika i tehnologija komunikacije</a:t>
            </a:r>
            <a:endParaRPr lang="sr-Latn-RS" b="0" dirty="0" smtClean="0"/>
          </a:p>
          <a:p>
            <a:pPr eaLnBrk="1" hangingPunct="1"/>
            <a:r>
              <a:rPr lang="sr-Latn-RS" b="0" dirty="0" smtClean="0"/>
              <a:t>SD se bavi implementacijom funkcionalnih zahteva primenom tehnika razvoja softvera</a:t>
            </a:r>
            <a:endParaRPr lang="sr-Latn-RS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797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50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/>
              <a:t>Sadržaj</a:t>
            </a:r>
            <a:endParaRPr lang="en-US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0" dirty="0" err="1" smtClean="0"/>
              <a:t>Softversk</a:t>
            </a:r>
            <a:r>
              <a:rPr lang="sr-Latn-RS" b="0" dirty="0" smtClean="0"/>
              <a:t>a</a:t>
            </a:r>
            <a:r>
              <a:rPr lang="en-US" b="0" dirty="0" smtClean="0"/>
              <a:t> </a:t>
            </a:r>
            <a:r>
              <a:rPr lang="en-US" b="0" dirty="0" err="1" smtClean="0"/>
              <a:t>arhitekutr</a:t>
            </a:r>
            <a:r>
              <a:rPr lang="sr-Latn-RS" b="0" dirty="0" smtClean="0"/>
              <a:t>a</a:t>
            </a:r>
            <a:r>
              <a:rPr lang="en-US" b="0" dirty="0" smtClean="0"/>
              <a:t>, </a:t>
            </a:r>
            <a:r>
              <a:rPr lang="en-US" b="0" dirty="0" err="1" smtClean="0"/>
              <a:t>osnovni</a:t>
            </a:r>
            <a:r>
              <a:rPr lang="en-US" b="0" dirty="0" smtClean="0"/>
              <a:t> </a:t>
            </a:r>
            <a:r>
              <a:rPr lang="en-US" b="0" dirty="0" err="1" smtClean="0"/>
              <a:t>tipovi</a:t>
            </a:r>
            <a:endParaRPr lang="en-US" b="0" dirty="0" smtClean="0"/>
          </a:p>
          <a:p>
            <a:pPr eaLnBrk="1" hangingPunct="1"/>
            <a:r>
              <a:rPr lang="en-US" b="0" dirty="0" err="1" smtClean="0"/>
              <a:t>Distribuirane</a:t>
            </a:r>
            <a:r>
              <a:rPr lang="en-US" b="0" dirty="0" smtClean="0"/>
              <a:t> </a:t>
            </a:r>
            <a:r>
              <a:rPr lang="en-US" b="0" dirty="0" err="1" smtClean="0"/>
              <a:t>arhistekture</a:t>
            </a:r>
            <a:endParaRPr lang="en-US" b="0" dirty="0"/>
          </a:p>
          <a:p>
            <a:pPr eaLnBrk="1" hangingPunct="1"/>
            <a:r>
              <a:rPr lang="en-US" b="0" dirty="0" smtClean="0"/>
              <a:t> SOA </a:t>
            </a:r>
            <a:r>
              <a:rPr lang="sr-Latn-RS" b="0" dirty="0" smtClean="0"/>
              <a:t>arhitektura</a:t>
            </a:r>
            <a:endParaRPr lang="en-US" b="0" dirty="0" smtClean="0"/>
          </a:p>
          <a:p>
            <a:pPr eaLnBrk="1" hangingPunct="1"/>
            <a:r>
              <a:rPr lang="en-US" b="0" dirty="0" err="1" smtClean="0"/>
              <a:t>Microservice</a:t>
            </a:r>
            <a:r>
              <a:rPr lang="sr-Latn-RS" b="0" dirty="0"/>
              <a:t> </a:t>
            </a:r>
            <a:r>
              <a:rPr lang="sr-Latn-RS" b="0" dirty="0" smtClean="0"/>
              <a:t>arhitektura</a:t>
            </a:r>
          </a:p>
          <a:p>
            <a:pPr eaLnBrk="1" hangingPunct="1"/>
            <a:r>
              <a:rPr lang="sr-Latn-RS" b="0" dirty="0" smtClean="0"/>
              <a:t>Literatura</a:t>
            </a:r>
            <a:endParaRPr lang="en-US" b="0" dirty="0" smtClean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539552" y="2636912"/>
            <a:ext cx="8229600" cy="533400"/>
          </a:xfrm>
          <a:prstGeom prst="rect">
            <a:avLst/>
          </a:prstGeom>
          <a:solidFill>
            <a:srgbClr val="FFFF00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r-Latn-R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 smtClean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0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51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 smtClean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- Istorijat</a:t>
            </a:r>
          </a:p>
          <a:p>
            <a:pPr lvl="1" eaLnBrk="1" hangingPunct="1"/>
            <a:r>
              <a:rPr lang="en-US" i="1" dirty="0">
                <a:solidFill>
                  <a:srgbClr val="002060"/>
                </a:solidFill>
                <a:ea typeface="DejaVu Sans"/>
              </a:rPr>
              <a:t>The term </a:t>
            </a:r>
            <a:r>
              <a:rPr lang="en-US" i="1" dirty="0" smtClean="0">
                <a:solidFill>
                  <a:srgbClr val="002060"/>
                </a:solidFill>
                <a:ea typeface="DejaVu Sans"/>
              </a:rPr>
              <a:t>“</a:t>
            </a:r>
            <a:r>
              <a:rPr lang="en-US" b="1" i="1" dirty="0" err="1" smtClean="0">
                <a:solidFill>
                  <a:srgbClr val="002060"/>
                </a:solidFill>
                <a:ea typeface="DejaVu Sans"/>
              </a:rPr>
              <a:t>microservices</a:t>
            </a:r>
            <a:r>
              <a:rPr lang="en-US" i="1" dirty="0" smtClean="0">
                <a:solidFill>
                  <a:srgbClr val="002060"/>
                </a:solidFill>
                <a:ea typeface="DejaVu Sans"/>
              </a:rPr>
              <a:t>” </a:t>
            </a:r>
            <a:r>
              <a:rPr lang="en-US" i="1" dirty="0">
                <a:solidFill>
                  <a:srgbClr val="002060"/>
                </a:solidFill>
                <a:ea typeface="DejaVu Sans"/>
              </a:rPr>
              <a:t>was </a:t>
            </a:r>
            <a:r>
              <a:rPr lang="en-US" i="1" dirty="0" smtClean="0">
                <a:solidFill>
                  <a:srgbClr val="002060"/>
                </a:solidFill>
                <a:ea typeface="DejaVu Sans"/>
              </a:rPr>
              <a:t>first </a:t>
            </a:r>
            <a:r>
              <a:rPr lang="en-US" i="1" dirty="0">
                <a:solidFill>
                  <a:srgbClr val="002060"/>
                </a:solidFill>
                <a:ea typeface="DejaVu Sans"/>
              </a:rPr>
              <a:t>introduced in 2011 at an architectural workshop as a way to describe the participants' common ideas in software architecture </a:t>
            </a:r>
            <a:r>
              <a:rPr lang="en-US" i="1" dirty="0" smtClean="0">
                <a:solidFill>
                  <a:srgbClr val="002060"/>
                </a:solidFill>
                <a:ea typeface="DejaVu Sans"/>
              </a:rPr>
              <a:t>patterns</a:t>
            </a:r>
          </a:p>
          <a:p>
            <a:pPr lvl="1" eaLnBrk="1" hangingPunct="1"/>
            <a:r>
              <a:rPr lang="en-US" dirty="0" smtClean="0">
                <a:solidFill>
                  <a:srgbClr val="002060"/>
                </a:solidFill>
                <a:ea typeface="DejaVu Sans"/>
              </a:rPr>
              <a:t>Do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tada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se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sli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čan termin koristio da se opiše softverska arhitekura slične namene</a:t>
            </a:r>
          </a:p>
          <a:p>
            <a:pPr lvl="2" eaLnBrk="1" hangingPunct="1"/>
            <a:r>
              <a:rPr lang="en-US" i="1" dirty="0" err="1" smtClean="0">
                <a:solidFill>
                  <a:srgbClr val="002060"/>
                </a:solidFill>
                <a:ea typeface="DejaVu Sans"/>
              </a:rPr>
              <a:t>Netlix</a:t>
            </a:r>
            <a:r>
              <a:rPr lang="en-US" i="1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i="1" dirty="0">
                <a:solidFill>
                  <a:srgbClr val="002060"/>
                </a:solidFill>
                <a:ea typeface="DejaVu Sans"/>
              </a:rPr>
              <a:t>used a very similar architecture under the name of Fine grained </a:t>
            </a:r>
            <a:r>
              <a:rPr lang="en-US" i="1" dirty="0" smtClean="0">
                <a:solidFill>
                  <a:srgbClr val="002060"/>
                </a:solidFill>
                <a:ea typeface="DejaVu Sans"/>
              </a:rPr>
              <a:t>SOA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Tvorci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pojma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 koji opisuje datu softversku arhitekturu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lvl="2" eaLnBrk="1" hangingPunct="1"/>
            <a:r>
              <a:rPr lang="en-US" b="1" dirty="0">
                <a:hlinkClick r:id="rId3"/>
              </a:rPr>
              <a:t>Martin </a:t>
            </a:r>
            <a:r>
              <a:rPr lang="en-US" b="1" dirty="0" smtClean="0">
                <a:hlinkClick r:id="rId3"/>
              </a:rPr>
              <a:t>Fowler</a:t>
            </a:r>
            <a:r>
              <a:rPr lang="en-US" b="1" dirty="0" smtClean="0"/>
              <a:t> </a:t>
            </a:r>
          </a:p>
          <a:p>
            <a:pPr lvl="2" eaLnBrk="1" hangingPunct="1"/>
            <a:r>
              <a:rPr lang="en-US" b="1" dirty="0" smtClean="0">
                <a:hlinkClick r:id="rId4"/>
              </a:rPr>
              <a:t>James Lewis</a:t>
            </a:r>
            <a:endParaRPr lang="en-US" b="1" dirty="0" smtClean="0"/>
          </a:p>
          <a:p>
            <a:pPr lvl="2" eaLnBrk="1" hangingPunct="1"/>
            <a:r>
              <a:rPr lang="sr-Latn-RS" dirty="0">
                <a:solidFill>
                  <a:srgbClr val="002060"/>
                </a:solidFill>
                <a:ea typeface="DejaVu Sans"/>
              </a:rPr>
              <a:t>http://www.martinfowler.com/articles/microservices.html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514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52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- definicija</a:t>
            </a:r>
          </a:p>
          <a:p>
            <a:pPr lvl="1" eaLnBrk="1" hangingPunct="1"/>
            <a:r>
              <a:rPr lang="en-US" i="1" dirty="0">
                <a:solidFill>
                  <a:srgbClr val="002060"/>
                </a:solidFill>
                <a:ea typeface="DejaVu Sans"/>
              </a:rPr>
              <a:t>In short, the </a:t>
            </a:r>
            <a:r>
              <a:rPr lang="en-US" i="1" dirty="0" err="1">
                <a:solidFill>
                  <a:srgbClr val="002060"/>
                </a:solidFill>
                <a:ea typeface="DejaVu Sans"/>
              </a:rPr>
              <a:t>microservice</a:t>
            </a:r>
            <a:r>
              <a:rPr lang="en-US" i="1" dirty="0">
                <a:solidFill>
                  <a:srgbClr val="002060"/>
                </a:solidFill>
                <a:ea typeface="DejaVu Sans"/>
              </a:rPr>
              <a:t> architectural </a:t>
            </a:r>
            <a:r>
              <a:rPr lang="en-US" i="1" dirty="0" smtClean="0">
                <a:solidFill>
                  <a:srgbClr val="002060"/>
                </a:solidFill>
                <a:ea typeface="DejaVu Sans"/>
              </a:rPr>
              <a:t>style is </a:t>
            </a:r>
            <a:r>
              <a:rPr lang="en-US" i="1" dirty="0">
                <a:solidFill>
                  <a:srgbClr val="002060"/>
                </a:solidFill>
                <a:ea typeface="DejaVu Sans"/>
              </a:rPr>
              <a:t>an approach to developing a single application as a suite of small services, each running in its own process and communicating with lightweight mechanisms, often an HTTP resource </a:t>
            </a:r>
            <a:r>
              <a:rPr lang="en-US" i="1" dirty="0" smtClean="0">
                <a:solidFill>
                  <a:srgbClr val="002060"/>
                </a:solidFill>
                <a:ea typeface="DejaVu Sans"/>
              </a:rPr>
              <a:t>API</a:t>
            </a:r>
            <a:endParaRPr lang="sr-Latn-RS" i="1" dirty="0" smtClean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b="1" dirty="0" smtClean="0">
                <a:hlinkClick r:id="rId3"/>
              </a:rPr>
              <a:t>Martin Fowler</a:t>
            </a:r>
            <a:endParaRPr lang="sr-Latn-RS" b="1" dirty="0" smtClean="0"/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  <a:hlinkClick r:id="rId4"/>
              </a:rPr>
              <a:t>http</a:t>
            </a:r>
            <a:r>
              <a:rPr lang="sr-Latn-RS" dirty="0">
                <a:solidFill>
                  <a:srgbClr val="002060"/>
                </a:solidFill>
                <a:ea typeface="DejaVu Sans"/>
                <a:hlinkClick r:id="rId4"/>
              </a:rPr>
              <a:t>://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4"/>
              </a:rPr>
              <a:t>www.martinfowler.com/articles/microservices.html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http</a:t>
            </a:r>
            <a:r>
              <a:rPr lang="sr-Latn-RS" dirty="0">
                <a:solidFill>
                  <a:srgbClr val="002060"/>
                </a:solidFill>
                <a:ea typeface="DejaVu Sans"/>
              </a:rPr>
              <a:t>://www.martinfowler.com/microservices/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4354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53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</a:t>
            </a:r>
          </a:p>
          <a:p>
            <a:pPr lvl="1" eaLnBrk="1" hangingPunct="1"/>
            <a:r>
              <a:rPr lang="en-US" dirty="0"/>
              <a:t>A micro-service is a lightweight and independent service that performs single functions and collaborates with other similar services using a well-defined </a:t>
            </a:r>
            <a:r>
              <a:rPr lang="en-US" dirty="0" smtClean="0"/>
              <a:t>interface</a:t>
            </a:r>
            <a:endParaRPr lang="sr-Latn-RS" dirty="0"/>
          </a:p>
          <a:p>
            <a:pPr lvl="1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Za razvoj pojedinačnih servisa koriste se različite tehnike i tehnologije</a:t>
            </a:r>
          </a:p>
          <a:p>
            <a:pPr lvl="1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Svaki od pojedinačnih servisa ima svoj sopstveni sistem za skladištenje podataka</a:t>
            </a:r>
          </a:p>
          <a:p>
            <a:pPr lvl="1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Svaki mikroservis je posebna aplikacija</a:t>
            </a:r>
          </a:p>
          <a:p>
            <a:pPr lvl="1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Razvoj pojedinačnih servisa je nezavistan od razvoja ostalih servisa koji čine softverski sistem</a:t>
            </a:r>
          </a:p>
          <a:p>
            <a:pPr lvl="2" eaLnBrk="1" hangingPunct="1"/>
            <a:endParaRPr lang="sr-Latn-RS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875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54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</a:t>
            </a:r>
            <a:r>
              <a:rPr lang="sr-Latn-RS" b="1" dirty="0">
                <a:solidFill>
                  <a:srgbClr val="002060"/>
                </a:solidFill>
                <a:ea typeface="DejaVu Sans"/>
              </a:rPr>
              <a:t>Microservices– </a:t>
            </a:r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karakteristike</a:t>
            </a:r>
          </a:p>
          <a:p>
            <a:pPr lvl="1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Razvoj pojedinačnih servisa je nezavistan od razvoja ostalih servisa koji čine softverski sistem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Sa stanovišta korišćenih tehnika i tehnologija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Sa stanovišta organizacije i podele posla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Svaki servis ima interfejs prema spoljašnjem okruženju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Preko koga krajnjem korisniku pruža mehanizam za korišćenje svojih metoda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Koji je u skladu sa definisanim načinom komunikacije sa ostalim servisima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Svestan je postojanja servisa sa kojima komunicira, kao i specifikacije njihovih interfejsa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Sa stanovišta pristupa podacima koje generiše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Svaki microservice ima sopstvenu bazu podataka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Onog vendora i tehničkih karakteristika koje 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najviše 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odgovaraju</a:t>
            </a:r>
          </a:p>
          <a:p>
            <a:pPr lvl="2" eaLnBrk="1" hangingPunct="1"/>
            <a:endParaRPr lang="sr-Latn-RS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270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55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</a:t>
            </a:r>
            <a:r>
              <a:rPr lang="sr-Latn-RS" b="1" dirty="0">
                <a:solidFill>
                  <a:srgbClr val="002060"/>
                </a:solidFill>
                <a:ea typeface="DejaVu Sans"/>
              </a:rPr>
              <a:t>Microservices– </a:t>
            </a:r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karakteristike</a:t>
            </a:r>
          </a:p>
          <a:p>
            <a:pPr lvl="1" eaLnBrk="1" hangingPunct="1"/>
            <a:r>
              <a:rPr lang="sr-Latn-RS" dirty="0" smtClean="0">
                <a:ea typeface="DejaVu Sans"/>
              </a:rPr>
              <a:t>Microservice arhitektura pomaže menadžerima i inžinjerima u procesu razvoja softvera</a:t>
            </a:r>
          </a:p>
          <a:p>
            <a:pPr lvl="1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Definiše jasno upustvo za razvoj distribuiranih sistema</a:t>
            </a:r>
          </a:p>
          <a:p>
            <a:pPr lvl="2" eaLnBrk="1" hangingPunct="1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Dekomponovanje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 komplesnog sistema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na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 pojedinačne servise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Nezavisne od ostatka sistema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Koji se ponašaju kao posebna aplikacija (deployable)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Svaki od pojedinačnih servisa razvija jedan razvojni tim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Specijalizovan za ravoj softvera koji 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treba da obezbedi 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specifičan skup funkcionalnosti kroz metode servisa</a:t>
            </a:r>
          </a:p>
          <a:p>
            <a:pPr lvl="2" eaLnBrk="1" hangingPunct="1"/>
            <a:endParaRPr lang="sr-Latn-RS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313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56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karakteristike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Svaki microservice (MS) ima ograničen skup funkcionalnosti, koji opisuje skup njegovih nadležnosti u okoviru softverske arhitekture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Ograničen skup funkcionalnosti 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automatski 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znači i ograničen domen za pretragu u slučaju bagova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Kako su MS međusobno nezavisni, testiranje se vrši nezavisno od ostatka sistema, samo na pojedinačnim servisima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MS 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omogućuju 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postepeno razvijanje novih funkcionalnosti uz stalno testiranje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Nova verzija pojedinačnih MS može raditi paralelno sa starom i stalno se testirati, bez rizika da osnovna verzija sistema neće raditi kako je planirano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Na ovaj način se podstiče </a:t>
            </a:r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continuous integration 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i olakšava održavanje softvera</a:t>
            </a:r>
          </a:p>
          <a:p>
            <a:pPr lvl="3" eaLnBrk="1" hangingPunct="1"/>
            <a:endParaRPr lang="sr-Latn-RS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1317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57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karakteristike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Uvođenje u upotrebu novog servisa ne izaziva potrebu za ponovnim pokretanjem čitavog sistema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Uvođenje novih funkcionalnosti na nivou MS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Ponovno pokretanje i redeployment samo izmenjenog MS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Konfiguracija sistema se svodi na specifikaciju konfiguracije pojedinačnih servisa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Razvojni tim je u mogućnosti da vrši konfiguraciju svakog servisa 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posebno, 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kako bi se postigle najbolje performanse rada čitavog sistema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8246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58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karakteristike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Skaliranje 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MS arhitekture se odnosi na procenu razvojnog tima koliko su pojedini MS 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opterećeni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Na osnovu toga se vrši 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podizanje dodatnih instanci datih servisa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Postoje posebni alati za ostvarivanje ovih aktivnosti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7" y="3323956"/>
            <a:ext cx="4248472" cy="31455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87497" y="6258005"/>
            <a:ext cx="235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hlinkClick r:id="rId4"/>
              </a:rPr>
              <a:t>The Art of </a:t>
            </a:r>
            <a:r>
              <a:rPr lang="en-US" i="1" dirty="0" smtClean="0">
                <a:hlinkClick r:id="rId4"/>
              </a:rPr>
              <a:t>Scalability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9858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59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primer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933431"/>
            <a:ext cx="4594832" cy="461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3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6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 smtClean="0"/>
              <a:t>arhitek</a:t>
            </a:r>
            <a:r>
              <a:rPr lang="sr-Latn-RS" b="0" dirty="0" smtClean="0"/>
              <a:t>t</a:t>
            </a:r>
            <a:r>
              <a:rPr lang="en-US" b="0" dirty="0" err="1" smtClean="0"/>
              <a:t>ur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RS" b="0" dirty="0" smtClean="0"/>
              <a:t>SD se bavi implementacijom funkcionalnih zahteva primenom tehnika razvoja softvera</a:t>
            </a:r>
          </a:p>
          <a:p>
            <a:pPr lvl="1" eaLnBrk="1" hangingPunct="1"/>
            <a:r>
              <a:rPr lang="sr-Latn-RS" dirty="0" smtClean="0"/>
              <a:t>Implementira dizajn plan koji se koristi kao uputstvo za razvoj softverskog sistema</a:t>
            </a:r>
          </a:p>
          <a:p>
            <a:pPr lvl="1" eaLnBrk="1" hangingPunct="1"/>
            <a:r>
              <a:rPr lang="sr-Latn-RS" dirty="0" smtClean="0"/>
              <a:t>Plan razvoja sistema</a:t>
            </a:r>
          </a:p>
          <a:p>
            <a:pPr lvl="2" eaLnBrk="1" hangingPunct="1"/>
            <a:r>
              <a:rPr lang="sr-Latn-RS" dirty="0" smtClean="0"/>
              <a:t>Dinamika razvoja</a:t>
            </a:r>
          </a:p>
          <a:p>
            <a:pPr lvl="2" eaLnBrk="1" hangingPunct="1"/>
            <a:r>
              <a:rPr lang="sr-Latn-RS" dirty="0" smtClean="0"/>
              <a:t>Planiranje resursa razvoja</a:t>
            </a:r>
          </a:p>
          <a:p>
            <a:pPr lvl="3" eaLnBrk="1" hangingPunct="1"/>
            <a:r>
              <a:rPr lang="sr-Latn-RS" dirty="0" smtClean="0"/>
              <a:t>Ljudskih resursa</a:t>
            </a:r>
          </a:p>
          <a:p>
            <a:pPr lvl="3" eaLnBrk="1" hangingPunct="1"/>
            <a:r>
              <a:rPr lang="sr-Latn-RS" dirty="0" smtClean="0"/>
              <a:t>Hardverske infrastrukture</a:t>
            </a:r>
          </a:p>
          <a:p>
            <a:pPr lvl="3" eaLnBrk="1" hangingPunct="1"/>
            <a:r>
              <a:rPr lang="sr-Latn-RS" dirty="0" smtClean="0"/>
              <a:t>Vremenskih resursa</a:t>
            </a:r>
          </a:p>
          <a:p>
            <a:pPr lvl="2" eaLnBrk="1" hangingPunct="1"/>
            <a:r>
              <a:rPr lang="sr-Latn-RS" dirty="0" smtClean="0"/>
              <a:t>Specifikacija korišćenih tehnologija</a:t>
            </a:r>
          </a:p>
          <a:p>
            <a:pPr lvl="2" eaLnBrk="1" hangingPunct="1"/>
            <a:r>
              <a:rPr lang="sr-Latn-RS" dirty="0" smtClean="0"/>
              <a:t>Specifikacija korišćenih tehnika</a:t>
            </a:r>
          </a:p>
          <a:p>
            <a:pPr lvl="3" eaLnBrk="1" hangingPunct="1"/>
            <a:r>
              <a:rPr lang="sr-Latn-RS" dirty="0" smtClean="0"/>
              <a:t>Programskih jezika i tehnika programiranja</a:t>
            </a:r>
          </a:p>
          <a:p>
            <a:pPr lvl="3" eaLnBrk="1" hangingPunct="1"/>
            <a:r>
              <a:rPr lang="sr-Latn-RS" dirty="0" smtClean="0"/>
              <a:t>Načina testiranja sistema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3445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60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primer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Razvoj softverskog sistema za autentifikaciju i autorizaciju korisnika i pristupanje resursima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00" y="2780928"/>
            <a:ext cx="8352408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0988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61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primer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Razvoj softverskog sistema za autentifikaciju i autorizaciju korisnika i pristupanje resursima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Svaki od projektnih timova može da se fokusira na razvoj funkcionalnosti pojedinačnog servisa</a:t>
            </a:r>
          </a:p>
          <a:p>
            <a:pPr marL="1714500" lvl="3" indent="-342900" eaLnBrk="1" hangingPunct="1">
              <a:buFont typeface="+mj-lt"/>
              <a:buAutoNum type="arabicPeriod"/>
            </a:pPr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Auth servis 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Funkcionalnosti autehtifikacije korisnika</a:t>
            </a:r>
          </a:p>
          <a:p>
            <a:pPr marL="1714500" lvl="3" indent="-342900" eaLnBrk="1" hangingPunct="1">
              <a:buFont typeface="+mj-lt"/>
              <a:buAutoNum type="arabicPeriod"/>
            </a:pPr>
            <a:r>
              <a:rPr lang="en-US" b="1" dirty="0" smtClean="0">
                <a:solidFill>
                  <a:srgbClr val="002060"/>
                </a:solidFill>
                <a:ea typeface="DejaVu Sans"/>
              </a:rPr>
              <a:t>Access </a:t>
            </a:r>
            <a:r>
              <a:rPr lang="en-US" b="1" dirty="0" err="1" smtClean="0">
                <a:solidFill>
                  <a:srgbClr val="002060"/>
                </a:solidFill>
                <a:ea typeface="DejaVu Sans"/>
              </a:rPr>
              <a:t>servis</a:t>
            </a:r>
            <a:endParaRPr lang="en-US" b="1" dirty="0" smtClean="0">
              <a:solidFill>
                <a:srgbClr val="002060"/>
              </a:solidFill>
              <a:ea typeface="DejaVu Sans"/>
            </a:endParaRP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Funkcionalnosti za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sr-Latn-RS" dirty="0">
                <a:solidFill>
                  <a:srgbClr val="002060"/>
                </a:solidFill>
                <a:ea typeface="DejaVu Sans"/>
              </a:rPr>
              <a:t>a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utorizacij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u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korisnika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marL="1714500" lvl="3" indent="-342900" eaLnBrk="1" hangingPunct="1">
              <a:buFont typeface="+mj-lt"/>
              <a:buAutoNum type="arabicPeriod"/>
            </a:pPr>
            <a:r>
              <a:rPr lang="en-US" b="1" dirty="0" smtClean="0">
                <a:solidFill>
                  <a:srgbClr val="002060"/>
                </a:solidFill>
                <a:ea typeface="DejaVu Sans"/>
              </a:rPr>
              <a:t>Resource</a:t>
            </a:r>
          </a:p>
          <a:p>
            <a:pPr lvl="4" eaLnBrk="1" hangingPunct="1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Funkcionalnosti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za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dobavljanje resursa</a:t>
            </a:r>
          </a:p>
          <a:p>
            <a:pPr marL="1714500" lvl="3" indent="-342900" eaLnBrk="1" hangingPunct="1">
              <a:buFont typeface="+mj-lt"/>
              <a:buAutoNum type="arabicPeriod"/>
            </a:pPr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ResourceGateway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Vrši koordinaciju servisa: 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Autentifikaciju, autorizaciju i na kraju dobavljanje željenog resursa	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28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62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</a:t>
            </a:r>
            <a:r>
              <a:rPr lang="sr-Latn-RS" b="1" dirty="0">
                <a:solidFill>
                  <a:srgbClr val="002060"/>
                </a:solidFill>
                <a:ea typeface="DejaVu Sans"/>
              </a:rPr>
              <a:t>nedostaci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Jedino </a:t>
            </a:r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ograničenje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 prilikom razvoja MS arhitekture predstavlja specifikacija načina komunikacije između samih MS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Mora biti uniformna na nivou MS arhitekture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Najčešće razmenom poruka ili primenom HTTP protokola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4933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63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nedostaci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U praksi MS arhitektura znači dodatni napor za razvoni tim da bi se došlo do distribuirane arhitekture</a:t>
            </a:r>
          </a:p>
          <a:p>
            <a:pPr lvl="3" eaLnBrk="1" hangingPunct="1"/>
            <a:r>
              <a:rPr lang="sr-Latn-RS" dirty="0">
                <a:solidFill>
                  <a:srgbClr val="002060"/>
                </a:solidFill>
                <a:ea typeface="DejaVu Sans"/>
              </a:rPr>
              <a:t>Potrebno je implementirati unutrašnju komunikaciju među 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servisima koji su pojedinačni procesi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Kompunikacija razmenom poruka (asinhrona komunikacija)</a:t>
            </a:r>
          </a:p>
          <a:p>
            <a:pPr lvl="6"/>
            <a:r>
              <a:rPr lang="en-US" dirty="0" smtClean="0"/>
              <a:t>AMQP</a:t>
            </a:r>
            <a:r>
              <a:rPr lang="en-US" dirty="0"/>
              <a:t> </a:t>
            </a:r>
            <a:endParaRPr lang="sr-Latn-RS" dirty="0" smtClean="0"/>
          </a:p>
          <a:p>
            <a:pPr lvl="6"/>
            <a:r>
              <a:rPr lang="en-US" dirty="0" smtClean="0"/>
              <a:t>STOMP</a:t>
            </a:r>
            <a:endParaRPr lang="sr-Latn-RS" dirty="0" smtClean="0"/>
          </a:p>
          <a:p>
            <a:pPr lvl="5"/>
            <a:r>
              <a:rPr lang="sr-Latn-RS" dirty="0" smtClean="0"/>
              <a:t>Format pruke je obično human-readable</a:t>
            </a:r>
          </a:p>
          <a:p>
            <a:pPr lvl="6"/>
            <a:r>
              <a:rPr lang="en-US" dirty="0"/>
              <a:t>JSON </a:t>
            </a:r>
            <a:endParaRPr lang="sr-Latn-RS" dirty="0" smtClean="0"/>
          </a:p>
          <a:p>
            <a:pPr lvl="6"/>
            <a:r>
              <a:rPr lang="sr-Latn-RS" dirty="0" smtClean="0"/>
              <a:t>XML</a:t>
            </a:r>
          </a:p>
          <a:p>
            <a:pPr lvl="7"/>
            <a:r>
              <a:rPr lang="sr-Latn-RS" dirty="0" smtClean="0"/>
              <a:t>Alternativno binarni</a:t>
            </a:r>
          </a:p>
          <a:p>
            <a:pPr lvl="8"/>
            <a:r>
              <a:rPr lang="en-US" dirty="0" smtClean="0"/>
              <a:t>Avro</a:t>
            </a:r>
            <a:r>
              <a:rPr lang="sr-Latn-RS" dirty="0" smtClean="0"/>
              <a:t>, </a:t>
            </a:r>
            <a:r>
              <a:rPr lang="en-US" dirty="0"/>
              <a:t>Protocol </a:t>
            </a:r>
            <a:r>
              <a:rPr lang="en-US" dirty="0" smtClean="0"/>
              <a:t>Buffers</a:t>
            </a:r>
            <a:endParaRPr lang="sr-Latn-RS" dirty="0" smtClean="0"/>
          </a:p>
          <a:p>
            <a:pPr lvl="5"/>
            <a:r>
              <a:rPr lang="sr-Latn-RS" dirty="0" smtClean="0"/>
              <a:t>Dva tipa komunikacionih kanala</a:t>
            </a:r>
          </a:p>
          <a:p>
            <a:pPr lvl="6"/>
            <a:r>
              <a:rPr lang="sr-Latn-RS" dirty="0" smtClean="0"/>
              <a:t>point-to-point i publish-subscribe</a:t>
            </a:r>
            <a:endParaRPr lang="en-US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45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64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nedostaci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U praksi MS arhitektura znači dodatni napor za razvoni tim da bi se došlo do distribuirane arhitekture</a:t>
            </a:r>
          </a:p>
          <a:p>
            <a:pPr lvl="3" eaLnBrk="1" hangingPunct="1"/>
            <a:r>
              <a:rPr lang="sr-Latn-RS" dirty="0">
                <a:solidFill>
                  <a:srgbClr val="002060"/>
                </a:solidFill>
                <a:ea typeface="DejaVu Sans"/>
              </a:rPr>
              <a:t>Potrebno je implementirati unutrašnju komunikaciju među 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servisima koji su pojedinačni procesi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Kompunikacija razmenom poruka (asinhrona komunikacija)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„Razdvajanje“ klijenta i servera</a:t>
            </a:r>
          </a:p>
          <a:p>
            <a:pPr lvl="6"/>
            <a:r>
              <a:rPr lang="sr-Latn-RS" dirty="0" smtClean="0">
                <a:solidFill>
                  <a:srgbClr val="002060"/>
                </a:solidFill>
                <a:ea typeface="DejaVu Sans"/>
              </a:rPr>
              <a:t>Klijent samo šalje poruku kroz </a:t>
            </a:r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kanal, 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ne zna kome i koliko je instanci servisa trenutno aktivno</a:t>
            </a:r>
          </a:p>
          <a:p>
            <a:pPr lvl="5"/>
            <a:r>
              <a:rPr lang="en-US" dirty="0"/>
              <a:t>Message </a:t>
            </a:r>
            <a:r>
              <a:rPr lang="en-US" dirty="0" smtClean="0"/>
              <a:t>buffering</a:t>
            </a:r>
            <a:endParaRPr lang="sr-Latn-RS" dirty="0" smtClean="0"/>
          </a:p>
          <a:p>
            <a:pPr lvl="6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Servis ne mora biti aktivan u trenutku slanja poruke od strane klijenta. Njegova poruka će biti sačuvana u bufferu. </a:t>
            </a:r>
          </a:p>
          <a:p>
            <a:pPr lvl="6"/>
            <a:r>
              <a:rPr lang="sr-Latn-RS" dirty="0" smtClean="0">
                <a:solidFill>
                  <a:srgbClr val="002060"/>
                </a:solidFill>
                <a:ea typeface="DejaVu Sans"/>
              </a:rPr>
              <a:t>HTTP?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Egzaktna specifikacija klijent-server komunikacije	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29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65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nedostaci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U praksi MS arhitektura znači dodatni napor za razvoni tim da bi se došlo do distribuirane arhitekture</a:t>
            </a:r>
          </a:p>
          <a:p>
            <a:pPr lvl="3" eaLnBrk="1" hangingPunct="1"/>
            <a:r>
              <a:rPr lang="sr-Latn-RS" dirty="0">
                <a:solidFill>
                  <a:srgbClr val="002060"/>
                </a:solidFill>
                <a:ea typeface="DejaVu Sans"/>
              </a:rPr>
              <a:t>Potrebno je implementirati unutrašnju komunikaciju među 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servisima koji su pojedinačni procesi</a:t>
            </a:r>
          </a:p>
          <a:p>
            <a:pPr lvl="4"/>
            <a:r>
              <a:rPr lang="sr-Latn-RS" dirty="0" smtClean="0">
                <a:solidFill>
                  <a:srgbClr val="002060"/>
                </a:solidFill>
                <a:ea typeface="DejaVu Sans"/>
              </a:rPr>
              <a:t>HTTP (sunhrona komunikacija)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Implementacijom RESTful mehanizama koji koriste HTTP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Jednostavan i inženjeri su familijarni sa načinom implementacije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Jednostavan za testiranje (Postman)</a:t>
            </a:r>
          </a:p>
          <a:p>
            <a:pPr lvl="6"/>
            <a:r>
              <a:rPr lang="sr-Latn-RS" dirty="0" smtClean="0">
                <a:solidFill>
                  <a:srgbClr val="002060"/>
                </a:solidFill>
                <a:ea typeface="DejaVu Sans"/>
              </a:rPr>
              <a:t>JSON formatiranje zahteva (request) i odgovora(responce)</a:t>
            </a:r>
          </a:p>
          <a:p>
            <a:pPr lvl="6"/>
            <a:endParaRPr lang="sr-Latn-RS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7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66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nedostaci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U praksi MS arhitektura znači dodatni napor za razvoni tim da bi se došlo do distribuirane arhitekture</a:t>
            </a:r>
          </a:p>
          <a:p>
            <a:pPr lvl="3" eaLnBrk="1" hangingPunct="1"/>
            <a:r>
              <a:rPr lang="sr-Latn-RS" dirty="0">
                <a:solidFill>
                  <a:srgbClr val="002060"/>
                </a:solidFill>
                <a:ea typeface="DejaVu Sans"/>
              </a:rPr>
              <a:t>Potrebno je implementirati unutrašnju komunikaciju među 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servisima koji su pojedinačni procesi</a:t>
            </a:r>
          </a:p>
          <a:p>
            <a:pPr lvl="4"/>
            <a:r>
              <a:rPr lang="sr-Latn-RS" dirty="0" smtClean="0">
                <a:solidFill>
                  <a:srgbClr val="002060"/>
                </a:solidFill>
                <a:ea typeface="DejaVu Sans"/>
              </a:rPr>
              <a:t>HTTP (sunhrona komunikacija)</a:t>
            </a:r>
          </a:p>
          <a:p>
            <a:pPr lvl="6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Sinhrona komunikacija podrazumeva čekanje odgovora od serverske strane</a:t>
            </a:r>
          </a:p>
          <a:p>
            <a:pPr lvl="7"/>
            <a:r>
              <a:rPr lang="sr-Latn-RS" dirty="0" smtClean="0">
                <a:solidFill>
                  <a:srgbClr val="002060"/>
                </a:solidFill>
                <a:ea typeface="DejaVu Sans"/>
              </a:rPr>
              <a:t>Nema buffera</a:t>
            </a:r>
          </a:p>
          <a:p>
            <a:pPr lvl="7"/>
            <a:r>
              <a:rPr lang="sr-Latn-RS" dirty="0" smtClean="0">
                <a:solidFill>
                  <a:srgbClr val="002060"/>
                </a:solidFill>
                <a:ea typeface="DejaVu Sans"/>
              </a:rPr>
              <a:t>I klijent i server moraju biti dostupni u momentu komunikacije</a:t>
            </a:r>
          </a:p>
          <a:p>
            <a:pPr lvl="6"/>
            <a:r>
              <a:rPr lang="sr-Latn-RS" dirty="0" smtClean="0">
                <a:solidFill>
                  <a:srgbClr val="002060"/>
                </a:solidFill>
                <a:ea typeface="DejaVu Sans"/>
              </a:rPr>
              <a:t>Klijent mora biti svestan kom serverskom procesu se obrać</a:t>
            </a:r>
          </a:p>
          <a:p>
            <a:pPr lvl="7"/>
            <a:r>
              <a:rPr lang="sr-Latn-RS" dirty="0" smtClean="0">
                <a:solidFill>
                  <a:srgbClr val="002060"/>
                </a:solidFill>
                <a:ea typeface="DejaVu Sans"/>
              </a:rPr>
              <a:t>Tačnu adresu i port (host i port)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61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67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nedostaci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U praksi MS arhitektura znači dodatni napor za razvoni tim da bi se došlo do distribuirane arhitekture</a:t>
            </a:r>
          </a:p>
          <a:p>
            <a:pPr lvl="3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Potrebno je implementirati mehanizam za obradu otkaza</a:t>
            </a:r>
          </a:p>
          <a:p>
            <a:pPr lvl="4"/>
            <a:r>
              <a:rPr lang="sr-Latn-RS" dirty="0" smtClean="0">
                <a:solidFill>
                  <a:srgbClr val="002060"/>
                </a:solidFill>
                <a:ea typeface="DejaVu Sans"/>
              </a:rPr>
              <a:t>Ukoliko se pošalje poruka prema primaocu koji je privremeno nedostupan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Zastoj na komunikacionoj mreži</a:t>
            </a:r>
          </a:p>
          <a:p>
            <a:pPr lvl="4"/>
            <a:r>
              <a:rPr lang="sr-Latn-RS" dirty="0" smtClean="0">
                <a:solidFill>
                  <a:srgbClr val="002060"/>
                </a:solidFill>
                <a:ea typeface="DejaVu Sans"/>
              </a:rPr>
              <a:t>Trajno nedostupan</a:t>
            </a:r>
          </a:p>
          <a:p>
            <a:pPr lvl="3"/>
            <a:r>
              <a:rPr lang="sr-Latn-RS" dirty="0" smtClean="0">
                <a:solidFill>
                  <a:srgbClr val="002060"/>
                </a:solidFill>
                <a:ea typeface="DejaVu Sans"/>
              </a:rPr>
              <a:t>Više o načinima komunikacije i tipovima IPC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51720" y="4581128"/>
            <a:ext cx="734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https://www.nginx.com/blog/building-microservices-inter-process-communication/?utm_source=building-microservices-using-an-api-gateway&amp;utm_medium=blog</a:t>
            </a:r>
          </a:p>
        </p:txBody>
      </p:sp>
    </p:spTree>
    <p:extLst>
      <p:ext uri="{BB962C8B-B14F-4D97-AF65-F5344CB8AC3E}">
        <p14:creationId xmlns:p14="http://schemas.microsoft.com/office/powerpoint/2010/main" val="277235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68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nedostaci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U praksi MS arhitektura znači dodatni napor za razvoni tim da bi se došlo do distribuirane arhitekture</a:t>
            </a:r>
          </a:p>
          <a:p>
            <a:pPr lvl="3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Potrebno je implementirati mehanizam za obradu otkaza</a:t>
            </a:r>
          </a:p>
          <a:p>
            <a:pPr lvl="4"/>
            <a:r>
              <a:rPr lang="sr-Latn-RS" dirty="0" smtClean="0">
                <a:solidFill>
                  <a:srgbClr val="002060"/>
                </a:solidFill>
                <a:ea typeface="DejaVu Sans"/>
              </a:rPr>
              <a:t>Ukoliko se pošalje poruka prema primaocu koji je privremeno nedostupan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Zastoj na komunikacionoj mreži</a:t>
            </a:r>
          </a:p>
          <a:p>
            <a:pPr lvl="4"/>
            <a:r>
              <a:rPr lang="sr-Latn-RS" dirty="0" smtClean="0">
                <a:solidFill>
                  <a:srgbClr val="002060"/>
                </a:solidFill>
                <a:ea typeface="DejaVu Sans"/>
              </a:rPr>
              <a:t>Trajno nedostupan</a:t>
            </a:r>
          </a:p>
          <a:p>
            <a:pPr lvl="3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Komunikacija između modula kod monolitnih aplikacija</a:t>
            </a:r>
          </a:p>
          <a:p>
            <a:pPr lvl="4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Znatno jednostavnija</a:t>
            </a:r>
          </a:p>
          <a:p>
            <a:pPr lvl="4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Svodi se na l</a:t>
            </a:r>
            <a:r>
              <a:rPr lang="en-US" b="1" dirty="0" err="1"/>
              <a:t>anguage</a:t>
            </a:r>
            <a:r>
              <a:rPr lang="en-US" b="1" dirty="0"/>
              <a:t>-level </a:t>
            </a:r>
            <a:r>
              <a:rPr lang="en-US" b="1" dirty="0" smtClean="0"/>
              <a:t>method/procedure</a:t>
            </a:r>
            <a:r>
              <a:rPr lang="sr-Latn-RS" b="1" dirty="0" smtClean="0"/>
              <a:t> pozive</a:t>
            </a:r>
            <a:endParaRPr lang="sr-Latn-RS" b="1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11266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69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nedostaci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Razmena transakcija među pojedinačnim MS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Ne postoje distribuirane transakcije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Koje će se u potpunosti izvršiti ili biti prekinute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Menjanje podataka na različitim bazama podataka koje pripadaju različitim MS je </a:t>
            </a:r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jako 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zahtevan izazov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Ne možemo garantovati potpunu konzistentnost</a:t>
            </a:r>
          </a:p>
          <a:p>
            <a:pPr lvl="5"/>
            <a:r>
              <a:rPr lang="sr-Latn-RS" dirty="0" smtClean="0"/>
              <a:t>Moguće je jedino obezbediti </a:t>
            </a:r>
            <a:r>
              <a:rPr lang="en-US" b="1" dirty="0" smtClean="0"/>
              <a:t>eventual consistency</a:t>
            </a:r>
            <a:endParaRPr lang="sr-Latn-RS" b="1" dirty="0" smtClean="0"/>
          </a:p>
          <a:p>
            <a:pPr lvl="2"/>
            <a:r>
              <a:rPr lang="sr-Latn-RS" dirty="0" smtClean="0">
                <a:solidFill>
                  <a:srgbClr val="002060"/>
                </a:solidFill>
                <a:ea typeface="DejaVu Sans"/>
              </a:rPr>
              <a:t>Testiranje </a:t>
            </a:r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celokupne 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MS arhitekture takođe je zahtevan zadatak</a:t>
            </a:r>
          </a:p>
          <a:p>
            <a:pPr lvl="3"/>
            <a:r>
              <a:rPr lang="sr-Latn-RS" dirty="0" smtClean="0">
                <a:solidFill>
                  <a:srgbClr val="002060"/>
                </a:solidFill>
                <a:ea typeface="DejaVu Sans"/>
              </a:rPr>
              <a:t>Kako napraviti </a:t>
            </a:r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orkestraciju 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testova nad celokupnom arhitekturom?</a:t>
            </a:r>
          </a:p>
          <a:p>
            <a:pPr lvl="4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Specijalizovani </a:t>
            </a:r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E2E 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testovi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146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7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RS" dirty="0" smtClean="0"/>
              <a:t>Objektno orijentisana arhitektura (OO)</a:t>
            </a:r>
          </a:p>
          <a:p>
            <a:pPr lvl="1" eaLnBrk="1" hangingPunct="1"/>
            <a:r>
              <a:rPr lang="sr-Latn-RS" dirty="0" smtClean="0"/>
              <a:t>Prvi OO jezik – Simula (</a:t>
            </a:r>
            <a:r>
              <a:rPr lang="en-US" dirty="0" smtClean="0"/>
              <a:t>Simulation </a:t>
            </a:r>
            <a:r>
              <a:rPr lang="en-US" dirty="0"/>
              <a:t>of real </a:t>
            </a:r>
            <a:r>
              <a:rPr lang="en-US" dirty="0" smtClean="0"/>
              <a:t>systems</a:t>
            </a:r>
            <a:r>
              <a:rPr lang="sr-Latn-RS" dirty="0" smtClean="0"/>
              <a:t>), 1960,</a:t>
            </a:r>
            <a:r>
              <a:rPr lang="en-US" dirty="0"/>
              <a:t> Norwegian Computing </a:t>
            </a:r>
            <a:r>
              <a:rPr lang="en-US" dirty="0" smtClean="0"/>
              <a:t>Center</a:t>
            </a:r>
            <a:endParaRPr lang="sr-Latn-RS" dirty="0" smtClean="0"/>
          </a:p>
          <a:p>
            <a:pPr lvl="1" eaLnBrk="1" hangingPunct="1"/>
            <a:r>
              <a:rPr lang="en-US" dirty="0"/>
              <a:t>Object Modeling Techniques (OMT) </a:t>
            </a:r>
            <a:r>
              <a:rPr lang="sr-Latn-RS" dirty="0"/>
              <a:t>-</a:t>
            </a:r>
            <a:r>
              <a:rPr lang="en-US" dirty="0"/>
              <a:t> </a:t>
            </a:r>
            <a:r>
              <a:rPr lang="en-US" b="1" dirty="0"/>
              <a:t>James Rum </a:t>
            </a:r>
            <a:r>
              <a:rPr lang="en-US" b="1" dirty="0" smtClean="0"/>
              <a:t>Baugh</a:t>
            </a:r>
            <a:endParaRPr lang="sr-Latn-RS" b="1" dirty="0" smtClean="0"/>
          </a:p>
          <a:p>
            <a:pPr lvl="1" eaLnBrk="1" hangingPunct="1"/>
            <a:r>
              <a:rPr lang="sr-Latn-RS" dirty="0" smtClean="0"/>
              <a:t>O</a:t>
            </a:r>
            <a:r>
              <a:rPr lang="en-US" dirty="0" err="1" smtClean="0"/>
              <a:t>bject</a:t>
            </a:r>
            <a:r>
              <a:rPr lang="en-US" dirty="0" smtClean="0"/>
              <a:t>-Oriented </a:t>
            </a:r>
            <a:r>
              <a:rPr lang="en-US" dirty="0"/>
              <a:t>Software Engineering (OOSE) </a:t>
            </a:r>
            <a:r>
              <a:rPr lang="sr-Latn-RS" dirty="0"/>
              <a:t>-</a:t>
            </a:r>
            <a:r>
              <a:rPr lang="en-US" dirty="0"/>
              <a:t> </a:t>
            </a:r>
            <a:r>
              <a:rPr lang="en-US" b="1" dirty="0"/>
              <a:t>Ivar </a:t>
            </a:r>
            <a:r>
              <a:rPr lang="en-US" b="1" dirty="0" smtClean="0"/>
              <a:t>Jacobson</a:t>
            </a:r>
            <a:endParaRPr lang="sr-Latn-RS" b="1" dirty="0" smtClean="0"/>
          </a:p>
          <a:p>
            <a:pPr eaLnBrk="1" hangingPunct="1"/>
            <a:r>
              <a:rPr lang="sr-Latn-RS" b="0" dirty="0" smtClean="0"/>
              <a:t>Najznačajnija metodologija razvoja bilo kog softvera današnjice</a:t>
            </a:r>
          </a:p>
          <a:p>
            <a:pPr lvl="1" eaLnBrk="1" hangingPunct="1"/>
            <a:r>
              <a:rPr lang="sr-Latn-RS" dirty="0" smtClean="0"/>
              <a:t>Razvoj softvera zasnovan na objektima, kao osnovnim gradivnim jedinicama OO arhitekture</a:t>
            </a:r>
          </a:p>
          <a:p>
            <a:pPr lvl="1" eaLnBrk="1" hangingPunct="1"/>
            <a:r>
              <a:rPr lang="sr-Latn-RS" b="0" dirty="0" smtClean="0"/>
              <a:t>Stanje i ponašanje objekta definišu svaki objekat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33216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70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nedostaci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Deployment i monitoring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Kompleksni zadaci za arhitekture koje imaju veliki broj MS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Svaki od MS može biti pokrenut u okviru više instanci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Potrebno je voditi evidenciju o svakoj instanci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Svaka instanca mora biti svesna postojanja instanci ostalih servisa sa kojima treba da komunicira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Host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Port</a:t>
            </a:r>
          </a:p>
          <a:p>
            <a:pPr lvl="3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Potrebno je nadgledati rad svake instance servisa</a:t>
            </a:r>
          </a:p>
          <a:p>
            <a:pPr lvl="4"/>
            <a:r>
              <a:rPr lang="sr-Latn-RS" dirty="0" smtClean="0">
                <a:solidFill>
                  <a:srgbClr val="002060"/>
                </a:solidFill>
                <a:ea typeface="DejaVu Sans"/>
              </a:rPr>
              <a:t>Netfilx ima preko 600 servisa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773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71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nedostaci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Veliki broj MS zahteva snažnu komunikaciju među članovima timova koji su zaduženi za razvoj pojedinančnih servisa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Potrebno je odlučiti kako izvršiti „rastavljanje“ monolitne aplikacije ukoliko se vrši transformacija na MS arhitekturu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084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72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23528" y="9144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česta pitanja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800320"/>
            <a:ext cx="5688632" cy="475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5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73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</a:t>
            </a:r>
            <a:r>
              <a:rPr lang="en-US" b="1" dirty="0" err="1" smtClean="0">
                <a:solidFill>
                  <a:srgbClr val="002060"/>
                </a:solidFill>
                <a:ea typeface="DejaVu Sans"/>
              </a:rPr>
              <a:t>problemi</a:t>
            </a:r>
            <a:endParaRPr lang="sr-Latn-RS" b="1" dirty="0" smtClean="0">
              <a:solidFill>
                <a:srgbClr val="002060"/>
              </a:solidFill>
              <a:ea typeface="DejaVu Sans"/>
            </a:endParaRP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Konfiguracija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lvl="3" eaLnBrk="1" hangingPunct="1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Svaki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od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mikroservisa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Registracija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i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otkrivanje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servisa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lvl="3" eaLnBrk="1" hangingPunct="1"/>
            <a:r>
              <a:rPr lang="en-US" dirty="0" smtClean="0">
                <a:solidFill>
                  <a:srgbClr val="002060"/>
                </a:solidFill>
                <a:ea typeface="DejaVu Sans"/>
              </a:rPr>
              <a:t>Service registration and discovery </a:t>
            </a: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Ruriranje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lvl="3" eaLnBrk="1" hangingPunct="1"/>
            <a:r>
              <a:rPr lang="en-US" dirty="0" smtClean="0">
                <a:solidFill>
                  <a:srgbClr val="002060"/>
                </a:solidFill>
                <a:ea typeface="DejaVu Sans"/>
              </a:rPr>
              <a:t>Routing</a:t>
            </a: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Komunikacija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lvl="3" eaLnBrk="1" hangingPunct="1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Implementacija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lvl="3" eaLnBrk="1" hangingPunct="1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Pra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ćenje i dobijanje metrika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Otkrivanje uskih grla u komunikaciji</a:t>
            </a: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sr-Latn-RS" dirty="0" smtClean="0">
                <a:solidFill>
                  <a:srgbClr val="002060"/>
                </a:solidFill>
                <a:ea typeface="DejaVu Sans"/>
              </a:rPr>
              <a:t>Load balancing</a:t>
            </a:r>
          </a:p>
          <a:p>
            <a:pPr marL="1828800" lvl="3" indent="-457200" eaLnBrk="1" hangingPunct="1">
              <a:buFont typeface="+mj-lt"/>
              <a:buAutoNum type="arabicPeriod"/>
            </a:pPr>
            <a:r>
              <a:rPr lang="sr-Latn-RS" dirty="0" smtClean="0">
                <a:solidFill>
                  <a:srgbClr val="002060"/>
                </a:solidFill>
                <a:ea typeface="DejaVu Sans"/>
              </a:rPr>
              <a:t>Frontend</a:t>
            </a:r>
          </a:p>
          <a:p>
            <a:pPr marL="1828800" lvl="3" indent="-457200" eaLnBrk="1" hangingPunct="1">
              <a:buFont typeface="+mj-lt"/>
              <a:buAutoNum type="arabicPeriod"/>
            </a:pPr>
            <a:r>
              <a:rPr lang="sr-Latn-RS" dirty="0" smtClean="0">
                <a:solidFill>
                  <a:srgbClr val="002060"/>
                </a:solidFill>
                <a:ea typeface="DejaVu Sans"/>
              </a:rPr>
              <a:t>Backend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marL="1371600" lvl="2" indent="-457200" eaLnBrk="1" hangingPunct="1">
              <a:buFont typeface="+mj-lt"/>
              <a:buAutoNum type="arabicPeriod"/>
            </a:pPr>
            <a:endParaRPr lang="sr-Latn-RS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42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74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</a:t>
            </a:r>
            <a:r>
              <a:rPr lang="en-US" b="1" dirty="0" err="1" smtClean="0">
                <a:solidFill>
                  <a:srgbClr val="002060"/>
                </a:solidFill>
                <a:ea typeface="DejaVu Sans"/>
              </a:rPr>
              <a:t>problemi</a:t>
            </a:r>
            <a:endParaRPr lang="sr-Latn-RS" b="1" dirty="0" smtClean="0">
              <a:solidFill>
                <a:srgbClr val="002060"/>
              </a:solidFill>
              <a:ea typeface="DejaVu Sans"/>
            </a:endParaRPr>
          </a:p>
          <a:p>
            <a:pPr marL="1371600" lvl="2" indent="-457200" eaLnBrk="1" hangingPunct="1">
              <a:buFont typeface="+mj-lt"/>
              <a:buAutoNum type="arabicPeriod" startAt="6"/>
            </a:pPr>
            <a:r>
              <a:rPr lang="sr-Latn-RS" dirty="0" smtClean="0">
                <a:solidFill>
                  <a:srgbClr val="002060"/>
                </a:solidFill>
                <a:ea typeface="DejaVu Sans"/>
              </a:rPr>
              <a:t>Circuit Braker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Ukoliko jedan od servisa postane nedostupan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Prekinuti komunikaciju sa njim tako da ostatak aplikacije ostane u radnom stanju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Spreciti Cascade Failure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Ukoliko servis od koga se očekuje na inicira komunikaciju sa ostalim servisima nakon izvršavanja svoje metode postane nedostupan</a:t>
            </a:r>
          </a:p>
          <a:p>
            <a:pPr lvl="6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Sprečiti da i ostali servisi u steku komunikacije postanu nedostupni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97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75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Microservice arhitektura – Željeni izgled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556792"/>
            <a:ext cx="6768752" cy="499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4384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76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23528" y="9144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Rešenje?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Spring: 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https</a:t>
            </a:r>
            <a:r>
              <a:rPr lang="sr-Latn-RS" dirty="0">
                <a:solidFill>
                  <a:srgbClr val="002060"/>
                </a:solidFill>
                <a:ea typeface="DejaVu Sans"/>
                <a:hlinkClick r:id="rId3"/>
              </a:rPr>
              <a:t>://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spring.io/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3" eaLnBrk="1" hangingPunct="1"/>
            <a:r>
              <a:rPr lang="en-US" dirty="0" smtClean="0">
                <a:solidFill>
                  <a:srgbClr val="002060"/>
                </a:solidFill>
                <a:ea typeface="DejaVu Sans"/>
              </a:rPr>
              <a:t>Spring Core</a:t>
            </a:r>
            <a:endParaRPr lang="sr-Latn-RS" dirty="0" smtClean="0">
              <a:ea typeface="DejaVu Sans"/>
            </a:endParaRPr>
          </a:p>
          <a:p>
            <a:pPr lvl="3" eaLnBrk="1" hangingPunct="1"/>
            <a:r>
              <a:rPr lang="en-US" dirty="0" smtClean="0">
                <a:solidFill>
                  <a:srgbClr val="002060"/>
                </a:solidFill>
                <a:ea typeface="DejaVu Sans"/>
              </a:rPr>
              <a:t>Spring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Dat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a</a:t>
            </a:r>
          </a:p>
          <a:p>
            <a:pPr lvl="3" eaLnBrk="1" hangingPunct="1"/>
            <a:r>
              <a:rPr lang="en-US" dirty="0" smtClean="0">
                <a:solidFill>
                  <a:srgbClr val="002060"/>
                </a:solidFill>
                <a:ea typeface="DejaVu Sans"/>
              </a:rPr>
              <a:t>Spring Web</a:t>
            </a:r>
            <a:endParaRPr lang="sr-Latn-RS" dirty="0" smtClean="0">
              <a:ea typeface="DejaVu Sans"/>
            </a:endParaRPr>
          </a:p>
          <a:p>
            <a:pPr lvl="3" eaLnBrk="1" hangingPunct="1"/>
            <a:r>
              <a:rPr lang="en-US" dirty="0" smtClean="0">
                <a:solidFill>
                  <a:srgbClr val="002060"/>
                </a:solidFill>
                <a:ea typeface="DejaVu Sans"/>
              </a:rPr>
              <a:t>Spring Security</a:t>
            </a:r>
            <a:endParaRPr lang="sr-Latn-RS" dirty="0" smtClean="0">
              <a:ea typeface="DejaVu Sans"/>
            </a:endParaRPr>
          </a:p>
          <a:p>
            <a:pPr lvl="3" eaLnBrk="1" hangingPunct="1"/>
            <a:r>
              <a:rPr lang="en-US" dirty="0" smtClean="0">
                <a:solidFill>
                  <a:srgbClr val="002060"/>
                </a:solidFill>
                <a:ea typeface="DejaVu Sans"/>
              </a:rPr>
              <a:t>Spring Boot</a:t>
            </a:r>
            <a:endParaRPr lang="sr-Latn-RS" dirty="0" smtClean="0">
              <a:ea typeface="DejaVu Sans"/>
            </a:endParaRPr>
          </a:p>
          <a:p>
            <a:pPr lvl="3" eaLnBrk="1" hangingPunct="1"/>
            <a:r>
              <a:rPr lang="en-US" b="1" dirty="0" smtClean="0">
                <a:solidFill>
                  <a:srgbClr val="002060"/>
                </a:solidFill>
                <a:ea typeface="DejaVu Sans"/>
              </a:rPr>
              <a:t>Spring </a:t>
            </a:r>
            <a:r>
              <a:rPr lang="en-US" b="1" dirty="0">
                <a:solidFill>
                  <a:srgbClr val="002060"/>
                </a:solidFill>
                <a:ea typeface="DejaVu Sans"/>
              </a:rPr>
              <a:t>Cloud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endParaRPr lang="en-US" dirty="0"/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Nerflix OSS: http</a:t>
            </a:r>
            <a:r>
              <a:rPr lang="sr-Latn-RS" dirty="0">
                <a:solidFill>
                  <a:srgbClr val="002060"/>
                </a:solidFill>
                <a:ea typeface="DejaVu Sans"/>
              </a:rPr>
              <a:t>://techblog.netflix.com/2015/10/evolution-of-open-source-at-netflix.html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Eureka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Zuul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Ribbon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Hystrics</a:t>
            </a:r>
          </a:p>
          <a:p>
            <a:pPr marL="1371600" lvl="3" indent="0" eaLnBrk="1" hangingPunct="1">
              <a:buNone/>
            </a:pPr>
            <a:r>
              <a:rPr lang="sr-Latn-RS" dirty="0">
                <a:solidFill>
                  <a:srgbClr val="002060"/>
                </a:solidFill>
                <a:ea typeface="DejaVu Sans"/>
              </a:rPr>
              <a:t>	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486" y="4941168"/>
            <a:ext cx="552450" cy="914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024" y="4941168"/>
            <a:ext cx="523875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0987" y="4936181"/>
            <a:ext cx="504825" cy="942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9838" y="4936181"/>
            <a:ext cx="2867025" cy="771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898" y="4936181"/>
            <a:ext cx="1781175" cy="1352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43647" y="3625617"/>
            <a:ext cx="2276353" cy="6480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79284" y="2742262"/>
            <a:ext cx="1356602" cy="8689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4712" y="2745873"/>
            <a:ext cx="1057275" cy="762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79284" y="1966301"/>
            <a:ext cx="1552575" cy="533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11387" y="1894863"/>
            <a:ext cx="9906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14498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77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marL="1371600" lvl="3" indent="0" eaLnBrk="1" hangingPunct="1">
              <a:buNone/>
            </a:pPr>
            <a:r>
              <a:rPr lang="sr-Latn-RS" dirty="0">
                <a:solidFill>
                  <a:srgbClr val="002060"/>
                </a:solidFill>
                <a:ea typeface="DejaVu Sans"/>
              </a:rPr>
              <a:t>	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1085850"/>
            <a:ext cx="843915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18062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78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>
                <a:solidFill>
                  <a:srgbClr val="002060"/>
                </a:solidFill>
                <a:ea typeface="DejaVu Sans"/>
              </a:rPr>
              <a:t>Microservice arhitektura – Željeni izgled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728" y="1638249"/>
            <a:ext cx="6496544" cy="49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9738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79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23528" y="9144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Rešenje?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Spring: 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https</a:t>
            </a:r>
            <a:r>
              <a:rPr lang="sr-Latn-RS" dirty="0">
                <a:solidFill>
                  <a:srgbClr val="002060"/>
                </a:solidFill>
                <a:ea typeface="DejaVu Sans"/>
                <a:hlinkClick r:id="rId3"/>
              </a:rPr>
              <a:t>://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spring.io/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3" eaLnBrk="1" hangingPunct="1"/>
            <a:r>
              <a:rPr lang="en-US" dirty="0" smtClean="0">
                <a:solidFill>
                  <a:srgbClr val="002060"/>
                </a:solidFill>
                <a:ea typeface="DejaVu Sans"/>
              </a:rPr>
              <a:t>Core Container</a:t>
            </a:r>
          </a:p>
          <a:p>
            <a:pPr lvl="4" eaLnBrk="1" hangingPunct="1"/>
            <a:r>
              <a:rPr lang="en-US" dirty="0" smtClean="0">
                <a:solidFill>
                  <a:srgbClr val="002060"/>
                </a:solidFill>
                <a:ea typeface="DejaVu Sans"/>
              </a:rPr>
              <a:t>spring-core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, 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spring-beans, spring-context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, spring-context-support, and spring-expression 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lvl="5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Fundamentalni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deo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frejvorka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lvl="6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Podr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ška za:</a:t>
            </a:r>
          </a:p>
          <a:p>
            <a:pPr lvl="7"/>
            <a:r>
              <a:rPr lang="en-US" dirty="0"/>
              <a:t>Dependency </a:t>
            </a:r>
            <a:r>
              <a:rPr lang="en-US" dirty="0" smtClean="0"/>
              <a:t>Injection</a:t>
            </a:r>
            <a:r>
              <a:rPr lang="sr-Latn-RS" dirty="0" smtClean="0"/>
              <a:t>, kreiranje i operacije nad Spring objektima (JNDI registry), query and expression language (upravljanje grafom objekata)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5514975"/>
            <a:ext cx="58102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76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8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RS" dirty="0" smtClean="0"/>
              <a:t>Data Flow arhitektura (DF)</a:t>
            </a:r>
          </a:p>
          <a:p>
            <a:pPr eaLnBrk="1" hangingPunct="1"/>
            <a:r>
              <a:rPr lang="sr-Latn-RS" b="0" dirty="0" smtClean="0"/>
              <a:t>Podaci i komponente softverskog sistema se posmatraju kao odvojene celine</a:t>
            </a:r>
          </a:p>
          <a:p>
            <a:pPr lvl="1" eaLnBrk="1" hangingPunct="1"/>
            <a:r>
              <a:rPr lang="sr-Latn-RS" dirty="0" smtClean="0"/>
              <a:t>Komponente softverskog sistema su stanice za obardu podataka</a:t>
            </a:r>
          </a:p>
          <a:p>
            <a:pPr lvl="2" eaLnBrk="1" hangingPunct="1"/>
            <a:r>
              <a:rPr lang="sr-Latn-RS" dirty="0" smtClean="0"/>
              <a:t>Svaka komponenta ima sopstveni skup funkcionalnosti koje obezbeđuju obradu pristiglih podataka</a:t>
            </a:r>
          </a:p>
          <a:p>
            <a:pPr lvl="2" eaLnBrk="1" hangingPunct="1"/>
            <a:r>
              <a:rPr lang="sr-Latn-RS" dirty="0" smtClean="0"/>
              <a:t>Osnovni gradivni </a:t>
            </a:r>
            <a:r>
              <a:rPr lang="sr-Latn-RS" dirty="0" smtClean="0"/>
              <a:t>elementi</a:t>
            </a:r>
          </a:p>
          <a:p>
            <a:pPr lvl="3" eaLnBrk="1" hangingPunct="1"/>
            <a:r>
              <a:rPr lang="sr-Latn-RS" dirty="0" smtClean="0"/>
              <a:t>Filter – logička obrada podataka</a:t>
            </a:r>
          </a:p>
          <a:p>
            <a:pPr lvl="3" eaLnBrk="1" hangingPunct="1"/>
            <a:r>
              <a:rPr lang="sr-Latn-RS" dirty="0" smtClean="0"/>
              <a:t>Pipe – sastoji se iz više autonomnih celina u kojima se vrše operacije nad podacima</a:t>
            </a:r>
          </a:p>
          <a:p>
            <a:pPr lvl="1" eaLnBrk="1" hangingPunct="1"/>
            <a:r>
              <a:rPr lang="sr-Latn-RS" b="0" dirty="0" smtClean="0"/>
              <a:t>Podaci prolaze kroz svaku komponentu sistema i na kraju završavaju u sistemu za skladištenje podataka ili daju neki povratni rezultat (eng. Output)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38324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80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23528" y="9144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Rešenje?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Spring: 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https</a:t>
            </a:r>
            <a:r>
              <a:rPr lang="sr-Latn-RS" dirty="0">
                <a:solidFill>
                  <a:srgbClr val="002060"/>
                </a:solidFill>
                <a:ea typeface="DejaVu Sans"/>
                <a:hlinkClick r:id="rId3"/>
              </a:rPr>
              <a:t>://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spring.io/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Aop (Aspect Oriented Programming)</a:t>
            </a:r>
          </a:p>
          <a:p>
            <a:pPr lvl="4" eaLnBrk="1" hangingPunct="1"/>
            <a:r>
              <a:rPr lang="en-US" dirty="0" smtClean="0"/>
              <a:t>spring-</a:t>
            </a:r>
            <a:r>
              <a:rPr lang="en-US" dirty="0" err="1" smtClean="0"/>
              <a:t>aop</a:t>
            </a:r>
            <a:r>
              <a:rPr lang="sr-Cyrl-RS" dirty="0" smtClean="0"/>
              <a:t>, </a:t>
            </a:r>
            <a:r>
              <a:rPr lang="sr-Latn-RS" dirty="0" smtClean="0"/>
              <a:t>Interceptors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Asoects</a:t>
            </a:r>
          </a:p>
          <a:p>
            <a:pPr lvl="4" eaLnBrk="1" hangingPunct="1"/>
            <a:r>
              <a:rPr lang="en-US" dirty="0" smtClean="0"/>
              <a:t>spring-aspects</a:t>
            </a:r>
            <a:r>
              <a:rPr lang="sr-Latn-RS" dirty="0" smtClean="0"/>
              <a:t>, AspectJ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Instrumentation</a:t>
            </a:r>
          </a:p>
          <a:p>
            <a:pPr lvl="4" eaLnBrk="1" hangingPunct="1"/>
            <a:r>
              <a:rPr lang="en-US" dirty="0" smtClean="0"/>
              <a:t>spring-instrument</a:t>
            </a:r>
            <a:r>
              <a:rPr lang="sr-Latn-RS" dirty="0" smtClean="0"/>
              <a:t>, mogućnost konfiguracije posebnih komponenti aplikacije: </a:t>
            </a:r>
            <a:r>
              <a:rPr lang="en-US" dirty="0" smtClean="0"/>
              <a:t>spring-instrument-tomcat</a:t>
            </a:r>
            <a:endParaRPr lang="sr-Latn-RS" dirty="0" smtClean="0"/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Messaging</a:t>
            </a:r>
          </a:p>
          <a:p>
            <a:pPr lvl="4" eaLnBrk="1" hangingPunct="1"/>
            <a:r>
              <a:rPr lang="en-US" dirty="0" smtClean="0"/>
              <a:t>spring-messaging</a:t>
            </a:r>
            <a:r>
              <a:rPr lang="sr-Latn-RS" dirty="0" smtClean="0"/>
              <a:t>, message-based applications, mapiranje poruka na metode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5901344"/>
            <a:ext cx="58197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2102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81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23528" y="9144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Rešenje?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Spring: 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https</a:t>
            </a:r>
            <a:r>
              <a:rPr lang="sr-Latn-RS" dirty="0">
                <a:solidFill>
                  <a:srgbClr val="002060"/>
                </a:solidFill>
                <a:ea typeface="DejaVu Sans"/>
                <a:hlinkClick r:id="rId3"/>
              </a:rPr>
              <a:t>://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spring.io/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3" eaLnBrk="1" hangingPunct="1"/>
            <a:r>
              <a:rPr lang="en-US" dirty="0" smtClean="0"/>
              <a:t>spring-</a:t>
            </a:r>
            <a:r>
              <a:rPr lang="en-US" dirty="0" err="1" smtClean="0"/>
              <a:t>jdbc</a:t>
            </a:r>
            <a:endParaRPr lang="sr-Latn-RS" dirty="0" smtClean="0"/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Apstraktni sloj za operacije za RDBMS: kreiranje konekcije, prosleđivanje uputa, exception handling</a:t>
            </a:r>
          </a:p>
          <a:p>
            <a:pPr lvl="3" eaLnBrk="1" hangingPunct="1"/>
            <a:r>
              <a:rPr lang="en-US" dirty="0" smtClean="0"/>
              <a:t>spring-</a:t>
            </a:r>
            <a:r>
              <a:rPr lang="en-US" dirty="0" err="1" smtClean="0"/>
              <a:t>tx</a:t>
            </a:r>
            <a:endParaRPr lang="sr-Latn-RS" dirty="0" smtClean="0"/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Transaction management: za sve klase koje implementiraju dati interfejs, kao i za POJO </a:t>
            </a:r>
            <a:r>
              <a:rPr lang="en-US" i="1" dirty="0" smtClean="0"/>
              <a:t>(</a:t>
            </a:r>
            <a:r>
              <a:rPr lang="en-US" i="1" dirty="0"/>
              <a:t>Plain Old Java Objects)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 klase</a:t>
            </a:r>
          </a:p>
          <a:p>
            <a:pPr lvl="3" eaLnBrk="1" hangingPunct="1"/>
            <a:r>
              <a:rPr lang="en-US" dirty="0" smtClean="0"/>
              <a:t>spring-</a:t>
            </a:r>
            <a:r>
              <a:rPr lang="en-US" dirty="0" err="1" smtClean="0"/>
              <a:t>orm</a:t>
            </a:r>
            <a:endParaRPr lang="sr-Latn-RS" dirty="0" smtClean="0"/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Object-Relational APIs: JPA, Hibernate</a:t>
            </a:r>
          </a:p>
          <a:p>
            <a:pPr lvl="3" eaLnBrk="1" hangingPunct="1"/>
            <a:r>
              <a:rPr lang="en-US" dirty="0" smtClean="0"/>
              <a:t>spring-</a:t>
            </a:r>
            <a:r>
              <a:rPr lang="en-US" dirty="0" err="1" smtClean="0"/>
              <a:t>oxm</a:t>
            </a:r>
            <a:endParaRPr lang="sr-Latn-RS" dirty="0" smtClean="0"/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Object-XML mapping APIs:</a:t>
            </a:r>
            <a:r>
              <a:rPr lang="sr-Latn-R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smtClean="0"/>
              <a:t>JAXB</a:t>
            </a:r>
            <a:endParaRPr lang="sr-Latn-RS" dirty="0" smtClean="0"/>
          </a:p>
          <a:p>
            <a:pPr lvl="3" eaLnBrk="1" hangingPunct="1"/>
            <a:r>
              <a:rPr lang="en-US" dirty="0" smtClean="0"/>
              <a:t>spring-</a:t>
            </a:r>
            <a:r>
              <a:rPr lang="en-US" dirty="0" err="1" smtClean="0"/>
              <a:t>jms</a:t>
            </a:r>
            <a:endParaRPr lang="sr-Latn-RS" dirty="0" smtClean="0"/>
          </a:p>
          <a:p>
            <a:pPr lvl="4" eaLnBrk="1" hangingPunct="1"/>
            <a:r>
              <a:rPr lang="sr-Latn-RS" dirty="0">
                <a:solidFill>
                  <a:srgbClr val="002060"/>
                </a:solidFill>
                <a:ea typeface="DejaVu Sans"/>
              </a:rPr>
              <a:t>Java Messaging 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Service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Servisi za razmenu poruka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978" y="4797152"/>
            <a:ext cx="28003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30305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82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23528" y="9144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Rešenje?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Spring: 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https</a:t>
            </a:r>
            <a:r>
              <a:rPr lang="sr-Latn-RS" dirty="0">
                <a:solidFill>
                  <a:srgbClr val="002060"/>
                </a:solidFill>
                <a:ea typeface="DejaVu Sans"/>
                <a:hlinkClick r:id="rId3"/>
              </a:rPr>
              <a:t>://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spring.io/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3" eaLnBrk="1" hangingPunct="1"/>
            <a:r>
              <a:rPr lang="en-US" dirty="0" smtClean="0"/>
              <a:t>spring-web</a:t>
            </a:r>
            <a:r>
              <a:rPr lang="sr-Latn-RS" dirty="0" smtClean="0"/>
              <a:t>: osnovna web podrška, file upload, HTTP klijent</a:t>
            </a:r>
          </a:p>
          <a:p>
            <a:pPr lvl="3" eaLnBrk="1" hangingPunct="1"/>
            <a:r>
              <a:rPr lang="en-US" dirty="0" smtClean="0"/>
              <a:t>spring-</a:t>
            </a:r>
            <a:r>
              <a:rPr lang="en-US" dirty="0" err="1" smtClean="0"/>
              <a:t>webmvc</a:t>
            </a:r>
            <a:r>
              <a:rPr lang="sr-Latn-RS" dirty="0" smtClean="0"/>
              <a:t>: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Web-Servlet module, Spring</a:t>
            </a:r>
            <a:r>
              <a:rPr lang="en-US" dirty="0"/>
              <a:t> </a:t>
            </a:r>
            <a:r>
              <a:rPr lang="en-US" dirty="0" smtClean="0"/>
              <a:t>model-view-controller</a:t>
            </a:r>
            <a:r>
              <a:rPr lang="sr-Latn-RS" dirty="0" smtClean="0"/>
              <a:t>, REST web services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Razdvaja domain modela i web formi</a:t>
            </a:r>
          </a:p>
          <a:p>
            <a:pPr lvl="3" eaLnBrk="1" hangingPunct="1"/>
            <a:endParaRPr lang="sr-Latn-RS" b="1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4221088"/>
            <a:ext cx="27908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5790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83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23528" y="9144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Rešenje?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Spring: 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https</a:t>
            </a:r>
            <a:r>
              <a:rPr lang="sr-Latn-RS" dirty="0">
                <a:solidFill>
                  <a:srgbClr val="002060"/>
                </a:solidFill>
                <a:ea typeface="DejaVu Sans"/>
                <a:hlinkClick r:id="rId3"/>
              </a:rPr>
              <a:t>://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spring.io/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3" eaLnBrk="1" hangingPunct="1"/>
            <a:r>
              <a:rPr lang="en-US" dirty="0" smtClean="0"/>
              <a:t>spring-test</a:t>
            </a:r>
          </a:p>
          <a:p>
            <a:pPr lvl="4" eaLnBrk="1" hangingPunct="1"/>
            <a:r>
              <a:rPr lang="en-US" dirty="0"/>
              <a:t>JUnit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/>
              <a:t>TestNG</a:t>
            </a:r>
            <a:endParaRPr lang="sr-Latn-RS" b="1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539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84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23528" y="9144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Rešenje?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Spring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Runtime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3" eaLnBrk="1" hangingPunct="1"/>
            <a:endParaRPr lang="sr-Latn-RS" b="1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544" y="2204864"/>
            <a:ext cx="5915548" cy="434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3447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85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sr-Latn-RS" b="0" dirty="0"/>
              <a:t>Microservice arhitekturau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23528" y="9144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Rešenje?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Spring: 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https</a:t>
            </a:r>
            <a:r>
              <a:rPr lang="sr-Latn-RS" dirty="0">
                <a:solidFill>
                  <a:srgbClr val="002060"/>
                </a:solidFill>
                <a:ea typeface="DejaVu Sans"/>
                <a:hlinkClick r:id="rId3"/>
              </a:rPr>
              <a:t>://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spring.io/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3" eaLnBrk="1" hangingPunct="1"/>
            <a:r>
              <a:rPr lang="en-US" dirty="0" smtClean="0"/>
              <a:t>Spring Data</a:t>
            </a:r>
          </a:p>
          <a:p>
            <a:pPr lvl="4" eaLnBrk="1" hangingPunct="1"/>
            <a:r>
              <a:rPr lang="en-US" i="1" dirty="0"/>
              <a:t>Spring Data’s mission is to provide a familiar and consistent, Spring-based programming model for data access while still retaining the special traits of the underlying data </a:t>
            </a:r>
            <a:r>
              <a:rPr lang="en-US" i="1" dirty="0" smtClean="0"/>
              <a:t>store</a:t>
            </a:r>
          </a:p>
          <a:p>
            <a:pPr lvl="4" eaLnBrk="1" hangingPunct="1"/>
            <a:r>
              <a:rPr lang="en-US" dirty="0" err="1" smtClean="0"/>
              <a:t>Implementacija</a:t>
            </a:r>
            <a:r>
              <a:rPr lang="en-US" dirty="0" smtClean="0"/>
              <a:t> Repository Pattern </a:t>
            </a:r>
            <a:r>
              <a:rPr lang="en-US" dirty="0" err="1" smtClean="0"/>
              <a:t>modela</a:t>
            </a:r>
            <a:endParaRPr lang="en-US" dirty="0" smtClean="0"/>
          </a:p>
          <a:p>
            <a:pPr lvl="5"/>
            <a:r>
              <a:rPr lang="en-US" dirty="0" err="1" smtClean="0"/>
              <a:t>Implementirati</a:t>
            </a:r>
            <a:r>
              <a:rPr lang="en-US" dirty="0" smtClean="0"/>
              <a:t> </a:t>
            </a:r>
            <a:r>
              <a:rPr lang="en-US" dirty="0" err="1" smtClean="0"/>
              <a:t>apstraktni</a:t>
            </a:r>
            <a:r>
              <a:rPr lang="en-US" dirty="0" smtClean="0"/>
              <a:t> </a:t>
            </a:r>
            <a:r>
              <a:rPr lang="en-US" dirty="0" err="1" smtClean="0"/>
              <a:t>sloj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metodama</a:t>
            </a:r>
            <a:r>
              <a:rPr lang="en-US" dirty="0" smtClean="0"/>
              <a:t> </a:t>
            </a:r>
            <a:r>
              <a:rPr lang="sr-Latn-RS" dirty="0" smtClean="0"/>
              <a:t>koje implementiraju operacija za manipulacijuu podacima, koje će biti iste i u slučaju različitih DB sistema</a:t>
            </a:r>
            <a:r>
              <a:rPr lang="en-US" i="1" dirty="0"/>
              <a:t> </a:t>
            </a:r>
            <a:endParaRPr lang="sr-Latn-RS" i="1" dirty="0" smtClean="0"/>
          </a:p>
          <a:p>
            <a:pPr lvl="6"/>
            <a:r>
              <a:rPr lang="sr-Latn-RS" dirty="0" smtClean="0">
                <a:solidFill>
                  <a:srgbClr val="002060"/>
                </a:solidFill>
                <a:ea typeface="DejaVu Sans"/>
              </a:rPr>
              <a:t>Baren CRUD operacije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Različiti sistemi za upravljanje bazama podataka</a:t>
            </a:r>
          </a:p>
          <a:p>
            <a:pPr lvl="6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SQL, NoSQL 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Podrška za Map-Reduce i </a:t>
            </a:r>
            <a:r>
              <a:rPr lang="en-US" dirty="0"/>
              <a:t> cloud-based data </a:t>
            </a:r>
            <a:r>
              <a:rPr lang="en-US" dirty="0" smtClean="0"/>
              <a:t>services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52591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86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23528" y="9144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Rešenje?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Spring: 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https</a:t>
            </a:r>
            <a:r>
              <a:rPr lang="sr-Latn-RS" dirty="0">
                <a:solidFill>
                  <a:srgbClr val="002060"/>
                </a:solidFill>
                <a:ea typeface="DejaVu Sans"/>
                <a:hlinkClick r:id="rId3"/>
              </a:rPr>
              <a:t>://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spring.io/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3" eaLnBrk="1" hangingPunct="1"/>
            <a:r>
              <a:rPr lang="en-US" dirty="0" smtClean="0"/>
              <a:t>Spring Data</a:t>
            </a:r>
            <a:endParaRPr lang="sr-Latn-RS" dirty="0" smtClean="0"/>
          </a:p>
          <a:p>
            <a:pPr lvl="3" eaLnBrk="1" hangingPunct="1"/>
            <a:endParaRPr lang="en-US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2780928"/>
            <a:ext cx="6312577" cy="346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00657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87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23528" y="9144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Rešenje?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Spring: 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https</a:t>
            </a:r>
            <a:r>
              <a:rPr lang="sr-Latn-RS" dirty="0">
                <a:solidFill>
                  <a:srgbClr val="002060"/>
                </a:solidFill>
                <a:ea typeface="DejaVu Sans"/>
                <a:hlinkClick r:id="rId3"/>
              </a:rPr>
              <a:t>://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spring.io/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3" eaLnBrk="1" hangingPunct="1"/>
            <a:r>
              <a:rPr lang="en-US" dirty="0" smtClean="0"/>
              <a:t>Spring Data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706" y="2564904"/>
            <a:ext cx="7330443" cy="398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74702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88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23528" y="9144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Rešenje?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Spring: 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https</a:t>
            </a:r>
            <a:r>
              <a:rPr lang="sr-Latn-RS" dirty="0">
                <a:solidFill>
                  <a:srgbClr val="002060"/>
                </a:solidFill>
                <a:ea typeface="DejaVu Sans"/>
                <a:hlinkClick r:id="rId3"/>
              </a:rPr>
              <a:t>://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spring.io/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3" eaLnBrk="1" hangingPunct="1"/>
            <a:r>
              <a:rPr lang="en-US" dirty="0" smtClean="0"/>
              <a:t>Spring Data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777" y="2564904"/>
            <a:ext cx="7285223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1222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89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23528" y="9144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Rešenje?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Spring: 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https</a:t>
            </a:r>
            <a:r>
              <a:rPr lang="sr-Latn-RS" dirty="0">
                <a:solidFill>
                  <a:srgbClr val="002060"/>
                </a:solidFill>
                <a:ea typeface="DejaVu Sans"/>
                <a:hlinkClick r:id="rId3"/>
              </a:rPr>
              <a:t>://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spring.io/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3" eaLnBrk="1" hangingPunct="1"/>
            <a:r>
              <a:rPr lang="en-US" dirty="0" smtClean="0"/>
              <a:t>Spring </a:t>
            </a:r>
            <a:r>
              <a:rPr lang="sr-Latn-RS" dirty="0" smtClean="0"/>
              <a:t>Security</a:t>
            </a:r>
          </a:p>
          <a:p>
            <a:pPr lvl="4" eaLnBrk="1" hangingPunct="1"/>
            <a:r>
              <a:rPr lang="en-US" i="1" dirty="0" smtClean="0"/>
              <a:t>Spring Security is a powerful and highly customizable authentication and access-control framework. It is the de-facto standard for securing Spring-based applications.</a:t>
            </a:r>
          </a:p>
          <a:p>
            <a:pPr lvl="4" eaLnBrk="1" hangingPunct="1"/>
            <a:r>
              <a:rPr lang="sr-Latn-RS" dirty="0">
                <a:hlinkClick r:id="rId4"/>
              </a:rPr>
              <a:t>http://</a:t>
            </a:r>
            <a:r>
              <a:rPr lang="sr-Latn-RS" dirty="0" smtClean="0">
                <a:hlinkClick r:id="rId4"/>
              </a:rPr>
              <a:t>projects.spring.io/spring-security-oauth/docs/tutorial.html</a:t>
            </a:r>
            <a:endParaRPr lang="en-US" i="1" dirty="0" smtClean="0"/>
          </a:p>
          <a:p>
            <a:pPr lvl="4" eaLnBrk="1" hangingPunct="1"/>
            <a:r>
              <a:rPr lang="en-US" dirty="0" err="1" smtClean="0"/>
              <a:t>Autentifikacija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autorizacija</a:t>
            </a:r>
            <a:endParaRPr lang="en-US" dirty="0" smtClean="0"/>
          </a:p>
          <a:p>
            <a:pPr lvl="4" eaLnBrk="1" hangingPunct="1"/>
            <a:r>
              <a:rPr lang="en-US" dirty="0" smtClean="0"/>
              <a:t>OAuth 1.0</a:t>
            </a:r>
          </a:p>
          <a:p>
            <a:pPr lvl="5"/>
            <a:r>
              <a:rPr lang="en-US" dirty="0" smtClean="0"/>
              <a:t>OAuth 2.0</a:t>
            </a:r>
          </a:p>
          <a:p>
            <a:pPr lvl="4" eaLnBrk="1" hangingPunct="1"/>
            <a:r>
              <a:rPr lang="en-US" dirty="0" smtClean="0"/>
              <a:t>Tom </a:t>
            </a:r>
            <a:r>
              <a:rPr lang="en-US" dirty="0" err="1" smtClean="0"/>
              <a:t>Syer</a:t>
            </a:r>
            <a:endParaRPr lang="en-US" dirty="0" smtClean="0"/>
          </a:p>
          <a:p>
            <a:pPr marL="1828800" lvl="4" indent="0" eaLnBrk="1" hangingPunct="1">
              <a:buNone/>
            </a:pPr>
            <a:endParaRPr lang="sr-Latn-RS" i="1" dirty="0" smtClean="0"/>
          </a:p>
          <a:p>
            <a:pPr lvl="3" eaLnBrk="1" hangingPunct="1"/>
            <a:endParaRPr lang="en-US" i="1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94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9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RS" dirty="0" smtClean="0"/>
              <a:t>Data-Centered arhitektura (DC)</a:t>
            </a:r>
          </a:p>
          <a:p>
            <a:pPr eaLnBrk="1" hangingPunct="1"/>
            <a:r>
              <a:rPr lang="sr-Latn-RS" dirty="0" smtClean="0"/>
              <a:t> </a:t>
            </a:r>
            <a:r>
              <a:rPr lang="sr-Latn-RS" b="0" dirty="0" smtClean="0"/>
              <a:t>Podaci se čuvaju u centralizovanom skladištu kome pristupaju komponete koje vrše operacije nad podacima</a:t>
            </a:r>
          </a:p>
          <a:p>
            <a:pPr lvl="1" eaLnBrk="1" hangingPunct="1"/>
            <a:r>
              <a:rPr lang="sr-Latn-RS" dirty="0" smtClean="0"/>
              <a:t>Osnovni cilj je očuvanje konzistentnosti podataka</a:t>
            </a:r>
          </a:p>
          <a:p>
            <a:pPr lvl="1" eaLnBrk="1" hangingPunct="1"/>
            <a:r>
              <a:rPr lang="sr-Latn-RS" b="0" dirty="0" smtClean="0"/>
              <a:t>DC se sastoji od autonomnih softverskih komponeti koje komuniciraju samo kroz centralizovano skladište podataka</a:t>
            </a:r>
          </a:p>
          <a:p>
            <a:pPr lvl="1" eaLnBrk="1" hangingPunct="1"/>
            <a:r>
              <a:rPr lang="sr-Latn-RS" dirty="0" smtClean="0"/>
              <a:t>Primer DC arhitekture predstavlja RDBMS</a:t>
            </a:r>
            <a:endParaRPr lang="sr-Latn-RS" b="0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16526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90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23528" y="9144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Rešenje?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Spring: 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https</a:t>
            </a:r>
            <a:r>
              <a:rPr lang="sr-Latn-RS" dirty="0">
                <a:solidFill>
                  <a:srgbClr val="002060"/>
                </a:solidFill>
                <a:ea typeface="DejaVu Sans"/>
                <a:hlinkClick r:id="rId3"/>
              </a:rPr>
              <a:t>://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spring.io/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3" eaLnBrk="1" hangingPunct="1"/>
            <a:r>
              <a:rPr lang="en-US" dirty="0" smtClean="0"/>
              <a:t>Spring Boot</a:t>
            </a:r>
            <a:endParaRPr lang="sr-Latn-RS" dirty="0" smtClean="0"/>
          </a:p>
          <a:p>
            <a:pPr lvl="4" eaLnBrk="1" hangingPunct="1"/>
            <a:r>
              <a:rPr lang="en-US" i="1" dirty="0"/>
              <a:t>Spring Boot favors convention over configuration and is designed to get you up and running as quickly as </a:t>
            </a:r>
            <a:r>
              <a:rPr lang="en-US" i="1" dirty="0" smtClean="0"/>
              <a:t>possible</a:t>
            </a:r>
          </a:p>
          <a:p>
            <a:pPr lvl="4" eaLnBrk="1" hangingPunct="1"/>
            <a:r>
              <a:rPr lang="en-US" dirty="0">
                <a:hlinkClick r:id="rId4"/>
              </a:rPr>
              <a:t>https://projects.spring.io/spring-boot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4" eaLnBrk="1" hangingPunct="1"/>
            <a:endParaRPr lang="sr-Latn-RS" i="1" dirty="0" smtClean="0"/>
          </a:p>
          <a:p>
            <a:pPr lvl="3" eaLnBrk="1" hangingPunct="1"/>
            <a:endParaRPr lang="en-US" i="1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3664496"/>
            <a:ext cx="6948772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0123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91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23528" y="9144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Rešenje?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Spring: 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https</a:t>
            </a:r>
            <a:r>
              <a:rPr lang="sr-Latn-RS" dirty="0">
                <a:solidFill>
                  <a:srgbClr val="002060"/>
                </a:solidFill>
                <a:ea typeface="DejaVu Sans"/>
                <a:hlinkClick r:id="rId3"/>
              </a:rPr>
              <a:t>://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spring.io/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3" eaLnBrk="1" hangingPunct="1"/>
            <a:r>
              <a:rPr lang="en-US" dirty="0" smtClean="0"/>
              <a:t>Spring Cloud</a:t>
            </a:r>
          </a:p>
          <a:p>
            <a:pPr lvl="4" eaLnBrk="1" hangingPunct="1"/>
            <a:r>
              <a:rPr lang="en-US" i="1" dirty="0"/>
              <a:t>S</a:t>
            </a:r>
            <a:r>
              <a:rPr lang="en-US" i="1" dirty="0" smtClean="0"/>
              <a:t>pring </a:t>
            </a:r>
            <a:r>
              <a:rPr lang="en-US" i="1" dirty="0"/>
              <a:t>Cloud provides tools for developers to quickly build some of the common patterns in distributed systems </a:t>
            </a:r>
            <a:endParaRPr lang="en-US" i="1" dirty="0" smtClean="0"/>
          </a:p>
          <a:p>
            <a:pPr lvl="4" eaLnBrk="1" hangingPunct="1"/>
            <a:r>
              <a:rPr lang="en-US" dirty="0"/>
              <a:t>C</a:t>
            </a:r>
            <a:r>
              <a:rPr lang="en-US" dirty="0" smtClean="0"/>
              <a:t>onfiguration </a:t>
            </a:r>
            <a:r>
              <a:rPr lang="en-US" dirty="0"/>
              <a:t>management, service discovery, circuit breakers, intelligent routing, micro-proxy, control bus, one-time tokens, global locks, leadership election, distributed sessions, cluster state).</a:t>
            </a:r>
            <a:endParaRPr lang="en-US" dirty="0" smtClean="0"/>
          </a:p>
          <a:p>
            <a:pPr lvl="5"/>
            <a:r>
              <a:rPr lang="sr-Latn-RS" dirty="0">
                <a:hlinkClick r:id="rId4"/>
              </a:rPr>
              <a:t>http://</a:t>
            </a:r>
            <a:r>
              <a:rPr lang="sr-Latn-RS" dirty="0" smtClean="0">
                <a:hlinkClick r:id="rId4"/>
              </a:rPr>
              <a:t>projects.spring.io/spring-cloud</a:t>
            </a:r>
            <a:endParaRPr lang="sr-Latn-RS" dirty="0"/>
          </a:p>
          <a:p>
            <a:pPr lvl="4" eaLnBrk="1" hangingPunct="1"/>
            <a:r>
              <a:rPr lang="en-US" dirty="0" smtClean="0"/>
              <a:t>Spring Cloud Netflix - </a:t>
            </a:r>
            <a:r>
              <a:rPr lang="en-US" dirty="0" err="1" smtClean="0"/>
              <a:t>NetflixOSS</a:t>
            </a:r>
            <a:endParaRPr lang="en-US" dirty="0" smtClean="0"/>
          </a:p>
          <a:p>
            <a:pPr lvl="5"/>
            <a:r>
              <a:rPr lang="sr-Latn-RS" dirty="0">
                <a:hlinkClick r:id="rId5"/>
              </a:rPr>
              <a:t>http://cloud.spring.io/spring-cloud-netflix</a:t>
            </a:r>
            <a:r>
              <a:rPr lang="sr-Latn-RS" dirty="0" smtClean="0">
                <a:hlinkClick r:id="rId5"/>
              </a:rPr>
              <a:t>/</a:t>
            </a:r>
            <a:endParaRPr lang="en-US" dirty="0"/>
          </a:p>
          <a:p>
            <a:pPr lvl="5"/>
            <a:r>
              <a:rPr lang="en-US" dirty="0"/>
              <a:t>Service Discovery (Eureka), Circuit Breaker (</a:t>
            </a:r>
            <a:r>
              <a:rPr lang="en-US" dirty="0" err="1"/>
              <a:t>Hystrix</a:t>
            </a:r>
            <a:r>
              <a:rPr lang="en-US" dirty="0"/>
              <a:t>), Intelligent Routing (</a:t>
            </a:r>
            <a:r>
              <a:rPr lang="en-US" dirty="0" err="1"/>
              <a:t>Zuul</a:t>
            </a:r>
            <a:r>
              <a:rPr lang="en-US" dirty="0"/>
              <a:t>) and Client Side Load Balancing (Ribbon)</a:t>
            </a:r>
            <a:endParaRPr lang="en-US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63890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92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Rešenje?</a:t>
            </a:r>
            <a:r>
              <a:rPr lang="sr-Latn-RS" dirty="0">
                <a:solidFill>
                  <a:srgbClr val="002060"/>
                </a:solidFill>
                <a:ea typeface="DejaVu Sans"/>
              </a:rPr>
              <a:t>	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800" y="2852936"/>
            <a:ext cx="6641200" cy="193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7185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93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</a:t>
            </a:r>
            <a:r>
              <a:rPr lang="en-US" b="1" dirty="0" err="1" smtClean="0">
                <a:solidFill>
                  <a:srgbClr val="002060"/>
                </a:solidFill>
                <a:ea typeface="DejaVu Sans"/>
              </a:rPr>
              <a:t>Alati</a:t>
            </a:r>
            <a:endParaRPr lang="en-US" b="1" dirty="0" smtClean="0">
              <a:solidFill>
                <a:srgbClr val="002060"/>
              </a:solidFill>
              <a:ea typeface="DejaVu Sans"/>
            </a:endParaRPr>
          </a:p>
          <a:p>
            <a:pPr lvl="2" eaLnBrk="1" hangingPunct="1"/>
            <a:r>
              <a:rPr lang="en-US" b="1" dirty="0" smtClean="0">
                <a:solidFill>
                  <a:srgbClr val="002060"/>
                </a:solidFill>
                <a:ea typeface="DejaVu Sans"/>
              </a:rPr>
              <a:t>Java 1.8</a:t>
            </a:r>
          </a:p>
          <a:p>
            <a:pPr lvl="2" eaLnBrk="1" hangingPunct="1"/>
            <a:r>
              <a:rPr lang="en-US" b="1" dirty="0" smtClean="0">
                <a:solidFill>
                  <a:srgbClr val="002060"/>
                </a:solidFill>
                <a:ea typeface="DejaVu Sans"/>
              </a:rPr>
              <a:t>Maven</a:t>
            </a:r>
          </a:p>
          <a:p>
            <a:pPr lvl="2" eaLnBrk="1" hangingPunct="1"/>
            <a:r>
              <a:rPr lang="en-US" b="1" dirty="0" smtClean="0">
                <a:solidFill>
                  <a:srgbClr val="002060"/>
                </a:solidFill>
                <a:ea typeface="DejaVu Sans"/>
              </a:rPr>
              <a:t>MongoDB</a:t>
            </a:r>
          </a:p>
          <a:p>
            <a:pPr lvl="2" eaLnBrk="1" hangingPunct="1"/>
            <a:r>
              <a:rPr lang="en-US" b="1" dirty="0" smtClean="0">
                <a:solidFill>
                  <a:srgbClr val="002060"/>
                </a:solidFill>
                <a:ea typeface="DejaVu Sans"/>
              </a:rPr>
              <a:t>Spring Tools Suite</a:t>
            </a:r>
          </a:p>
          <a:p>
            <a:pPr lvl="3" eaLnBrk="1" hangingPunct="1"/>
            <a:r>
              <a:rPr lang="sr-Latn-RS" dirty="0">
                <a:solidFill>
                  <a:srgbClr val="002060"/>
                </a:solidFill>
                <a:ea typeface="DejaVu Sans"/>
              </a:rPr>
              <a:t>https://spring.io/tools/sts/all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962400"/>
            <a:ext cx="2286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6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94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2060"/>
                </a:solidFill>
                <a:ea typeface="DejaVu Sans"/>
              </a:rPr>
              <a:t>STS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Kreiranje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projekta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 Spring Boot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lvl="2" eaLnBrk="1" hangingPunct="1"/>
            <a:r>
              <a:rPr lang="en-US" dirty="0" smtClean="0">
                <a:solidFill>
                  <a:srgbClr val="002060"/>
                </a:solidFill>
                <a:ea typeface="DejaVu Sans"/>
              </a:rPr>
              <a:t>File-&gt;New-&gt;Spring Starter Project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700" y="2060848"/>
            <a:ext cx="5940660" cy="446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7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95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2060"/>
                </a:solidFill>
                <a:ea typeface="DejaVu Sans"/>
              </a:rPr>
              <a:t>STS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Kreiranje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projekta</a:t>
            </a:r>
            <a:r>
              <a:rPr lang="sr-Latn-RS" dirty="0">
                <a:solidFill>
                  <a:srgbClr val="002060"/>
                </a:solidFill>
                <a:ea typeface="DejaVu Sans"/>
              </a:rPr>
              <a:t> Spring Boot</a:t>
            </a:r>
            <a:endParaRPr lang="en-US" dirty="0">
              <a:solidFill>
                <a:srgbClr val="002060"/>
              </a:solidFill>
              <a:ea typeface="DejaVu Sans"/>
            </a:endParaRPr>
          </a:p>
          <a:p>
            <a:pPr lvl="2" eaLnBrk="1" hangingPunct="1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Odabir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Dependency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komponenti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:</a:t>
            </a:r>
          </a:p>
          <a:p>
            <a:pPr lvl="3" eaLnBrk="1" hangingPunct="1"/>
            <a:r>
              <a:rPr lang="en-US" dirty="0" smtClean="0"/>
              <a:t>spring-boot-starter-web</a:t>
            </a:r>
          </a:p>
          <a:p>
            <a:pPr lvl="3" eaLnBrk="1" hangingPunct="1"/>
            <a:r>
              <a:rPr lang="en-US" dirty="0" err="1"/>
              <a:t>pring</a:t>
            </a:r>
            <a:r>
              <a:rPr lang="en-US" dirty="0"/>
              <a:t>-boot-starter-actuator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71" y="3140968"/>
            <a:ext cx="82200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3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96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2060"/>
                </a:solidFill>
                <a:ea typeface="DejaVu Sans"/>
              </a:rPr>
              <a:t>STS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Kreiranje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projekta</a:t>
            </a:r>
            <a:r>
              <a:rPr lang="sr-Latn-RS" dirty="0">
                <a:solidFill>
                  <a:srgbClr val="002060"/>
                </a:solidFill>
                <a:ea typeface="DejaVu Sans"/>
              </a:rPr>
              <a:t> Spring Boot</a:t>
            </a:r>
            <a:endParaRPr lang="en-US" dirty="0">
              <a:solidFill>
                <a:srgbClr val="002060"/>
              </a:solidFill>
              <a:ea typeface="DejaVu Sans"/>
            </a:endParaRPr>
          </a:p>
          <a:p>
            <a:pPr lvl="2" eaLnBrk="1" hangingPunct="1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Odabir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Dependency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komponenti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:</a:t>
            </a:r>
          </a:p>
          <a:p>
            <a:pPr lvl="3" eaLnBrk="1" hangingPunct="1"/>
            <a:r>
              <a:rPr lang="en-US" dirty="0" err="1" smtClean="0"/>
              <a:t>pring</a:t>
            </a:r>
            <a:r>
              <a:rPr lang="en-US" dirty="0" smtClean="0"/>
              <a:t>-boot-starter-actuator</a:t>
            </a:r>
          </a:p>
          <a:p>
            <a:pPr lvl="4" eaLnBrk="1" hangingPunct="1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localhost:port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/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env</a:t>
            </a:r>
            <a:endParaRPr lang="en-US" dirty="0">
              <a:solidFill>
                <a:srgbClr val="002060"/>
              </a:solidFill>
              <a:ea typeface="DejaVu Sans"/>
            </a:endParaRPr>
          </a:p>
          <a:p>
            <a:pPr lvl="4" eaLnBrk="1" hangingPunct="1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localhost:port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/metrics</a:t>
            </a:r>
            <a:endParaRPr lang="en-US" dirty="0">
              <a:solidFill>
                <a:srgbClr val="002060"/>
              </a:solidFill>
              <a:ea typeface="DejaVu Sans"/>
            </a:endParaRPr>
          </a:p>
          <a:p>
            <a:pPr lvl="4" eaLnBrk="1" hangingPunct="1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localhost:port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/trace</a:t>
            </a:r>
            <a:endParaRPr lang="en-US" dirty="0">
              <a:solidFill>
                <a:srgbClr val="002060"/>
              </a:solidFill>
              <a:ea typeface="DejaVu Sans"/>
            </a:endParaRPr>
          </a:p>
          <a:p>
            <a:pPr lvl="4" eaLnBrk="1" hangingPunct="1"/>
            <a:endParaRPr lang="en-US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44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97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2060"/>
                </a:solidFill>
                <a:ea typeface="DejaVu Sans"/>
              </a:rPr>
              <a:t>STS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Kreiranje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projekta</a:t>
            </a:r>
            <a:r>
              <a:rPr lang="sr-Latn-RS" dirty="0">
                <a:solidFill>
                  <a:srgbClr val="002060"/>
                </a:solidFill>
                <a:ea typeface="DejaVu Sans"/>
              </a:rPr>
              <a:t> Spring Boot</a:t>
            </a:r>
            <a:endParaRPr lang="en-US" dirty="0">
              <a:solidFill>
                <a:srgbClr val="002060"/>
              </a:solidFill>
              <a:ea typeface="DejaVu Sans"/>
            </a:endParaRPr>
          </a:p>
          <a:p>
            <a:pPr lvl="2" eaLnBrk="1" hangingPunct="1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Nakon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kreiranja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,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struktura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projekta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izgleda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ovako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008312"/>
            <a:ext cx="3463020" cy="4392488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66606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98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2060"/>
                </a:solidFill>
                <a:ea typeface="DejaVu Sans"/>
              </a:rPr>
              <a:t>STS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Kreiranje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projekta</a:t>
            </a:r>
            <a:r>
              <a:rPr lang="sr-Latn-RS" dirty="0">
                <a:solidFill>
                  <a:srgbClr val="002060"/>
                </a:solidFill>
                <a:ea typeface="DejaVu Sans"/>
              </a:rPr>
              <a:t> Spring Boot</a:t>
            </a:r>
            <a:endParaRPr lang="en-US" dirty="0">
              <a:solidFill>
                <a:srgbClr val="002060"/>
              </a:solidFill>
              <a:ea typeface="DejaVu Sans"/>
            </a:endParaRPr>
          </a:p>
          <a:p>
            <a:pPr lvl="2" eaLnBrk="1" hangingPunct="1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Nakon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kreiranja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,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struktura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projekta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izgleda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ovako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lvl="3" eaLnBrk="1" hangingPunct="1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application.properties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lvl="4" eaLnBrk="1" hangingPunct="1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Osnovni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konfiguracioni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fajl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u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okviru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aplikacije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lvl="5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Konfiguracija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aplikacije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prema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željenim izvršnim okurženjima</a:t>
            </a:r>
          </a:p>
          <a:p>
            <a:pPr lvl="6"/>
            <a:r>
              <a:rPr lang="sr-Latn-RS" dirty="0" smtClean="0">
                <a:solidFill>
                  <a:srgbClr val="002060"/>
                </a:solidFill>
                <a:ea typeface="DejaVu Sans"/>
              </a:rPr>
              <a:t>Dev, Test, Prot</a:t>
            </a:r>
          </a:p>
          <a:p>
            <a:pPr lvl="4"/>
            <a:r>
              <a:rPr lang="sr-Latn-RS" dirty="0" smtClean="0">
                <a:solidFill>
                  <a:srgbClr val="002060"/>
                </a:solidFill>
                <a:ea typeface="DejaVu Sans"/>
              </a:rPr>
              <a:t>U okviru Test projekta</a:t>
            </a:r>
          </a:p>
          <a:p>
            <a:pPr lvl="5"/>
            <a:r>
              <a:rPr lang="en-US" dirty="0"/>
              <a:t>spring.application.name=test</a:t>
            </a:r>
          </a:p>
          <a:p>
            <a:pPr lvl="5"/>
            <a:r>
              <a:rPr lang="en-US" dirty="0" err="1" smtClean="0"/>
              <a:t>server.port</a:t>
            </a:r>
            <a:r>
              <a:rPr lang="en-US" dirty="0" smtClean="0"/>
              <a:t>=808</a:t>
            </a:r>
            <a:r>
              <a:rPr lang="sr-Latn-RS" dirty="0" smtClean="0"/>
              <a:t>1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53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99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117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  <a:ln>
            <a:noFill/>
          </a:ln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2060"/>
                </a:solidFill>
                <a:ea typeface="DejaVu Sans"/>
              </a:rPr>
              <a:t>STS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Kreiranje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projekta</a:t>
            </a:r>
            <a:r>
              <a:rPr lang="sr-Latn-RS" dirty="0">
                <a:solidFill>
                  <a:srgbClr val="002060"/>
                </a:solidFill>
                <a:ea typeface="DejaVu Sans"/>
              </a:rPr>
              <a:t> Spring Boot</a:t>
            </a:r>
            <a:endParaRPr lang="en-US" dirty="0">
              <a:solidFill>
                <a:srgbClr val="002060"/>
              </a:solidFill>
              <a:ea typeface="DejaVu Sans"/>
            </a:endParaRPr>
          </a:p>
          <a:p>
            <a:pPr lvl="2" eaLnBrk="1" hangingPunct="1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Nakon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kreiranja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,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struktura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projekta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izgleda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ovako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TestApplication.java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Osnovna izvršna klasa za projekat</a:t>
            </a:r>
          </a:p>
          <a:p>
            <a:pPr lvl="4" eaLnBrk="1" hangingPunct="1"/>
            <a:endParaRPr lang="sr-Latn-RS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978" y="2584376"/>
            <a:ext cx="7275916" cy="3816424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39774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16923</TotalTime>
  <Words>6155</Words>
  <Application>Microsoft Office PowerPoint</Application>
  <PresentationFormat>On-screen Show (4:3)</PresentationFormat>
  <Paragraphs>1511</Paragraphs>
  <Slides>118</Slides>
  <Notes>116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118</vt:i4>
      </vt:variant>
    </vt:vector>
  </HeadingPairs>
  <TitlesOfParts>
    <vt:vector size="122" baseType="lpstr">
      <vt:lpstr>Arial</vt:lpstr>
      <vt:lpstr>DejaVu Sans</vt:lpstr>
      <vt:lpstr>Times New Roman</vt:lpstr>
      <vt:lpstr>Default Design</vt:lpstr>
      <vt:lpstr>Vežba 1</vt:lpstr>
      <vt:lpstr>Sadržaj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Sadržaj</vt:lpstr>
      <vt:lpstr>Distribuirane arhitekture</vt:lpstr>
      <vt:lpstr>Distribuirane arhitekture</vt:lpstr>
      <vt:lpstr>Distribuirane arhitekture</vt:lpstr>
      <vt:lpstr>Distribuirane arhitekture</vt:lpstr>
      <vt:lpstr>Distribuirane arhitekture</vt:lpstr>
      <vt:lpstr>Distribuirane arhitekture</vt:lpstr>
      <vt:lpstr>Distribuirane arhitekture</vt:lpstr>
      <vt:lpstr>Distribuirane arhitekture</vt:lpstr>
      <vt:lpstr>Distribuirane arhitekture</vt:lpstr>
      <vt:lpstr>Distribuirane arhitekture</vt:lpstr>
      <vt:lpstr>Distribuirane arhitekture</vt:lpstr>
      <vt:lpstr>Distribuirane arhitekture</vt:lpstr>
      <vt:lpstr>Sadržaj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Sadržaj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Softverska Microservice arhitekturaura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Sadržaj</vt:lpstr>
      <vt:lpstr>Literatura</vt:lpstr>
      <vt:lpstr>Literatura</vt:lpstr>
      <vt:lpstr>Literatura</vt:lpstr>
      <vt:lpstr>Literatura</vt:lpstr>
      <vt:lpstr>Pitanja i komentari</vt:lpstr>
      <vt:lpstr>Sadržaj</vt:lpstr>
      <vt:lpstr>Vežba 1</vt:lpstr>
    </vt:vector>
  </TitlesOfParts>
  <Company>Vladimir Dimitrieski;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branko.terzic@devtechgroup.com</dc:creator>
  <cp:lastModifiedBy>brankoterzic</cp:lastModifiedBy>
  <cp:revision>1827</cp:revision>
  <dcterms:created xsi:type="dcterms:W3CDTF">2006-07-14T12:22:27Z</dcterms:created>
  <dcterms:modified xsi:type="dcterms:W3CDTF">2016-11-27T12:02:53Z</dcterms:modified>
</cp:coreProperties>
</file>