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handoutMasterIdLst>
    <p:handoutMasterId r:id="rId121"/>
  </p:handoutMasterIdLst>
  <p:sldIdLst>
    <p:sldId id="256" r:id="rId2"/>
    <p:sldId id="919" r:id="rId3"/>
    <p:sldId id="861" r:id="rId4"/>
    <p:sldId id="913" r:id="rId5"/>
    <p:sldId id="862" r:id="rId6"/>
    <p:sldId id="863" r:id="rId7"/>
    <p:sldId id="864" r:id="rId8"/>
    <p:sldId id="865" r:id="rId9"/>
    <p:sldId id="866" r:id="rId10"/>
    <p:sldId id="867" r:id="rId11"/>
    <p:sldId id="868" r:id="rId12"/>
    <p:sldId id="869" r:id="rId13"/>
    <p:sldId id="870" r:id="rId14"/>
    <p:sldId id="871" r:id="rId15"/>
    <p:sldId id="872" r:id="rId16"/>
    <p:sldId id="873" r:id="rId17"/>
    <p:sldId id="874" r:id="rId18"/>
    <p:sldId id="875" r:id="rId19"/>
    <p:sldId id="876" r:id="rId20"/>
    <p:sldId id="918" r:id="rId21"/>
    <p:sldId id="877" r:id="rId22"/>
    <p:sldId id="878" r:id="rId23"/>
    <p:sldId id="879" r:id="rId24"/>
    <p:sldId id="880" r:id="rId25"/>
    <p:sldId id="881" r:id="rId26"/>
    <p:sldId id="882" r:id="rId27"/>
    <p:sldId id="883" r:id="rId28"/>
    <p:sldId id="884" r:id="rId29"/>
    <p:sldId id="885" r:id="rId30"/>
    <p:sldId id="886" r:id="rId31"/>
    <p:sldId id="887" r:id="rId32"/>
    <p:sldId id="888" r:id="rId33"/>
    <p:sldId id="889" r:id="rId34"/>
    <p:sldId id="916" r:id="rId35"/>
    <p:sldId id="890" r:id="rId36"/>
    <p:sldId id="891" r:id="rId37"/>
    <p:sldId id="892" r:id="rId38"/>
    <p:sldId id="894" r:id="rId39"/>
    <p:sldId id="895" r:id="rId40"/>
    <p:sldId id="896" r:id="rId41"/>
    <p:sldId id="922" r:id="rId42"/>
    <p:sldId id="897" r:id="rId43"/>
    <p:sldId id="931" r:id="rId44"/>
    <p:sldId id="898" r:id="rId45"/>
    <p:sldId id="899" r:id="rId46"/>
    <p:sldId id="900" r:id="rId47"/>
    <p:sldId id="932" r:id="rId48"/>
    <p:sldId id="933" r:id="rId49"/>
    <p:sldId id="901" r:id="rId50"/>
    <p:sldId id="934" r:id="rId51"/>
    <p:sldId id="917" r:id="rId52"/>
    <p:sldId id="902" r:id="rId53"/>
    <p:sldId id="921" r:id="rId54"/>
    <p:sldId id="920" r:id="rId55"/>
    <p:sldId id="903" r:id="rId56"/>
    <p:sldId id="904" r:id="rId57"/>
    <p:sldId id="906" r:id="rId58"/>
    <p:sldId id="908" r:id="rId59"/>
    <p:sldId id="936" r:id="rId60"/>
    <p:sldId id="909" r:id="rId61"/>
    <p:sldId id="937" r:id="rId62"/>
    <p:sldId id="938" r:id="rId63"/>
    <p:sldId id="939" r:id="rId64"/>
    <p:sldId id="910" r:id="rId65"/>
    <p:sldId id="945" r:id="rId66"/>
    <p:sldId id="944" r:id="rId67"/>
    <p:sldId id="947" r:id="rId68"/>
    <p:sldId id="946" r:id="rId69"/>
    <p:sldId id="941" r:id="rId70"/>
    <p:sldId id="940" r:id="rId71"/>
    <p:sldId id="943" r:id="rId72"/>
    <p:sldId id="942" r:id="rId73"/>
    <p:sldId id="914" r:id="rId74"/>
    <p:sldId id="911" r:id="rId75"/>
    <p:sldId id="923" r:id="rId76"/>
    <p:sldId id="925" r:id="rId77"/>
    <p:sldId id="912" r:id="rId78"/>
    <p:sldId id="924" r:id="rId79"/>
    <p:sldId id="927" r:id="rId80"/>
    <p:sldId id="950" r:id="rId81"/>
    <p:sldId id="951" r:id="rId82"/>
    <p:sldId id="952" r:id="rId83"/>
    <p:sldId id="953" r:id="rId84"/>
    <p:sldId id="955" r:id="rId85"/>
    <p:sldId id="954" r:id="rId86"/>
    <p:sldId id="957" r:id="rId87"/>
    <p:sldId id="958" r:id="rId88"/>
    <p:sldId id="959" r:id="rId89"/>
    <p:sldId id="960" r:id="rId90"/>
    <p:sldId id="961" r:id="rId91"/>
    <p:sldId id="962" r:id="rId92"/>
    <p:sldId id="963" r:id="rId93"/>
    <p:sldId id="926" r:id="rId94"/>
    <p:sldId id="930" r:id="rId95"/>
    <p:sldId id="964" r:id="rId96"/>
    <p:sldId id="965" r:id="rId97"/>
    <p:sldId id="968" r:id="rId98"/>
    <p:sldId id="969" r:id="rId99"/>
    <p:sldId id="970" r:id="rId100"/>
    <p:sldId id="971" r:id="rId101"/>
    <p:sldId id="966" r:id="rId102"/>
    <p:sldId id="967" r:id="rId103"/>
    <p:sldId id="972" r:id="rId104"/>
    <p:sldId id="973" r:id="rId105"/>
    <p:sldId id="974" r:id="rId106"/>
    <p:sldId id="929" r:id="rId107"/>
    <p:sldId id="975" r:id="rId108"/>
    <p:sldId id="976" r:id="rId109"/>
    <p:sldId id="977" r:id="rId110"/>
    <p:sldId id="948" r:id="rId111"/>
    <p:sldId id="949" r:id="rId112"/>
    <p:sldId id="979" r:id="rId113"/>
    <p:sldId id="980" r:id="rId114"/>
    <p:sldId id="981" r:id="rId115"/>
    <p:sldId id="982" r:id="rId116"/>
    <p:sldId id="261" r:id="rId117"/>
    <p:sldId id="978" r:id="rId118"/>
    <p:sldId id="262" r:id="rId1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van" initials="IL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F1F2C6"/>
    <a:srgbClr val="FFD03B"/>
    <a:srgbClr val="FFA3A3"/>
    <a:srgbClr val="FFDC6D"/>
    <a:srgbClr val="FFC301"/>
    <a:srgbClr val="F4EE00"/>
    <a:srgbClr val="FFFF4B"/>
    <a:srgbClr val="FFFF99"/>
    <a:srgbClr val="EEE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8" autoAdjust="0"/>
    <p:restoredTop sz="94364" autoAdjust="0"/>
  </p:normalViewPr>
  <p:slideViewPr>
    <p:cSldViewPr>
      <p:cViewPr varScale="1">
        <p:scale>
          <a:sx n="115" d="100"/>
          <a:sy n="115" d="100"/>
        </p:scale>
        <p:origin x="780" y="90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3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9242719-C401-4045-9F74-F5EA5156F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72515EBD-D9BD-49F4-9A9A-A9D8006A8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0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4406F5-B5DA-4AB3-AA9B-5A39C624C6B1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79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653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3386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5530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244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8435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118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172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932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34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998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506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5501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358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551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324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020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446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4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23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3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0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8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3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34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8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3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0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07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7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17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35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0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9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78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9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4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44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1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6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5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74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87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9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29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4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40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4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06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27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532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49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29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50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80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42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423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917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30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03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1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52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0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1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52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7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83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81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31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83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54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71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80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99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97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13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88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12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03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80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933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020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257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484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164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0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74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57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410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5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09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115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85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683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036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028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669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76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49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  <a:p>
            <a:pPr eaLnBrk="1" hangingPunct="1"/>
            <a:endParaRPr lang="sr-Latn-RS" baseline="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9577C-2BAB-4CD4-B4DF-2D86B08745AA}" type="slidenum">
              <a:rPr lang="en-US"/>
              <a:pPr eaLnBrk="1" hangingPunct="1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8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685800" y="4191000"/>
            <a:ext cx="77724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grpSp>
        <p:nvGrpSpPr>
          <p:cNvPr id="6" name="Group 21"/>
          <p:cNvGrpSpPr>
            <a:grpSpLocks/>
          </p:cNvGrpSpPr>
          <p:nvPr userDrawn="1"/>
        </p:nvGrpSpPr>
        <p:grpSpPr bwMode="auto">
          <a:xfrm>
            <a:off x="7848600" y="152400"/>
            <a:ext cx="1123950" cy="852488"/>
            <a:chOff x="4608" y="96"/>
            <a:chExt cx="1044" cy="792"/>
          </a:xfrm>
        </p:grpSpPr>
        <p:sp>
          <p:nvSpPr>
            <p:cNvPr id="7" name="Oval 19"/>
            <p:cNvSpPr>
              <a:spLocks noChangeArrowheads="1"/>
            </p:cNvSpPr>
            <p:nvPr userDrawn="1"/>
          </p:nvSpPr>
          <p:spPr bwMode="auto">
            <a:xfrm>
              <a:off x="4608" y="96"/>
              <a:ext cx="1044" cy="792"/>
            </a:xfrm>
            <a:prstGeom prst="ellipse">
              <a:avLst/>
            </a:prstGeom>
            <a:gradFill rotWithShape="1">
              <a:gsLst>
                <a:gs pos="0">
                  <a:srgbClr val="D2D2A8"/>
                </a:gs>
                <a:gs pos="50000">
                  <a:srgbClr val="FFFFCC"/>
                </a:gs>
                <a:gs pos="100000">
                  <a:srgbClr val="D2D2A8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sr-Latn-RS"/>
            </a:p>
          </p:txBody>
        </p:sp>
        <p:sp>
          <p:nvSpPr>
            <p:cNvPr id="8" name="WordArt 20"/>
            <p:cNvSpPr>
              <a:spLocks noChangeArrowheads="1" noChangeShapeType="1" noTextEdit="1"/>
            </p:cNvSpPr>
            <p:nvPr userDrawn="1"/>
          </p:nvSpPr>
          <p:spPr bwMode="auto">
            <a:xfrm>
              <a:off x="4984" y="220"/>
              <a:ext cx="292" cy="5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TopRight"/>
                <a:lightRig rig="legacyFlat2" dir="b"/>
              </a:scene3d>
              <a:sp3d extrusionH="176200" prstMaterial="legacyMatte">
                <a:extrusionClr>
                  <a:srgbClr val="FFFFCC"/>
                </a:extrusionClr>
              </a:sp3d>
            </a:bodyPr>
            <a:lstStyle/>
            <a:p>
              <a:pPr algn="ctr"/>
              <a:r>
                <a:rPr lang="sr-Latn-RS" sz="3200" kern="10">
                  <a:ln w="9525">
                    <a:round/>
                    <a:headEnd/>
                    <a:tailEnd/>
                  </a:ln>
                  <a:solidFill>
                    <a:srgbClr val="333399"/>
                  </a:solidFill>
                  <a:latin typeface="Times New Roman"/>
                  <a:cs typeface="Times New Roman"/>
                </a:rPr>
                <a:t>it</a:t>
              </a: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D50A7C-A11B-4055-9A91-992E5FD1E481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CADCA7-73C4-438F-B7F5-6990E5478460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BD52-0F95-4964-891E-0F01B11E9FD6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A701E-8DCE-4F7F-BFA8-F0D9DB264F02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F17B9A-0185-4F87-BDBE-E4BA94F23152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7E7DC8-D68B-4930-92DB-6EBF4D2165D1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B61F4F-2273-4616-99BD-E9DD6D0360D2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8B55E-D02A-420C-852F-4E6944783148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154FE3-48C2-4FA4-8B0F-C62DDB99D5DF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6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A87B20-F3AE-46AB-9C61-8A921A0B749C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pl-PL"/>
              <a:t>Alternativni pristupi u izgradnji SBP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fld id="{DD4DA4B4-3615-4BCF-AF42-F53E1922BE18}" type="slidenum">
              <a:rPr lang="en-US"/>
              <a:pPr>
                <a:defRPr/>
              </a:pPr>
              <a:t>‹#›</a:t>
            </a:fld>
            <a:r>
              <a:rPr lang="en-US" dirty="0"/>
              <a:t> / </a:t>
            </a:r>
            <a:r>
              <a:rPr lang="sr-Latn-CS" dirty="0"/>
              <a:t>117</a:t>
            </a:r>
            <a:endParaRPr lang="en-U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grpSp>
        <p:nvGrpSpPr>
          <p:cNvPr id="1033" name="Group 11"/>
          <p:cNvGrpSpPr>
            <a:grpSpLocks/>
          </p:cNvGrpSpPr>
          <p:nvPr userDrawn="1"/>
        </p:nvGrpSpPr>
        <p:grpSpPr bwMode="auto">
          <a:xfrm>
            <a:off x="8458200" y="152400"/>
            <a:ext cx="514350" cy="390525"/>
            <a:chOff x="4608" y="96"/>
            <a:chExt cx="1044" cy="792"/>
          </a:xfrm>
        </p:grpSpPr>
        <p:sp>
          <p:nvSpPr>
            <p:cNvPr id="1034" name="Oval 12"/>
            <p:cNvSpPr>
              <a:spLocks noChangeArrowheads="1"/>
            </p:cNvSpPr>
            <p:nvPr userDrawn="1"/>
          </p:nvSpPr>
          <p:spPr bwMode="auto">
            <a:xfrm>
              <a:off x="4608" y="96"/>
              <a:ext cx="1044" cy="792"/>
            </a:xfrm>
            <a:prstGeom prst="ellipse">
              <a:avLst/>
            </a:prstGeom>
            <a:gradFill rotWithShape="1">
              <a:gsLst>
                <a:gs pos="0">
                  <a:srgbClr val="D2D2A8"/>
                </a:gs>
                <a:gs pos="50000">
                  <a:srgbClr val="FFFFCC"/>
                </a:gs>
                <a:gs pos="100000">
                  <a:srgbClr val="D2D2A8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sr-Latn-RS"/>
            </a:p>
          </p:txBody>
        </p:sp>
        <p:sp>
          <p:nvSpPr>
            <p:cNvPr id="1035" name="WordArt 13"/>
            <p:cNvSpPr>
              <a:spLocks noChangeArrowheads="1" noChangeShapeType="1" noTextEdit="1"/>
            </p:cNvSpPr>
            <p:nvPr userDrawn="1"/>
          </p:nvSpPr>
          <p:spPr bwMode="auto">
            <a:xfrm>
              <a:off x="4984" y="220"/>
              <a:ext cx="292" cy="5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TopRight"/>
                <a:lightRig rig="legacyFlat2" dir="b"/>
              </a:scene3d>
              <a:sp3d extrusionH="176200" prstMaterial="legacyMatte">
                <a:extrusionClr>
                  <a:srgbClr val="FFFFCC"/>
                </a:extrusionClr>
              </a:sp3d>
            </a:bodyPr>
            <a:lstStyle/>
            <a:p>
              <a:pPr algn="ctr"/>
              <a:r>
                <a:rPr lang="sr-Latn-RS" sz="3200" kern="10">
                  <a:ln w="9525">
                    <a:round/>
                    <a:headEnd/>
                    <a:tailEnd/>
                  </a:ln>
                  <a:solidFill>
                    <a:srgbClr val="333399"/>
                  </a:solidFill>
                  <a:latin typeface="Times New Roman"/>
                  <a:cs typeface="Times New Roman"/>
                </a:rPr>
                <a:t>it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2/09/eureka.html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okeeper.apache.org/" TargetMode="External"/><Relationship Id="rId5" Type="http://schemas.openxmlformats.org/officeDocument/2006/relationships/hyperlink" Target="https://www.consul.io/" TargetMode="External"/><Relationship Id="rId4" Type="http://schemas.openxmlformats.org/officeDocument/2006/relationships/hyperlink" Target="https://github.com/Netflix/eureka/wiki" TargetMode="Externa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3/06/announcing-zuul-edge-service-in-cloud.html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tflix/zuul/wiki" TargetMode="Externa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boicy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tinfowler.com/articles/microservices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eartofscalability.com/?utm_source=introduction-to-microservices&amp;utm_medium=blo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hyperlink" Target="https://spring.io/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jects.spring.io/spring-security-oauth/docs/tutorial.html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projects.spring.io/spring-boot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loud.spring.io/spring-cloud-netflix/" TargetMode="External"/><Relationship Id="rId4" Type="http://schemas.openxmlformats.org/officeDocument/2006/relationships/hyperlink" Target="http://projects.spring.io/spring-cloud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Vežba 1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267200"/>
            <a:ext cx="7643192" cy="1752600"/>
          </a:xfrm>
        </p:spPr>
        <p:txBody>
          <a:bodyPr/>
          <a:lstStyle/>
          <a:p>
            <a:pPr algn="l"/>
            <a:r>
              <a:rPr lang="sr-Latn-RS" b="0" dirty="0"/>
              <a:t>Autori: Branko Terzić, Vladimir Ivančević</a:t>
            </a:r>
          </a:p>
          <a:p>
            <a:pPr algn="l"/>
            <a:r>
              <a:rPr lang="sr-Latn-RS" b="0" dirty="0"/>
              <a:t>Profesor: prof. dr Ivan Luković</a:t>
            </a:r>
            <a:endParaRPr lang="en-US" b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1" dirty="0" err="1">
                <a:solidFill>
                  <a:srgbClr val="000066"/>
                </a:solidFill>
              </a:rPr>
              <a:t>Softversko</a:t>
            </a:r>
            <a:r>
              <a:rPr lang="sr-Latn-RS" sz="3200" b="1" dirty="0">
                <a:solidFill>
                  <a:srgbClr val="000066"/>
                </a:solidFill>
              </a:rPr>
              <a:t> modelovanje procesa u organizacionim sistemima</a:t>
            </a:r>
            <a:endParaRPr lang="en-US" sz="32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eaLnBrk="1" hangingPunct="1"/>
            <a:r>
              <a:rPr lang="sr-Latn-RS" b="0" dirty="0" smtClean="0"/>
              <a:t>Celokupan softverski sistem predstavlja hijerarhijsku strukturu koja se sastoji od modula koji se nalaze na različitim nivoima hijerarhije</a:t>
            </a:r>
          </a:p>
          <a:p>
            <a:pPr lvl="1" eaLnBrk="1" hangingPunct="1"/>
            <a:r>
              <a:rPr lang="sr-Latn-RS" dirty="0" smtClean="0"/>
              <a:t>Najčišće se koristi prilikom razvoja mrežnih protokola ili operativnih sistema</a:t>
            </a:r>
          </a:p>
          <a:p>
            <a:pPr lvl="1" eaLnBrk="1" hangingPunct="1"/>
            <a:r>
              <a:rPr lang="sr-Latn-RS" b="0" dirty="0" smtClean="0"/>
              <a:t>Odnos generalizacija-sprecijalizacija</a:t>
            </a:r>
          </a:p>
          <a:p>
            <a:pPr lvl="2" eaLnBrk="1" hangingPunct="1"/>
            <a:r>
              <a:rPr lang="sr-Latn-RS" dirty="0" smtClean="0"/>
              <a:t>Moduli na višim nivoima hijerarhije su odgovorni za veći broj funkcionalnosti, pri čemu svaku ostvaruju korišćenjem operacija koje implementiraju njihovi podređeni moduli</a:t>
            </a:r>
            <a:endParaRPr lang="sr-Latn-RS" b="0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851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Nakon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struktura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izgleda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ovako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TestApplication.java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Osnovna izvršna klasa za projekat</a:t>
            </a:r>
          </a:p>
          <a:p>
            <a:pPr lvl="4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78" y="2584376"/>
            <a:ext cx="7275916" cy="381642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977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Pokretanje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Desnim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klikom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mi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ša na izvršnu klasu Run As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-&gt;Java Application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140968"/>
            <a:ext cx="6864680" cy="256448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77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40968"/>
            <a:ext cx="8283210" cy="295232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850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Kreirati</a:t>
            </a:r>
            <a:r>
              <a:rPr lang="en-US" dirty="0" smtClean="0"/>
              <a:t> JAR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Maven </a:t>
            </a:r>
            <a:r>
              <a:rPr lang="en-US" dirty="0" err="1" smtClean="0"/>
              <a:t>komande</a:t>
            </a:r>
            <a:r>
              <a:rPr lang="en-US" dirty="0" smtClean="0"/>
              <a:t> </a:t>
            </a:r>
          </a:p>
          <a:p>
            <a:pPr lvl="4" eaLnBrk="1" hangingPunct="1"/>
            <a:r>
              <a:rPr lang="en-US" dirty="0" err="1" smtClean="0"/>
              <a:t>mvn</a:t>
            </a:r>
            <a:r>
              <a:rPr lang="en-US" dirty="0" smtClean="0"/>
              <a:t> clean install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3733800"/>
            <a:ext cx="7296150" cy="28003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431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5710" y="9144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Kreirati</a:t>
            </a:r>
            <a:r>
              <a:rPr lang="en-US" dirty="0" smtClean="0"/>
              <a:t> JAR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Maven </a:t>
            </a:r>
            <a:r>
              <a:rPr lang="en-US" dirty="0" err="1" smtClean="0"/>
              <a:t>komande</a:t>
            </a:r>
            <a:r>
              <a:rPr lang="en-US" dirty="0" smtClean="0"/>
              <a:t> </a:t>
            </a:r>
          </a:p>
          <a:p>
            <a:pPr lvl="4" eaLnBrk="1" hangingPunct="1"/>
            <a:r>
              <a:rPr lang="en-US" dirty="0" err="1" smtClean="0"/>
              <a:t>mvn</a:t>
            </a:r>
            <a:r>
              <a:rPr lang="en-US" dirty="0" smtClean="0"/>
              <a:t> clean install 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uspe</a:t>
            </a:r>
            <a:r>
              <a:rPr lang="sr-Latn-RS" dirty="0" smtClean="0"/>
              <a:t>šnog izvršavanja izvršni JAR fajl se nalazi u okviru direktorijuma </a:t>
            </a:r>
            <a:r>
              <a:rPr lang="sr-Latn-RS" b="1" dirty="0" smtClean="0"/>
              <a:t>target</a:t>
            </a:r>
            <a:endParaRPr lang="en-US" b="1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798" y="4149080"/>
            <a:ext cx="5616624" cy="235942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02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5710" y="9144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JAR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U pom.xml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/>
              <a:t>&lt;packaging&gt;jar&lt;/packaging</a:t>
            </a:r>
            <a:r>
              <a:rPr lang="en-US" dirty="0" smtClean="0"/>
              <a:t>&gt;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Iznavigirati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projektnih</a:t>
            </a:r>
            <a:r>
              <a:rPr lang="en-US" dirty="0" smtClean="0"/>
              <a:t> </a:t>
            </a:r>
            <a:r>
              <a:rPr lang="en-US" dirty="0" err="1" smtClean="0"/>
              <a:t>fajova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datog</a:t>
            </a:r>
            <a:r>
              <a:rPr lang="en-US" dirty="0" smtClean="0"/>
              <a:t> Workspace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Kreirati</a:t>
            </a:r>
            <a:r>
              <a:rPr lang="en-US" dirty="0" smtClean="0"/>
              <a:t> JAR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Maven </a:t>
            </a:r>
            <a:r>
              <a:rPr lang="en-US" dirty="0" err="1" smtClean="0"/>
              <a:t>komande</a:t>
            </a:r>
            <a:r>
              <a:rPr lang="en-US" dirty="0" smtClean="0"/>
              <a:t> </a:t>
            </a:r>
          </a:p>
          <a:p>
            <a:pPr lvl="4" eaLnBrk="1" hangingPunct="1"/>
            <a:r>
              <a:rPr lang="en-US" dirty="0" err="1" smtClean="0"/>
              <a:t>mvn</a:t>
            </a:r>
            <a:r>
              <a:rPr lang="en-US" dirty="0" smtClean="0"/>
              <a:t> clean install 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uspe</a:t>
            </a:r>
            <a:r>
              <a:rPr lang="sr-Latn-RS" dirty="0" smtClean="0"/>
              <a:t>šnog izvršavanja izvršni JAR fajl se nalazi u okviru direktorijuma </a:t>
            </a:r>
            <a:r>
              <a:rPr lang="sr-Latn-RS" b="1" dirty="0" smtClean="0"/>
              <a:t>target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sr-Latn-RS" dirty="0" smtClean="0"/>
              <a:t>Pokrenuti generisani JAR fajl</a:t>
            </a:r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98" y="4432849"/>
            <a:ext cx="3816424" cy="21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Service Discovery – Netflix Eureka</a:t>
            </a:r>
          </a:p>
          <a:p>
            <a:pPr lvl="2" eaLnBrk="1" hangingPunct="1"/>
            <a:r>
              <a:rPr lang="en-US" dirty="0">
                <a:solidFill>
                  <a:srgbClr val="002060"/>
                </a:solidFill>
                <a:ea typeface="DejaVu Sans"/>
                <a:hlinkClick r:id="rId3"/>
              </a:rPr>
              <a:t>http://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3"/>
              </a:rPr>
              <a:t>techblog.netflix.com/2012/09/eureka.html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>
                <a:solidFill>
                  <a:srgbClr val="002060"/>
                </a:solidFill>
                <a:ea typeface="DejaVu Sans"/>
                <a:hlinkClick r:id="rId4"/>
              </a:rPr>
              <a:t>https://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4"/>
              </a:rPr>
              <a:t>github.com/Netflix/eureka/wiki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b="1" i="1" dirty="0" smtClean="0"/>
              <a:t>A </a:t>
            </a:r>
            <a:r>
              <a:rPr lang="en-US" b="1" i="1" dirty="0"/>
              <a:t>service registry is a phone book for your </a:t>
            </a:r>
            <a:r>
              <a:rPr lang="en-US" b="1" i="1" dirty="0" err="1" smtClean="0"/>
              <a:t>microservices</a:t>
            </a:r>
            <a:endParaRPr lang="en-US" b="1" i="1" dirty="0" smtClean="0"/>
          </a:p>
          <a:p>
            <a:pPr lvl="2" eaLnBrk="1" hangingPunct="1"/>
            <a:r>
              <a:rPr lang="en-US" i="1" dirty="0"/>
              <a:t>Each service registers itself with the service registry and tells the registry where it lives (host, port, node name) and perhaps other service-specific metadata - things that other services can use to make informed decisions about </a:t>
            </a:r>
            <a:r>
              <a:rPr lang="en-US" i="1" dirty="0" smtClean="0"/>
              <a:t>it</a:t>
            </a: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Da li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ima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“user-service”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instaci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su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dostupne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gde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se one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nalaze</a:t>
            </a:r>
            <a:r>
              <a:rPr lang="sr-Cyrl-RS" dirty="0" smtClean="0">
                <a:solidFill>
                  <a:srgbClr val="002060"/>
                </a:solidFill>
                <a:ea typeface="DejaVu Sans"/>
              </a:rPr>
              <a:t>?</a:t>
            </a: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Sli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čni servisi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Consul: 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5"/>
              </a:rPr>
              <a:t>https</a:t>
            </a:r>
            <a:r>
              <a:rPr lang="en-US" dirty="0">
                <a:solidFill>
                  <a:srgbClr val="002060"/>
                </a:solidFill>
                <a:ea typeface="DejaVu Sans"/>
                <a:hlinkClick r:id="rId5"/>
              </a:rPr>
              <a:t>://www.consul.io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5"/>
              </a:rPr>
              <a:t>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Apache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Zookeeper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: 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6"/>
              </a:rPr>
              <a:t>https://zookeeper.apache.org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6"/>
              </a:rPr>
              <a:t>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Service Discovery – Netflix Eureka</a:t>
            </a: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DEMO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Routing and Filtering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 – Netflix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Zuul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>
                <a:solidFill>
                  <a:srgbClr val="002060"/>
                </a:solidFill>
                <a:ea typeface="DejaVu Sans"/>
                <a:hlinkClick r:id="rId3"/>
              </a:rPr>
              <a:t>http://</a:t>
            </a:r>
            <a:r>
              <a:rPr lang="en-US" dirty="0" smtClean="0">
                <a:solidFill>
                  <a:srgbClr val="002060"/>
                </a:solidFill>
                <a:ea typeface="DejaVu Sans"/>
                <a:hlinkClick r:id="rId3"/>
              </a:rPr>
              <a:t>techblog.netflix.com/2013/06/announcing-zuul-edge-service-in-cloud.html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dirty="0">
                <a:solidFill>
                  <a:srgbClr val="002060"/>
                </a:solidFill>
                <a:ea typeface="DejaVu Sans"/>
                <a:hlinkClick r:id="rId4"/>
              </a:rPr>
              <a:t>https://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4"/>
              </a:rPr>
              <a:t>github.com/Netflix/zuul/wiki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i="1" dirty="0" err="1"/>
              <a:t>Zuul</a:t>
            </a:r>
            <a:r>
              <a:rPr lang="en-US" i="1" dirty="0"/>
              <a:t> is the front door for all requests from devices and web sites to the backend of the Netflix streaming application</a:t>
            </a:r>
            <a:r>
              <a:rPr lang="en-US" i="1" dirty="0" smtClean="0"/>
              <a:t>.</a:t>
            </a:r>
            <a:endParaRPr lang="sr-Latn-RS" i="1" dirty="0" smtClean="0"/>
          </a:p>
          <a:p>
            <a:pPr lvl="2" eaLnBrk="1" hangingPunct="1"/>
            <a:r>
              <a:rPr lang="en-US" i="1" dirty="0"/>
              <a:t>As an </a:t>
            </a:r>
            <a:r>
              <a:rPr lang="en-US" b="1" i="1" dirty="0"/>
              <a:t>edge service </a:t>
            </a:r>
            <a:r>
              <a:rPr lang="en-US" i="1" dirty="0"/>
              <a:t>application, </a:t>
            </a:r>
            <a:r>
              <a:rPr lang="en-US" i="1" dirty="0" err="1"/>
              <a:t>Zuul</a:t>
            </a:r>
            <a:r>
              <a:rPr lang="en-US" i="1" dirty="0"/>
              <a:t> is built to enable dynamic routing</a:t>
            </a:r>
            <a:r>
              <a:rPr lang="en-US" i="1" dirty="0" smtClean="0"/>
              <a:t>,</a:t>
            </a:r>
            <a:r>
              <a:rPr lang="sr-Latn-RS" i="1" dirty="0" smtClean="0"/>
              <a:t> request filtering,</a:t>
            </a:r>
            <a:r>
              <a:rPr lang="en-US" i="1" dirty="0" smtClean="0"/>
              <a:t> </a:t>
            </a:r>
            <a:r>
              <a:rPr lang="en-US" i="1" dirty="0"/>
              <a:t>monitoring, resiliency and security</a:t>
            </a:r>
            <a:endParaRPr lang="sr-Latn-RS" i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109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Cloud Netflix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Service Discovery – 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Netflix </a:t>
            </a:r>
            <a:r>
              <a:rPr lang="en-US" b="1" dirty="0" err="1">
                <a:solidFill>
                  <a:srgbClr val="002060"/>
                </a:solidFill>
                <a:ea typeface="DejaVu Sans"/>
              </a:rPr>
              <a:t>Zuul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DEMO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en-US" b="1" dirty="0"/>
              <a:t>Main-subroutine</a:t>
            </a:r>
          </a:p>
          <a:p>
            <a:pPr lvl="1" eaLnBrk="1" hangingPunct="1"/>
            <a:r>
              <a:rPr lang="sr-Latn-RS" dirty="0" smtClean="0"/>
              <a:t>Glavni modul koristi funckonalnosti podmodula (eng. subroutine)</a:t>
            </a:r>
          </a:p>
          <a:p>
            <a:pPr lvl="2" eaLnBrk="1" hangingPunct="1"/>
            <a:r>
              <a:rPr lang="sr-Latn-RS" dirty="0" smtClean="0"/>
              <a:t>Moduli su dalje dekomponovani do nivoa kada pojedinačni moduli imaju tačno utvrđene funkcionalnosti i odgovornosti</a:t>
            </a:r>
          </a:p>
          <a:p>
            <a:pPr lvl="3" eaLnBrk="1" hangingPunct="1"/>
            <a:r>
              <a:rPr lang="sr-Latn-RS" dirty="0" smtClean="0"/>
              <a:t>Omogućavaju smanjenje kompleksnosi sistema podelom na module i mogu se koristiti u OO arhitekturi</a:t>
            </a:r>
          </a:p>
          <a:p>
            <a:pPr lvl="3" eaLnBrk="1" hangingPunct="1"/>
            <a:r>
              <a:rPr lang="sr-Latn-RS" dirty="0" smtClean="0"/>
              <a:t>Ovakva organizacija podrazumeva blisku povezanost modula što može izazvati probleme prilikom implementacije promena na pojedinačnim modulima</a:t>
            </a:r>
          </a:p>
          <a:p>
            <a:pPr lvl="1" eaLnBrk="1" hangingPunct="1"/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451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en-US" dirty="0" smtClean="0"/>
              <a:t>Netflix and Spring </a:t>
            </a:r>
            <a:r>
              <a:rPr lang="en-US" dirty="0" err="1" smtClean="0"/>
              <a:t>Coud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Zadaci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Chaos Monkey 2.0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Global Continuous Delivery with Spinnaker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Docker </a:t>
            </a:r>
          </a:p>
          <a:p>
            <a:pPr lvl="3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Docker-Compose</a:t>
            </a:r>
          </a:p>
          <a:p>
            <a:pPr lvl="3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Kubernetes</a:t>
            </a:r>
            <a:endParaRPr lang="en-US" b="1" dirty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Spring Cloud Security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Reactive programming 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patterns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AOP (Aspect Oriented Programming)</a:t>
            </a:r>
            <a:endParaRPr lang="en-US" b="1" dirty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Spring Cloud Bus (distributed Spring Boot actuator)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Feign (easy rest clients)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a typeface="DejaVu Sans"/>
              </a:rPr>
              <a:t>Ribbon (client side load balancing, including </a:t>
            </a:r>
            <a:r>
              <a:rPr lang="en-US" b="1" dirty="0" err="1">
                <a:solidFill>
                  <a:srgbClr val="002060"/>
                </a:solidFill>
                <a:ea typeface="DejaVu Sans"/>
              </a:rPr>
              <a:t>RestTemplate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 integration)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Hystrix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(circuit breaker/fault tolerance library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4" eaLnBrk="1" hangingPunct="1"/>
            <a:r>
              <a:rPr lang="en-US" b="1" dirty="0" err="1">
                <a:solidFill>
                  <a:srgbClr val="002060"/>
                </a:solidFill>
                <a:ea typeface="DejaVu Sans"/>
              </a:rPr>
              <a:t>Hystrix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 Dashboard (service health </a:t>
            </a:r>
            <a:r>
              <a:rPr lang="en-US" b="1" dirty="0" smtClean="0">
                <a:solidFill>
                  <a:srgbClr val="002060"/>
                </a:solidFill>
                <a:ea typeface="DejaVu Sans"/>
              </a:rPr>
              <a:t>dashboard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</a:t>
            </a:r>
            <a:r>
              <a:rPr lang="sr-Cyrl-RS" b="1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Spring</a:t>
            </a:r>
            <a:endParaRPr lang="sr-Cyrl-RS" b="1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Da li mora JAVA?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8919"/>
            <a:ext cx="8229600" cy="3778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34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Spring Cloud Netflix: http://cloud.spring.io/spring-cloud-netflix/spring-cloud-netflix.html</a:t>
            </a: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(RELEVANT): https://spring.io/blog/2015/07/14/microservices-with-spring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Eureka Service Registration and Discovery: https://spring.io/guides/gs/service-registration-and-discovery/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	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Hashicorp’s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Consul: https://www.consul.io/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	Apache Zookeeper: https://zookeeper.apache.org/</a:t>
            </a: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Registration and Discovery with Spring Cloud and Netflix's Eureka: https://spring.io/blog/2015/01/20/microservice-registration-and-discovery-with-spring-cloud-and-netflix-s-eureka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Routing and Filtering: https://spring.io/guides/gs/routing-and-filtering/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Circuit Breaker: https://spring.io/guides/gs/circuit-breaker/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Client Side Load Balancing with Ribbon and Spring Cloud: https://spring.io/guides/gs/client-side-load-balancing/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Spring Boot with Docker: https://spring.io/guides/gs/spring-boot-docker/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Using Netflix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Zuul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to Proxy your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: https://blog.heroku.com/using_netflix_zuul_to_proxy_your_microservices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Cloud and Netflix OSS, part 1: http://callistaenterprise.se/blogg/teknik/2015/04/10/building-microservices-with-spring-cloud-and-netflix-oss-part-1/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Cloud and Netflix OSS, part 2: http://callistaenterprise.se/blogg/teknik/2015/04/15/building-microservices-with-spring-cloud-and-netflix-oss-part-2/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https://github.com/keuller/spring-microservices/blob/master/eureka-server/src/main/resources/application.properties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https://github.com/rohitghatol/spring-boot-microservices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an Application with Spring Boot: https://spring.io/guides/gs/spring-boot/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a RESTful Web Service: https://spring.io/guides/gs/rest-service/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about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general: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http://martinfowler.com/articles/microservices.html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https://www.nginx.com/blog/microservices-at-netflix-architectural-best-practices/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Videos: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https://www.youtube.com/watch?v=saiwZzE5IYg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https://www.youtube.com/watch?v=w6UQjxqb5hE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WebSockets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http://docs.spring.io/spring/docs/current/spring-framework-reference/html/websocket.html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https://spring.io/guides/gs/messaging-stomp-websocket/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Kenny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Bastani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</a:t>
            </a:r>
            <a:r>
              <a:rPr lang="en-US" sz="1400" b="1" dirty="0" smtClean="0">
                <a:solidFill>
                  <a:srgbClr val="002060"/>
                </a:solidFill>
                <a:ea typeface="DejaVu Sans"/>
              </a:rPr>
              <a:t>www.kennybastani.com/2015/07/spring-cloud-docker-microservices.html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Srping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Cloud or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Kubrnetes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</a:t>
            </a:r>
            <a:r>
              <a:rPr lang="en-US" sz="1400" b="1" dirty="0" smtClean="0">
                <a:solidFill>
                  <a:srgbClr val="002060"/>
                </a:solidFill>
                <a:ea typeface="DejaVu Sans"/>
              </a:rPr>
              <a:t>blog.christianposta.com/microservices/netflix-oss-or-kubernetes-how-about-both/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903106"/>
            <a:ext cx="8686800" cy="5650093"/>
          </a:xfrm>
        </p:spPr>
        <p:txBody>
          <a:bodyPr/>
          <a:lstStyle/>
          <a:p>
            <a:pPr eaLnBrk="1" hangingPunct="1"/>
            <a:r>
              <a:rPr lang="sr-Latn-RS" dirty="0" smtClean="0"/>
              <a:t>Literatura</a:t>
            </a: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security: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https://www.youtube.com/watch?v=USMl2GNg2r0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https://github.com/william-tran/microservice-security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on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NetflixOSS</a:t>
            </a:r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https://www.youtube.com/watch?v=6wvVANQ6EJ8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with Spring Cloud and Netflix OSS - Spencer Gibb (Pivotal)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https://github.com/spencergibb/oscon2015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http://spencer.gibb.us/preso/spring-cloud-oscon-2015/#/23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Spring Boot Tools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https://spring.io/tools/eclipse</a:t>
            </a:r>
          </a:p>
          <a:p>
            <a:pPr lvl="1" eaLnBrk="1" hangingPunct="1"/>
            <a:endParaRPr lang="en-US" sz="1400" b="1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Building </a:t>
            </a:r>
            <a:r>
              <a:rPr lang="en-US" sz="1400" b="1" dirty="0" err="1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sz="1400" b="1" dirty="0">
                <a:solidFill>
                  <a:srgbClr val="002060"/>
                </a:solidFill>
                <a:ea typeface="DejaVu Sans"/>
              </a:rPr>
              <a:t> Nginx:</a:t>
            </a:r>
          </a:p>
          <a:p>
            <a:pPr lvl="1" eaLnBrk="1" hangingPunct="1"/>
            <a:r>
              <a:rPr lang="en-US" sz="1400" b="1" dirty="0">
                <a:solidFill>
                  <a:srgbClr val="002060"/>
                </a:solidFill>
                <a:ea typeface="DejaVu Sans"/>
              </a:rPr>
              <a:t>https://www.nginx.com/blog/introduction-to-microservices/?utm_source=deploying-microservices&amp;utm_medium=blog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731012-11FF-4C5C-952B-02C9A819E51A}" type="slidenum">
              <a:rPr lang="en-US">
                <a:solidFill>
                  <a:srgbClr val="FFCC00"/>
                </a:solidFill>
              </a:rPr>
              <a:pPr eaLnBrk="1" hangingPunct="1"/>
              <a:t>116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pic>
        <p:nvPicPr>
          <p:cNvPr id="36868" name="Picture 5" descr="question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Pitanja i komentari</a:t>
            </a:r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581400" y="2133600"/>
            <a:ext cx="16922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Sistemi skladišta podataka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4" grpId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117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</a:p>
          <a:p>
            <a:pPr eaLnBrk="1" hangingPunct="1"/>
            <a:r>
              <a:rPr lang="en-US" b="0" dirty="0" err="1" smtClean="0"/>
              <a:t>Microservice</a:t>
            </a:r>
            <a:endParaRPr lang="en-US" b="0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1036399"/>
            <a:ext cx="8229600" cy="2104569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76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2492375"/>
            <a:ext cx="8064896" cy="1470025"/>
          </a:xfrm>
        </p:spPr>
        <p:txBody>
          <a:bodyPr/>
          <a:lstStyle/>
          <a:p>
            <a:pPr eaLnBrk="1" hangingPunct="1">
              <a:defRPr/>
            </a:pPr>
            <a:r>
              <a:rPr lang="pl-PL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Vežba 1</a:t>
            </a:r>
            <a:endParaRPr lang="en-US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l-PL" b="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Softversko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modelovanje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procesa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u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organizacionim</a:t>
            </a:r>
            <a:r>
              <a:rPr 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sistemima</a:t>
            </a:r>
            <a:endParaRPr lang="sr-Latn-CS" sz="3200" b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8" name="WordArt 5"/>
          <p:cNvSpPr>
            <a:spLocks noChangeArrowheads="1" noChangeShapeType="1" noTextEdit="1"/>
          </p:cNvSpPr>
          <p:nvPr/>
        </p:nvSpPr>
        <p:spPr bwMode="auto">
          <a:xfrm rot="-2466030">
            <a:off x="36513" y="709613"/>
            <a:ext cx="2590800" cy="990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r-Latn-RS" sz="36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Kraj prezentacije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en-US" dirty="0"/>
              <a:t>SMPOUS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en-US" b="1" dirty="0"/>
              <a:t>Main-subroutine</a:t>
            </a:r>
          </a:p>
          <a:p>
            <a:pPr lvl="1" eaLnBrk="1" hangingPunct="1"/>
            <a:r>
              <a:rPr lang="sr-Latn-RS" dirty="0" smtClean="0"/>
              <a:t>Glavni modul koristi funckonalnosti podmodula (eng. subroutine)</a:t>
            </a:r>
          </a:p>
          <a:p>
            <a:pPr marL="457200" lvl="1" indent="0" eaLnBrk="1" hangingPunct="1">
              <a:buNone/>
            </a:pP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996952"/>
            <a:ext cx="576950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sr-Latn-RS" b="1" dirty="0" smtClean="0"/>
              <a:t>Master-Slave</a:t>
            </a:r>
          </a:p>
          <a:p>
            <a:pPr lvl="1" eaLnBrk="1" hangingPunct="1"/>
            <a:r>
              <a:rPr lang="sr-Latn-RS" dirty="0" smtClean="0"/>
              <a:t>Modifikacija </a:t>
            </a:r>
            <a:r>
              <a:rPr lang="en-US" dirty="0" smtClean="0"/>
              <a:t>Main-subroutine</a:t>
            </a:r>
            <a:r>
              <a:rPr lang="sr-Latn-RS" dirty="0" smtClean="0"/>
              <a:t> arhitekture</a:t>
            </a:r>
          </a:p>
          <a:p>
            <a:pPr lvl="2" eaLnBrk="1" hangingPunct="1"/>
            <a:r>
              <a:rPr lang="sr-Latn-RS" dirty="0" smtClean="0"/>
              <a:t>Moduli više nisu čvrsto povezani, otkazivanjem jednog modula sistem nesmetano nastavlja sa radom (eng. fault tolerance)</a:t>
            </a:r>
          </a:p>
          <a:p>
            <a:pPr lvl="1" eaLnBrk="1" hangingPunct="1"/>
            <a:r>
              <a:rPr lang="sr-Latn-RS" dirty="0" smtClean="0"/>
              <a:t>Sastoji se od glavnog modula (Master) i pomoćnih modula (Slaves) koji obavljaju zadatae skupove funkcionalnosti</a:t>
            </a:r>
          </a:p>
          <a:p>
            <a:pPr lvl="2" eaLnBrk="1" hangingPunct="1"/>
            <a:r>
              <a:rPr lang="sr-Latn-RS" dirty="0" smtClean="0"/>
              <a:t>Master bira jedan od Slave modula i koristi njegove funkcionalnosti</a:t>
            </a:r>
          </a:p>
          <a:p>
            <a:pPr lvl="3" eaLnBrk="1" hangingPunct="1"/>
            <a:r>
              <a:rPr lang="sr-Latn-RS" dirty="0" smtClean="0"/>
              <a:t>Slave moduli mogu imati iste funkcionalnosti implementirane primenom različitih algoritama ili potpuno nezavisne funkcionalnosti</a:t>
            </a:r>
          </a:p>
          <a:p>
            <a:pPr lvl="3" eaLnBrk="1" hangingPunct="1"/>
            <a:r>
              <a:rPr lang="sr-Latn-RS" dirty="0" smtClean="0"/>
              <a:t>Slave moduli koji su esencijalni za rad sistema se mogu duplirati</a:t>
            </a:r>
          </a:p>
          <a:p>
            <a:pPr lvl="3" eaLnBrk="1" hangingPunct="1"/>
            <a:r>
              <a:rPr lang="sr-Latn-RS" dirty="0" smtClean="0"/>
              <a:t>Otkazom jednog od Slave modula sistem može nastaviti sa radom</a:t>
            </a:r>
          </a:p>
          <a:p>
            <a:pPr marL="457200" lvl="1" indent="0" eaLnBrk="1" hangingPunct="1">
              <a:buNone/>
            </a:pP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sr-Latn-RS" b="1" dirty="0" smtClean="0"/>
              <a:t>Master-Slave</a:t>
            </a:r>
          </a:p>
          <a:p>
            <a:pPr marL="457200" lvl="1" indent="0" eaLnBrk="1" hangingPunct="1">
              <a:buNone/>
            </a:pP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64904"/>
            <a:ext cx="804550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1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sr-Latn-RS" b="1" dirty="0" smtClean="0"/>
              <a:t>Virtual Machine</a:t>
            </a:r>
          </a:p>
          <a:p>
            <a:pPr lvl="1" eaLnBrk="1" hangingPunct="1"/>
            <a:r>
              <a:rPr lang="sr-Latn-RS" dirty="0" smtClean="0"/>
              <a:t>Omogućava implementaciju funkcionalnosti koje zahtevaju različite hardverske i softverske konfiguracije</a:t>
            </a:r>
          </a:p>
          <a:p>
            <a:pPr lvl="2" eaLnBrk="1" hangingPunct="1"/>
            <a:r>
              <a:rPr lang="sr-Latn-RS" dirty="0" smtClean="0"/>
              <a:t>Svaki modul u okviru glavnog modula egzistira u okviru svoje virtuelne mašine koja je konfigurisana tako da zadovoljava hardverske i softverske potrebe pojedinačnog modula</a:t>
            </a:r>
          </a:p>
          <a:p>
            <a:pPr lvl="2" eaLnBrk="1" hangingPunct="1"/>
            <a:r>
              <a:rPr lang="sr-Latn-RS" dirty="0" smtClean="0"/>
              <a:t>Glavni modul koristi funkcionalnosti svakog od pojedinačnih podmodula</a:t>
            </a:r>
          </a:p>
          <a:p>
            <a:pPr lvl="2" eaLnBrk="1" hangingPunct="1"/>
            <a:r>
              <a:rPr lang="sr-Latn-RS" dirty="0" smtClean="0"/>
              <a:t>Ovakav način organizacije je pogodan za testiranje</a:t>
            </a:r>
          </a:p>
          <a:p>
            <a:pPr lvl="3" eaLnBrk="1" hangingPunct="1"/>
            <a:r>
              <a:rPr lang="sr-Latn-RS" dirty="0" smtClean="0"/>
              <a:t>Stavljanje softvera u produkcionu upotrebu, često zahteva testiranje istog softvera u različitim hardverskim i softverskim odruženjima na kojima se izvršava dati softver</a:t>
            </a:r>
          </a:p>
          <a:p>
            <a:pPr marL="457200" lvl="1" indent="0" eaLnBrk="1" hangingPunct="1">
              <a:buNone/>
            </a:pP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8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Hierarchical arhitektura</a:t>
            </a:r>
          </a:p>
          <a:p>
            <a:pPr lvl="1" eaLnBrk="1" hangingPunct="1"/>
            <a:r>
              <a:rPr lang="sr-Latn-RS" b="1" dirty="0" smtClean="0"/>
              <a:t>Virtual Machine</a:t>
            </a:r>
          </a:p>
          <a:p>
            <a:pPr marL="457200" lvl="1" indent="0" eaLnBrk="1" hangingPunct="1">
              <a:buNone/>
            </a:pP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04689"/>
            <a:ext cx="6183207" cy="41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Interaction-Oriented arhitektura</a:t>
            </a:r>
          </a:p>
          <a:p>
            <a:pPr lvl="1" eaLnBrk="1" hangingPunct="1"/>
            <a:r>
              <a:rPr lang="sr-Latn-RS" dirty="0" smtClean="0"/>
              <a:t>Primarni cilj predstavlja razdvajanje procesa interakcije sa korisnikomo od procesa obrade podataka</a:t>
            </a:r>
          </a:p>
          <a:p>
            <a:pPr lvl="2" eaLnBrk="1" hangingPunct="1"/>
            <a:r>
              <a:rPr lang="sr-Latn-RS" dirty="0" smtClean="0"/>
              <a:t>Data module – implementira operacije za obradu podataka i business logiku u aplikaciji</a:t>
            </a:r>
          </a:p>
          <a:p>
            <a:pPr lvl="2" eaLnBrk="1" hangingPunct="1"/>
            <a:r>
              <a:rPr lang="sr-Latn-RS" dirty="0" smtClean="0"/>
              <a:t>Control module – implementira operacije za upravljanje konfiguracion sistema</a:t>
            </a:r>
          </a:p>
          <a:p>
            <a:pPr lvl="2" eaLnBrk="1" hangingPunct="1"/>
            <a:r>
              <a:rPr lang="sr-Latn-RS" dirty="0" smtClean="0"/>
              <a:t>View presentation modul – implementira prezentacioni sloj aplikacije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Interaction-Oriented arhitektura</a:t>
            </a:r>
          </a:p>
          <a:p>
            <a:pPr lvl="1"/>
            <a:r>
              <a:rPr lang="en-US" b="1" dirty="0"/>
              <a:t>Model-View-Controller (MVC</a:t>
            </a:r>
            <a:r>
              <a:rPr lang="en-US" b="1" dirty="0" smtClean="0"/>
              <a:t>)</a:t>
            </a:r>
            <a:endParaRPr lang="sr-Latn-RS" b="1" dirty="0" smtClean="0"/>
          </a:p>
          <a:p>
            <a:pPr lvl="1"/>
            <a:r>
              <a:rPr lang="sr-Latn-RS" dirty="0" smtClean="0"/>
              <a:t>Sastoji se iz tri modula</a:t>
            </a:r>
          </a:p>
          <a:p>
            <a:pPr lvl="2"/>
            <a:r>
              <a:rPr lang="sr-Latn-RS" dirty="0" smtClean="0"/>
              <a:t>Model obezbeđuje infrastrukturu za skladištenje podataka, kao i operacije za upravljanje podacima (eng. business logic)</a:t>
            </a:r>
          </a:p>
          <a:p>
            <a:pPr lvl="2"/>
            <a:r>
              <a:rPr lang="sr-Latn-RS" dirty="0" smtClean="0"/>
              <a:t>Controller implementira funkcionalnosti koje treba da odgovore na korisničke akcije</a:t>
            </a:r>
          </a:p>
          <a:p>
            <a:pPr lvl="2"/>
            <a:r>
              <a:rPr lang="sr-Latn-RS" dirty="0" smtClean="0"/>
              <a:t>View obezbeđuje prezentaciju rezultata korisničkih akcija</a:t>
            </a: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1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19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Interaction-Oriented arhitektura</a:t>
            </a:r>
          </a:p>
          <a:p>
            <a:pPr lvl="1"/>
            <a:r>
              <a:rPr lang="en-US" b="1" dirty="0"/>
              <a:t>Model-View-Controller (MVC</a:t>
            </a:r>
            <a:r>
              <a:rPr lang="en-US" b="1" dirty="0" smtClean="0"/>
              <a:t>)</a:t>
            </a:r>
            <a:endParaRPr lang="sr-Latn-RS" b="1" dirty="0" smtClean="0"/>
          </a:p>
          <a:p>
            <a:pPr marL="91440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75" y="2130028"/>
            <a:ext cx="6214725" cy="42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8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</a:p>
          <a:p>
            <a:pPr eaLnBrk="1" hangingPunct="1"/>
            <a:r>
              <a:rPr lang="en-US" b="0" dirty="0" err="1" smtClean="0"/>
              <a:t>Microservice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Karakteristike</a:t>
            </a:r>
            <a:r>
              <a:rPr lang="en-US" b="0" dirty="0" smtClean="0"/>
              <a:t> </a:t>
            </a:r>
            <a:r>
              <a:rPr lang="en-US" b="0" dirty="0" err="1" smtClean="0"/>
              <a:t>Microservice</a:t>
            </a:r>
            <a:r>
              <a:rPr lang="en-US" b="0" dirty="0" smtClean="0"/>
              <a:t> </a:t>
            </a:r>
            <a:r>
              <a:rPr lang="en-US" b="0" dirty="0" err="1" smtClean="0"/>
              <a:t>arhitekture</a:t>
            </a:r>
            <a:endParaRPr lang="en-US" b="0" dirty="0" smtClean="0"/>
          </a:p>
          <a:p>
            <a:pPr eaLnBrk="1" hangingPunct="1"/>
            <a:endParaRPr lang="sr-Latn-R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</a:p>
          <a:p>
            <a:pPr eaLnBrk="1" hangingPunct="1"/>
            <a:r>
              <a:rPr lang="en-US" b="0" dirty="0" err="1" smtClean="0"/>
              <a:t>Microservice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Karakteristike</a:t>
            </a:r>
            <a:r>
              <a:rPr lang="en-US" b="0" dirty="0" smtClean="0"/>
              <a:t> </a:t>
            </a:r>
            <a:r>
              <a:rPr lang="en-US" b="0" dirty="0" err="1" smtClean="0"/>
              <a:t>Microservice</a:t>
            </a:r>
            <a:r>
              <a:rPr lang="en-US" b="0" dirty="0" smtClean="0"/>
              <a:t> </a:t>
            </a:r>
            <a:r>
              <a:rPr lang="en-US" b="0" dirty="0" err="1" smtClean="0"/>
              <a:t>arhitekture</a:t>
            </a:r>
            <a:endParaRPr lang="en-US" b="0" dirty="0" smtClean="0"/>
          </a:p>
          <a:p>
            <a:pPr eaLnBrk="1" hangingPunct="1"/>
            <a:endParaRPr lang="sr-Latn-R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" y="1628800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9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</a:p>
          <a:p>
            <a:pPr lvl="1" eaLnBrk="1" hangingPunct="1"/>
            <a:r>
              <a:rPr lang="sr-Latn-RS" dirty="0" smtClean="0"/>
              <a:t>Softverski moduli se nalaze na posebnim platformama koje komuniciraju preko mreže korišćenjem nekog od mrežnih protokola komunikacije</a:t>
            </a: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7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 karakteristike</a:t>
            </a:r>
            <a:r>
              <a:rPr lang="en-US" dirty="0"/>
              <a:t/>
            </a:r>
            <a:br>
              <a:rPr lang="en-US" dirty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6792"/>
            <a:ext cx="5289698" cy="49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 </a:t>
            </a:r>
            <a:r>
              <a:rPr lang="en-US" dirty="0" err="1">
                <a:ea typeface="DejaVu Sans"/>
              </a:rPr>
              <a:t>Osam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predpostavki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distribuiranog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računarstva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Prvi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put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definisane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strane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Peter Deutsch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-a –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Sun Microsystems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Predstavljaju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prepostavke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većina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projektanata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sistemima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Sve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netačne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Svaka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predpostavki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dovodi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do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posledica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životnom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veku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endParaRPr lang="en-US" dirty="0"/>
          </a:p>
          <a:p>
            <a:pPr marL="457200" lvl="1" indent="0" eaLnBrk="1" hangingPunct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 </a:t>
            </a:r>
            <a:r>
              <a:rPr lang="en-US" dirty="0" err="1">
                <a:ea typeface="DejaVu Sans"/>
              </a:rPr>
              <a:t>Osam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predpostavki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distribuiranog</a:t>
            </a:r>
            <a:r>
              <a:rPr lang="en-US" dirty="0">
                <a:ea typeface="DejaVu Sans"/>
              </a:rPr>
              <a:t> </a:t>
            </a:r>
            <a:r>
              <a:rPr lang="en-US" dirty="0" err="1">
                <a:ea typeface="DejaVu Sans"/>
              </a:rPr>
              <a:t>računarstva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pouzdana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 network is reliable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dirty="0">
                <a:solidFill>
                  <a:srgbClr val="002060"/>
                </a:solidFill>
                <a:ea typeface="DejaVu Sans"/>
              </a:rPr>
              <a:t>Ne postoji kašnjenje (“</a:t>
            </a:r>
            <a:r>
              <a:rPr lang="pl-PL" i="1" dirty="0">
                <a:solidFill>
                  <a:srgbClr val="002060"/>
                </a:solidFill>
                <a:ea typeface="DejaVu Sans"/>
              </a:rPr>
              <a:t>Latency is zero</a:t>
            </a:r>
            <a:r>
              <a:rPr lang="pl-PL" dirty="0">
                <a:solidFill>
                  <a:srgbClr val="002060"/>
                </a:solidFill>
                <a:ea typeface="DejaVu Sans"/>
              </a:rPr>
              <a:t>”)</a:t>
            </a:r>
            <a:endParaRPr lang="pl-PL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beskonačan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Bandwidth is infinite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bezbedna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 network is secure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Topologija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Topology doesn't change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jedan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administrator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There is one administrator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”)</a:t>
            </a:r>
            <a:endParaRPr 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nl-NL" dirty="0">
                <a:solidFill>
                  <a:srgbClr val="002060"/>
                </a:solidFill>
                <a:ea typeface="DejaVu Sans"/>
              </a:rPr>
              <a:t>Protok je besplatan (“</a:t>
            </a:r>
            <a:r>
              <a:rPr lang="nl-NL" i="1" dirty="0">
                <a:solidFill>
                  <a:srgbClr val="002060"/>
                </a:solidFill>
                <a:ea typeface="DejaVu Sans"/>
              </a:rPr>
              <a:t>Transport cost is zero</a:t>
            </a:r>
            <a:r>
              <a:rPr lang="nl-NL" dirty="0">
                <a:solidFill>
                  <a:srgbClr val="002060"/>
                </a:solidFill>
                <a:ea typeface="DejaVu Sans"/>
              </a:rPr>
              <a:t>”)</a:t>
            </a:r>
            <a:endParaRPr lang="nl-NL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homogena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(“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The network is homogeneous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”)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44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je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pouzdana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Stabilnost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narušavaju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različiti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faktori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: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Otkazivanje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opreme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Hardverski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softverski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napajanjem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Ljudski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faktor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Fizičko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remećenje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opreme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Loša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administracija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Ostali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faktori</a:t>
            </a:r>
            <a:endParaRPr lang="en-US" dirty="0"/>
          </a:p>
          <a:p>
            <a:pPr lvl="3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Vremenske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prilike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zemljotresi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...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65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kašnjenje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Kašnjenje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može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da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bude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izuzetno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nezavisno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veličine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poruke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šalje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Celokupna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najčešće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pod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kontrolom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onoga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Kašnjenje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zajedno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konkurentnim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programima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može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dovesti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do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ozbiljnih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softverskih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problema</a:t>
            </a:r>
            <a:endParaRPr lang="en-US" dirty="0"/>
          </a:p>
          <a:p>
            <a:pPr lvl="1" eaLnBrk="1" hangingPunct="1"/>
            <a:r>
              <a:rPr lang="pl-PL" dirty="0">
                <a:solidFill>
                  <a:srgbClr val="002060"/>
                </a:solidFill>
                <a:ea typeface="DejaVu Sans"/>
              </a:rPr>
              <a:t>Aplikacije testirane samo u lokalu – kašnjenje ~</a:t>
            </a:r>
            <a:r>
              <a:rPr lang="pl-PL" dirty="0" smtClean="0">
                <a:solidFill>
                  <a:srgbClr val="002060"/>
                </a:solidFill>
                <a:ea typeface="DejaVu Sans"/>
              </a:rPr>
              <a:t>0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28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beskonačan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slučaju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broja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zahteva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ili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zahteva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količinom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podataka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npr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.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streaming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servisi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), limit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veoma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lako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dostići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Arhitektura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mora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biti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adekvatno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isplanirana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bi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izvršila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ravnomerna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raspodela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zahteva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da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dođe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do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preopterećenja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računara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ili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load balancing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49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bezbedna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SOA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arhitekture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podrazumevaju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intenzivnu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međusobnu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komunikaciju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između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komponenti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endParaRPr lang="en-US" dirty="0"/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noštvo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različitih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tačaka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komunikacije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end-point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povećava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rizik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narušavanja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bezbednosti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npr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.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Man-in-the-middle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napadi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8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29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Topologija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pl-PL" dirty="0">
                <a:solidFill>
                  <a:srgbClr val="002060"/>
                </a:solidFill>
                <a:ea typeface="DejaVu Sans"/>
              </a:rPr>
              <a:t>U velikim organizacionim sistemima promene su normalna pojava</a:t>
            </a:r>
            <a:endParaRPr lang="pl-PL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Organizacija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softverske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podrške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prati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promene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organizacionom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sistemu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Promena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topologije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može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da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utiče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sve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aspekte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aplikacije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8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i="1" dirty="0"/>
              <a:t>Architecture is what allows systems to evolve and provide a certain level of service </a:t>
            </a:r>
            <a:r>
              <a:rPr lang="en-US" b="0" i="1" dirty="0" smtClean="0"/>
              <a:t>throughout</a:t>
            </a:r>
            <a:r>
              <a:rPr lang="sr-Latn-RS" b="0" i="1" dirty="0" smtClean="0"/>
              <a:t> its </a:t>
            </a:r>
            <a:r>
              <a:rPr lang="en-US" b="0" i="1" dirty="0" smtClean="0"/>
              <a:t>life-cycle</a:t>
            </a:r>
            <a:endParaRPr lang="sr-Latn-RS" dirty="0" smtClean="0"/>
          </a:p>
          <a:p>
            <a:pPr eaLnBrk="1" hangingPunct="1"/>
            <a:r>
              <a:rPr lang="en-US" b="0" i="1" dirty="0" smtClean="0"/>
              <a:t>In </a:t>
            </a:r>
            <a:r>
              <a:rPr lang="en-US" b="0" i="1" dirty="0"/>
              <a:t>software engineering, architecture is concerned with providing a bridge between system functionality and requirements for quality attributes that the system has to </a:t>
            </a:r>
            <a:r>
              <a:rPr lang="en-US" b="0" i="1" dirty="0" smtClean="0"/>
              <a:t>meet</a:t>
            </a:r>
            <a:endParaRPr lang="sr-Latn-RS" b="0" i="1" dirty="0" smtClean="0"/>
          </a:p>
          <a:p>
            <a:pPr eaLnBrk="1" hangingPunct="1"/>
            <a:r>
              <a:rPr lang="en-US" dirty="0" err="1"/>
              <a:t>Softverska</a:t>
            </a:r>
            <a:r>
              <a:rPr lang="en-US" dirty="0"/>
              <a:t> </a:t>
            </a:r>
            <a:r>
              <a:rPr lang="en-US" dirty="0" err="1"/>
              <a:t>arhitekura</a:t>
            </a:r>
            <a:r>
              <a:rPr lang="en-US" dirty="0"/>
              <a:t> </a:t>
            </a:r>
            <a:r>
              <a:rPr lang="sr-Latn-RS" b="0" dirty="0"/>
              <a:t>(SA) opisuje softverske sisteme sa stanovišta modula od kojih se sastoje, kao i načina komunikacije između modula softverskog </a:t>
            </a:r>
            <a:r>
              <a:rPr lang="sr-Latn-RS" b="0" dirty="0" smtClean="0"/>
              <a:t>sistema</a:t>
            </a:r>
            <a:endParaRPr lang="sr-Latn-RS" b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0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jedan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administrator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Administracija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mnogome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odnosu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nedistribuirane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sisteme</a:t>
            </a:r>
            <a:endParaRPr lang="en-US" dirty="0"/>
          </a:p>
          <a:p>
            <a:pPr lvl="1"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zavisnosti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arhitekture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konkretnog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postavljaju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odgovornosti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administratora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Čak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slučaju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centralizovanih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(administrator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jednom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logičkom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mestu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velikim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sistemima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potrebno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više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jednog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administratora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komunikaciji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formalnog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praćenja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razvoja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5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besplatan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Kod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gotovo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svih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operatera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mrežni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saobraćaj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tarifira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količini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prenetih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podataka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(ne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flat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Iako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cena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protoka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dalje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relativno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niska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česti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slučajevi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kada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ovo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predstavlja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problem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it-IT" dirty="0">
                <a:solidFill>
                  <a:srgbClr val="002060"/>
                </a:solidFill>
                <a:ea typeface="DejaVu Sans"/>
              </a:rPr>
              <a:t>Distribuirani mobilni uređaji – mobilni saobraćaj</a:t>
            </a:r>
            <a:endParaRPr lang="it-IT" dirty="0"/>
          </a:p>
          <a:p>
            <a:pPr lvl="3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Internet of Things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Velika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količina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podataka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senzorskih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uređaja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61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homogena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Usled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učestalih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promena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organizacionom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nije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realno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očekivati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homogenu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mrežu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celom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sistemu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Oprema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različitih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proizvođača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karakteristika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19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-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Postoji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jedan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administrator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Administracija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mnogome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teža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odnosu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nedistribuirane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sisteme</a:t>
            </a:r>
            <a:endParaRPr lang="en-US" dirty="0"/>
          </a:p>
          <a:p>
            <a:pPr lvl="1"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zavisnosti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arhitekture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konkretnog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postavljaju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odgovornosti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administratora</a:t>
            </a:r>
            <a:endParaRPr lang="en-US" dirty="0"/>
          </a:p>
          <a:p>
            <a:pPr lvl="1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Čak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slučaju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centralizovanih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distribuiranih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(administrator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na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jednom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logičkom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mestu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),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velikim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sistemima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je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potrebno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više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jednog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administratora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komunikaciji</a:t>
            </a:r>
            <a:endParaRPr lang="en-US" dirty="0"/>
          </a:p>
          <a:p>
            <a:pPr lvl="2" eaLnBrk="1" hangingPunct="1"/>
            <a:r>
              <a:rPr lang="en-US" dirty="0" err="1">
                <a:solidFill>
                  <a:srgbClr val="002060"/>
                </a:solidFill>
                <a:ea typeface="DejaVu Sans"/>
              </a:rPr>
              <a:t>Problemi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formalnog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praćenja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razvoja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6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</a:p>
          <a:p>
            <a:pPr eaLnBrk="1" hangingPunct="1"/>
            <a:r>
              <a:rPr lang="en-US" b="0" dirty="0" err="1" smtClean="0"/>
              <a:t>Microservice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9552" y="2060848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3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</a:t>
            </a:r>
          </a:p>
          <a:p>
            <a:pPr lvl="1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SOC – Service-Oriented Computing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i="1" dirty="0"/>
              <a:t>A service is a component of business functionality that is well-defined, self-contained, independent, published, and available to be used via a standard programming </a:t>
            </a:r>
            <a:r>
              <a:rPr lang="en-US" i="1" dirty="0" smtClean="0"/>
              <a:t>interface</a:t>
            </a:r>
            <a:endParaRPr lang="sr-Latn-RS" i="1" dirty="0" smtClean="0"/>
          </a:p>
          <a:p>
            <a:pPr lvl="2" eaLnBrk="1" hangingPunct="1"/>
            <a:r>
              <a:rPr lang="sr-Latn-RS" i="1" dirty="0" smtClean="0"/>
              <a:t>T</a:t>
            </a:r>
            <a:r>
              <a:rPr lang="en-US" i="1" dirty="0" smtClean="0"/>
              <a:t>he </a:t>
            </a:r>
            <a:r>
              <a:rPr lang="en-US" i="1" dirty="0"/>
              <a:t>connections between services are conducted by common and universal message-oriented protocols such as the SOAP Web service protocol, which can deliver requests and responses between services </a:t>
            </a:r>
            <a:r>
              <a:rPr lang="en-US" i="1" dirty="0" smtClean="0"/>
              <a:t>loosely</a:t>
            </a:r>
          </a:p>
          <a:p>
            <a:pPr lvl="1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Razvojem tehnologija, a pre svega Interneta dolazi do naglog razvoja softverskih arhitektura koje korisnicima pružaju funkcionalnosti preko servisa koji su posredstvom Interneta dostupni svuda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endParaRPr lang="en-US" i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24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</a:t>
            </a:r>
          </a:p>
          <a:p>
            <a:pPr marL="457200" lvl="1" indent="0" eaLnBrk="1" hangingPunct="1">
              <a:buNone/>
            </a:pP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48880"/>
            <a:ext cx="681156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karakteristike</a:t>
            </a:r>
          </a:p>
          <a:p>
            <a:pPr lvl="2" eaLnBrk="1" hangingPunct="1"/>
            <a:r>
              <a:rPr lang="en-US" b="1" dirty="0"/>
              <a:t>Distributed Deployment</a:t>
            </a:r>
            <a:r>
              <a:rPr lang="en-US" dirty="0"/>
              <a:t> − Expose enterprise data and business logic as loosely, coupled, discoverable, structured, standard-based, coarse-grained, stateless units of functionality called </a:t>
            </a:r>
            <a:r>
              <a:rPr lang="en-US" dirty="0" smtClean="0"/>
              <a:t>services</a:t>
            </a:r>
            <a:endParaRPr lang="sr-Latn-RS" dirty="0" smtClean="0"/>
          </a:p>
          <a:p>
            <a:pPr lvl="2" eaLnBrk="1" hangingPunct="1"/>
            <a:r>
              <a:rPr lang="en-US" b="1" dirty="0"/>
              <a:t>Composability</a:t>
            </a:r>
            <a:r>
              <a:rPr lang="en-US" dirty="0"/>
              <a:t> − Assemble new processes from existing services that are exposed at a desired granularity through well defined, published, and standard complaint </a:t>
            </a:r>
            <a:r>
              <a:rPr lang="en-US" dirty="0" smtClean="0"/>
              <a:t>interfaces</a:t>
            </a:r>
            <a:endParaRPr lang="sr-Latn-RS" dirty="0" smtClean="0"/>
          </a:p>
          <a:p>
            <a:pPr lvl="2" eaLnBrk="1" hangingPunct="1"/>
            <a:r>
              <a:rPr lang="en-US" b="1" dirty="0"/>
              <a:t>Interoperability</a:t>
            </a:r>
            <a:r>
              <a:rPr lang="en-US" dirty="0"/>
              <a:t> − Share capabilities and reuse shared services across a network irrespective of underlying protocols or implementation </a:t>
            </a:r>
            <a:r>
              <a:rPr lang="en-US" dirty="0" smtClean="0"/>
              <a:t>technology</a:t>
            </a:r>
            <a:endParaRPr lang="sr-Latn-RS" dirty="0" smtClean="0"/>
          </a:p>
          <a:p>
            <a:pPr lvl="2" eaLnBrk="1" hangingPunct="1"/>
            <a:r>
              <a:rPr lang="en-US" b="1" dirty="0"/>
              <a:t>Reusability</a:t>
            </a:r>
            <a:r>
              <a:rPr lang="en-US" dirty="0"/>
              <a:t> − Choose a service provider and access to existing resources exposed as </a:t>
            </a:r>
            <a:r>
              <a:rPr lang="en-US" dirty="0" smtClean="0"/>
              <a:t>services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457200" lvl="1" indent="0" eaLnBrk="1" hangingPunct="1">
              <a:buNone/>
            </a:pP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26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prednosti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Slaba povezanost (eng. </a:t>
            </a:r>
            <a:r>
              <a:rPr lang="en-US" dirty="0"/>
              <a:t>Loose coupling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Mogućnost korišćenja resursa pojedinačnih servisa, iako su suštinski razvijani u različitim tehnologijama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 su međusobno nezavisni (eng. </a:t>
            </a:r>
            <a:r>
              <a:rPr lang="sr-Latn-RS" dirty="0" smtClean="0"/>
              <a:t>S</a:t>
            </a:r>
            <a:r>
              <a:rPr lang="en-US" dirty="0" err="1" smtClean="0"/>
              <a:t>tateless</a:t>
            </a:r>
            <a:r>
              <a:rPr lang="en-US" dirty="0" smtClean="0"/>
              <a:t> </a:t>
            </a:r>
            <a:r>
              <a:rPr lang="en-US" dirty="0"/>
              <a:t>service feature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),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Promene koje se dešavaju nad pojedinačnim servisima neće izazvati zahteve za promenama na ostalim delovima aplikacije, sve dok je interfejs servisa ostao nepromenjen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 ili neki drugi servis može pristupati ostalim servisima bez obzira na tehnike i tehnologije koje on koristi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Da bi koristio funkcionalnosti negog servisa, klijent ili neki drugi servis treba da zna samo specifikaciju interfejsa datog servisa, bez potrebe za znanjem o detaljima implementacije funkcionalnosti</a:t>
            </a:r>
          </a:p>
          <a:p>
            <a:pPr marL="457200" lvl="1" indent="0" eaLnBrk="1" hangingPunct="1">
              <a:buNone/>
            </a:pP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56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39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prednosti</a:t>
            </a:r>
            <a:endParaRPr lang="sr-Latn-RS" b="1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softvera primenom SOA pristupa pruža sledeće prednosti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Efikasnost po pitanju vremena i ljudskih resursa i dinamike razvoja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Timovi rade na odvojenim delovima aplikacije bez potrebe za sinhronizacijom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Najmanja jedinica razvoja softvera postaje servis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implementacije jednog dela aplikacije ne povlači za sobom propagaciju promena na ostale delove aplikacije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Mogućnost testiranja aplikacije na nivou service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pojedinačnih funkcionalnosti aplikacije preko servisa omogućavaju lakšu konsultaciju i testiranje od strane korisnika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2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i="1" dirty="0"/>
              <a:t>Architecture is what allows systems to evolve and provide a certain level of service </a:t>
            </a:r>
            <a:r>
              <a:rPr lang="en-US" b="0" i="1" dirty="0" smtClean="0"/>
              <a:t>throughout</a:t>
            </a:r>
            <a:r>
              <a:rPr lang="sr-Latn-RS" b="0" i="1" dirty="0" smtClean="0"/>
              <a:t> its </a:t>
            </a:r>
            <a:r>
              <a:rPr lang="en-US" b="0" i="1" dirty="0" smtClean="0"/>
              <a:t>life-cycle</a:t>
            </a:r>
            <a:endParaRPr lang="sr-Latn-RS" dirty="0" smtClean="0"/>
          </a:p>
          <a:p>
            <a:pPr eaLnBrk="1" hangingPunct="1"/>
            <a:r>
              <a:rPr lang="en-US" dirty="0" err="1" smtClean="0"/>
              <a:t>Softverska</a:t>
            </a:r>
            <a:r>
              <a:rPr lang="en-US" dirty="0" smtClean="0"/>
              <a:t> </a:t>
            </a:r>
            <a:r>
              <a:rPr lang="en-US" dirty="0" err="1" smtClean="0"/>
              <a:t>arhitekura</a:t>
            </a:r>
            <a:r>
              <a:rPr lang="en-US" dirty="0" smtClean="0"/>
              <a:t> </a:t>
            </a:r>
            <a:r>
              <a:rPr lang="sr-Latn-RS" b="0" dirty="0" smtClean="0"/>
              <a:t>(SA) opisuje softverske sisteme sa stanovišta modula od kojih se sastoje, kao i načina komunikacije između modula softverskog sistema</a:t>
            </a:r>
          </a:p>
          <a:p>
            <a:pPr eaLnBrk="1" hangingPunct="1"/>
            <a:r>
              <a:rPr lang="sr-Latn-RS" dirty="0" smtClean="0"/>
              <a:t>Softverski dizajn </a:t>
            </a:r>
            <a:r>
              <a:rPr lang="sr-Latn-RS" b="0" dirty="0" smtClean="0"/>
              <a:t>(SD) opisuje svaki od modula softverskog sistema u formi podsistema</a:t>
            </a:r>
          </a:p>
          <a:p>
            <a:pPr lvl="1" eaLnBrk="1" hangingPunct="1"/>
            <a:r>
              <a:rPr lang="sr-Latn-RS" dirty="0" smtClean="0"/>
              <a:t>Ulogu podsistema</a:t>
            </a:r>
          </a:p>
          <a:p>
            <a:pPr lvl="1" eaLnBrk="1" hangingPunct="1"/>
            <a:r>
              <a:rPr lang="sr-Latn-RS" b="0" dirty="0" smtClean="0"/>
              <a:t>Odgovornosti podsistema</a:t>
            </a:r>
          </a:p>
          <a:p>
            <a:pPr lvl="1" eaLnBrk="1" hangingPunct="1"/>
            <a:r>
              <a:rPr lang="sr-Latn-RS" dirty="0" smtClean="0"/>
              <a:t>Arhitekturu samog podsistema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9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19732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tipovi</a:t>
            </a:r>
          </a:p>
          <a:p>
            <a:pPr lvl="2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Monolitne SOA arhitekture (eng. </a:t>
            </a:r>
            <a:r>
              <a:rPr lang="en-US" b="1" dirty="0" smtClean="0"/>
              <a:t>Monolithic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3" eaLnBrk="1" hangingPunct="1"/>
            <a:r>
              <a:rPr lang="en-US" dirty="0"/>
              <a:t>Monolithic software application is a software application composed of modules that are not independent from the application to which they </a:t>
            </a:r>
            <a:r>
              <a:rPr lang="en-US" dirty="0" smtClean="0"/>
              <a:t>belong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Microservice SOA arhitekture</a:t>
            </a:r>
            <a:r>
              <a:rPr lang="en-US" dirty="0"/>
              <a:t> </a:t>
            </a:r>
            <a:r>
              <a:rPr lang="en-US" b="1" dirty="0"/>
              <a:t>(MSA) </a:t>
            </a:r>
            <a:r>
              <a:rPr lang="en-US" b="1" dirty="0" err="1" smtClean="0"/>
              <a:t>definicija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/>
              <a:t>The </a:t>
            </a:r>
            <a:r>
              <a:rPr lang="en-US" dirty="0" err="1"/>
              <a:t>microservice</a:t>
            </a:r>
            <a:r>
              <a:rPr lang="en-US" dirty="0"/>
              <a:t> (MSA) architecture is a style inspired by service-oriented computing that has recently started gaining </a:t>
            </a:r>
            <a:r>
              <a:rPr lang="en-US" dirty="0" smtClean="0"/>
              <a:t>popularity</a:t>
            </a:r>
          </a:p>
          <a:p>
            <a:pPr lvl="3" eaLnBrk="1" hangingPunct="1"/>
            <a:r>
              <a:rPr lang="en-US" dirty="0" err="1"/>
              <a:t>Microservice</a:t>
            </a:r>
            <a:r>
              <a:rPr lang="en-US" dirty="0"/>
              <a:t> architecture </a:t>
            </a:r>
            <a:r>
              <a:rPr lang="en-US" dirty="0" smtClean="0"/>
              <a:t>is </a:t>
            </a:r>
            <a:r>
              <a:rPr lang="en-US" dirty="0"/>
              <a:t>an approach to building software systems that decomposes business domain models into smaller, consistent, bounded-contexts implemented by </a:t>
            </a:r>
            <a:r>
              <a:rPr lang="en-US" dirty="0" smtClean="0"/>
              <a:t>services</a:t>
            </a:r>
            <a:endParaRPr lang="en-US" dirty="0"/>
          </a:p>
          <a:p>
            <a:pPr lvl="3" eaLnBrk="1" hangingPunct="1"/>
            <a:r>
              <a:rPr lang="en-US" dirty="0" smtClean="0"/>
              <a:t>A </a:t>
            </a:r>
            <a:r>
              <a:rPr lang="en-US" dirty="0" err="1"/>
              <a:t>microservice</a:t>
            </a:r>
            <a:r>
              <a:rPr lang="en-US" dirty="0"/>
              <a:t> architecture is a distributed application where all its modules are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3" eaLnBrk="1" hangingPunct="1"/>
            <a:r>
              <a:rPr lang="en-US" dirty="0"/>
              <a:t>A </a:t>
            </a:r>
            <a:r>
              <a:rPr lang="en-US" dirty="0" err="1"/>
              <a:t>microservice</a:t>
            </a:r>
            <a:r>
              <a:rPr lang="en-US" dirty="0"/>
              <a:t> is a minimal independent process interacting via </a:t>
            </a:r>
            <a:r>
              <a:rPr lang="en-US" dirty="0" smtClean="0"/>
              <a:t>messages</a:t>
            </a:r>
            <a:endParaRPr lang="sr-Latn-RS" dirty="0" smtClean="0"/>
          </a:p>
          <a:p>
            <a:pPr lvl="3" eaLnBrk="1" hangingPunct="1"/>
            <a:r>
              <a:rPr lang="sr-Latn-RS" dirty="0" smtClean="0"/>
              <a:t>Softverska arhitektura koja predstavlja SOA specijalizaciju</a:t>
            </a:r>
          </a:p>
          <a:p>
            <a:pPr lvl="3" eaLnBrk="1" hangingPunct="1"/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88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886481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Najčešće se sastoje iz tri celine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Klijentska aplikacija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Baza podataka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Serverska aplikacija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Dve osnovne karakteristike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Monolitna aplikacija predstavlja osnovnu i jedinu jedinicu izvršavanja u sistemu (</a:t>
            </a:r>
            <a:r>
              <a:rPr lang="en-US" i="1" dirty="0"/>
              <a:t>monolith</a:t>
            </a:r>
            <a:r>
              <a:rPr lang="en-US" dirty="0"/>
              <a:t> - a single logical </a:t>
            </a:r>
            <a:r>
              <a:rPr lang="en-US" dirty="0" smtClean="0"/>
              <a:t>executable</a:t>
            </a:r>
            <a:r>
              <a:rPr lang="sr-Latn-RS" dirty="0" smtClean="0"/>
              <a:t>)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Bilo kakve promene u kodu aplikacije prouzrokuju kreiranje nov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verzije aplikacije (re</a:t>
            </a:r>
            <a:r>
              <a:rPr lang="en-US" dirty="0" smtClean="0"/>
              <a:t>building </a:t>
            </a:r>
            <a:r>
              <a:rPr lang="en-US" dirty="0"/>
              <a:t>and deploying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)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Ovo dalje podrazumeva da se aplikacija izvršava u okviru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jednog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procesa na ciljnoj platformi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55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886481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Teške za razumevanje kod obimnih sistema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Usled tesne povezanosti svake od komponenata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Svak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uspe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šan softverski proizvod će rasti tokom razvoja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Završetkom svakog novog sprinta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Posle izvesnog vremena aplikacija postaje previše kompleksna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postoji jedan član tima koji može da zna sve segmente datog softverskog sistema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rešavanja bagova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Koje delove smem a koje ne smem da diram?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testiranja nokon „rešenja“ baga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članova tima može dovesti u pitanje opstanak projekta</a:t>
            </a:r>
          </a:p>
          <a:p>
            <a:pPr lvl="5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83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886481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razvoj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Posao se ne može u potpunosti podeliti na timove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Mora postojati i faza sinhronizacije razvijenih softverskih celina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Koja nije ni malo jednostavna i vremenski je zahtevna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Projektanski timovi moraju uvek biti u međusobnom kontaktu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Promene na pojedinim segmentima sistema izazivaju potrebu za menjanjem već implementiranih delova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i="1" dirty="0" smtClean="0">
                <a:solidFill>
                  <a:srgbClr val="002060"/>
                </a:solidFill>
                <a:ea typeface="DejaVu Sans"/>
              </a:rPr>
              <a:t>When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you need to consult with three other teams to make a change to your service (DBA, QA, and Security), this is not very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agile!</a:t>
            </a:r>
            <a:endParaRPr lang="sr-Latn-RS" i="1" dirty="0" smtClean="0">
              <a:solidFill>
                <a:srgbClr val="002060"/>
              </a:solidFill>
              <a:ea typeface="DejaVu Sans"/>
            </a:endParaRP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Odlazak postojećih i dolazak novih članova razvojnih timova može značajno usporiti razvoj sistema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Članovi tima ne mogu raditi nezavisno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05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razvoj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tehnoligije i okruženja za razvoj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Gotovo nemoguća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Otklanjanje bagova i problema neočekivanog ponašanja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Jako komplikovana i vremenski zahtevna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„Dependency hell“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Dodavanje novih biblioteka ili koršćenje novih verzija postojećih biblioteka može izazvati probleme u pojedinim modulima sistema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Greške prilikom kompajliranja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Nepredviđeno ponašanje aplikacije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Veći problem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84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razvoj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Promena u jednom modulu aplikacije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Često zahteva promene u ostalim povezanim modulima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Zahteva rekompajliranje čitave aplikacije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Ovaj proces može jako dugo trajati ukoliko su u pitanju kompleksni sistemi i ukoliko se u procesu rekompajliranja vrši i testiranje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6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deployment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Zbor različitih tipova modula, jako je teško podesiti odgovarajuću konfiguraciju za čitav sistem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Neki moduli zahtevaju znatno veću količinu radne memorije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nekima se rade kompleksne matematičke operacije pa zahtevaju procesorske resurse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Neki moduli zahtevaju određene biblioteke kako bi nesmetano radili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Tačno određenu verziju biblioteke koja nije u konfliktu sa verzijama ostalih biblioteka koje dati modul koristi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Zakljlučak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Jako teško definisati „</a:t>
            </a:r>
            <a:r>
              <a:rPr lang="en-US" dirty="0" smtClean="0"/>
              <a:t>one-size-fits-all</a:t>
            </a:r>
            <a:r>
              <a:rPr lang="sr-Latn-RS" dirty="0" smtClean="0">
                <a:solidFill>
                  <a:srgbClr val="002060"/>
                </a:solidFill>
              </a:rPr>
              <a:t>“ konfiguraciju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46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Kompleksan deployment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Zbor različitih tipova modula, jako je teško podesiti odgovarajuću konfiguraciju za čitav sistem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hardverske konfiguracije</a:t>
            </a:r>
          </a:p>
          <a:p>
            <a:pPr lvl="5"/>
            <a:r>
              <a:rPr lang="en-US" dirty="0" smtClean="0">
                <a:solidFill>
                  <a:srgbClr val="002060"/>
                </a:solidFill>
                <a:ea typeface="DejaVu Sans"/>
              </a:rPr>
              <a:t>CPU-intensive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image processing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logic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modul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ideally be deployed in Amazon EC2 Compute Optimized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instances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n-memory database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modul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best suited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for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Amazon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EC2 Memory-optimized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instances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Pošto su svi moduli deploy-evani zajedno moramo praviti kompromise prilikom izbora hardvera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možemo prilagoditi hardversku konfiguraciju modulima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ponaosob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16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Problem sa puzdanošću softvera (eng. </a:t>
            </a:r>
            <a:r>
              <a:rPr lang="sr-Latn-RS" dirty="0" smtClean="0"/>
              <a:t>R</a:t>
            </a:r>
            <a:r>
              <a:rPr lang="en-US" dirty="0" err="1" smtClean="0"/>
              <a:t>eliability</a:t>
            </a:r>
            <a:r>
              <a:rPr lang="sr-Latn-RS" dirty="0" smtClean="0"/>
              <a:t>)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u jednom od modula celokupnog sistema dođe do problema, kao na primer curenje memrije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Celokupna aplikacija posledično trpi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Dolazi do neispravnog funkcionisanja i zaustavljanja rada procesa u okviru koga se aplikacija izvršava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imamo više instanci aplikacije na produkcionom server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Isti problem se propagira na svaku instancu aplikacije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76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49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Ograničena skalabilnost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Pojedini moduli se koriste intenzivno pa je primena skalabilnosti na pojedinačne module nemoguća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Mora se vršiti na čitavu aplikaciju</a:t>
            </a:r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Vreme potrebno za pokretanje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4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 smtClean="0"/>
              <a:t>arhitekt</a:t>
            </a:r>
            <a:r>
              <a:rPr lang="sr-Latn-RS" b="0" dirty="0" smtClean="0"/>
              <a:t>u</a:t>
            </a:r>
            <a:r>
              <a:rPr lang="en-US" b="0" dirty="0" smtClean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SA se bavi projektovanjem softverskog sistema kroz prikupljanje korisničkih zahteva koji se transformišu u funkcionalne zahteve </a:t>
            </a:r>
            <a:r>
              <a:rPr lang="sr-Latn-RS" b="0" dirty="0" smtClean="0"/>
              <a:t>i</a:t>
            </a:r>
            <a:r>
              <a:rPr lang="en-US" b="0" dirty="0" smtClean="0"/>
              <a:t> </a:t>
            </a:r>
            <a:r>
              <a:rPr lang="en-US" b="0" dirty="0" err="1" smtClean="0"/>
              <a:t>modele</a:t>
            </a:r>
            <a:r>
              <a:rPr lang="sr-Latn-RS" b="0" dirty="0" smtClean="0"/>
              <a:t> poslovn</a:t>
            </a:r>
            <a:r>
              <a:rPr lang="en-US" b="0" dirty="0" err="1" smtClean="0"/>
              <a:t>ih</a:t>
            </a:r>
            <a:r>
              <a:rPr lang="sr-Latn-RS" b="0" dirty="0" smtClean="0"/>
              <a:t> proces</a:t>
            </a:r>
            <a:r>
              <a:rPr lang="en-US" b="0" dirty="0" smtClean="0"/>
              <a:t>a</a:t>
            </a:r>
            <a:endParaRPr lang="sr-Latn-RS" b="0" dirty="0" smtClean="0"/>
          </a:p>
          <a:p>
            <a:pPr lvl="1" eaLnBrk="1" hangingPunct="1"/>
            <a:r>
              <a:rPr lang="sr-Latn-RS" dirty="0" smtClean="0"/>
              <a:t>Apstrahovanje </a:t>
            </a:r>
            <a:r>
              <a:rPr lang="sr-Latn-RS" dirty="0" smtClean="0"/>
              <a:t>sistema </a:t>
            </a:r>
            <a:r>
              <a:rPr lang="sr-Latn-RS" dirty="0" smtClean="0"/>
              <a:t>i njegovih delova kako bi se prevazišla kompleksnost</a:t>
            </a:r>
          </a:p>
          <a:p>
            <a:pPr lvl="1" eaLnBrk="1" hangingPunct="1"/>
            <a:r>
              <a:rPr lang="sr-Latn-RS" dirty="0" smtClean="0"/>
              <a:t>Identifikacija komponenti softverskog sistema</a:t>
            </a:r>
          </a:p>
          <a:p>
            <a:pPr lvl="1" eaLnBrk="1" hangingPunct="1"/>
            <a:r>
              <a:rPr lang="sr-Latn-RS" b="0" dirty="0" smtClean="0"/>
              <a:t>Definicanje šeme komunikacije među modulima</a:t>
            </a:r>
          </a:p>
          <a:p>
            <a:pPr lvl="1" eaLnBrk="1" hangingPunct="1"/>
            <a:r>
              <a:rPr lang="sr-Latn-RS" dirty="0" smtClean="0"/>
              <a:t>Definisanje tehnika i tehnologija komunikacije</a:t>
            </a:r>
            <a:endParaRPr lang="sr-Latn-RS" b="0" dirty="0" smtClean="0"/>
          </a:p>
          <a:p>
            <a:pPr eaLnBrk="1" hangingPunct="1"/>
            <a:r>
              <a:rPr lang="sr-Latn-RS" b="0" dirty="0" smtClean="0"/>
              <a:t>SD se bavi implementacijom funkcionalnih zahteva primenom tehnika razvoja softvera</a:t>
            </a:r>
            <a:endParaRPr lang="sr-Latn-R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9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Monolitne SOA arhitekture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- Primer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88840"/>
            <a:ext cx="4104456" cy="45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88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/>
              <a:t>Sadržaj</a:t>
            </a:r>
            <a:endParaRPr lang="en-US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/>
              <a:t>Softversk</a:t>
            </a:r>
            <a:r>
              <a:rPr lang="sr-Latn-RS" b="0" dirty="0" smtClean="0"/>
              <a:t>a</a:t>
            </a:r>
            <a:r>
              <a:rPr lang="en-US" b="0" dirty="0" smtClean="0"/>
              <a:t> </a:t>
            </a:r>
            <a:r>
              <a:rPr lang="en-US" b="0" dirty="0" err="1" smtClean="0"/>
              <a:t>arhitekutr</a:t>
            </a:r>
            <a:r>
              <a:rPr lang="sr-Latn-RS" b="0" dirty="0" smtClean="0"/>
              <a:t>a</a:t>
            </a:r>
            <a:r>
              <a:rPr lang="en-US" b="0" dirty="0" smtClean="0"/>
              <a:t>,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tipovi</a:t>
            </a:r>
            <a:endParaRPr lang="en-US" b="0" dirty="0" smtClean="0"/>
          </a:p>
          <a:p>
            <a:pPr eaLnBrk="1" hangingPunct="1"/>
            <a:r>
              <a:rPr lang="en-US" b="0" dirty="0" err="1" smtClean="0"/>
              <a:t>Distribuirane</a:t>
            </a:r>
            <a:r>
              <a:rPr lang="en-US" b="0" dirty="0" smtClean="0"/>
              <a:t> </a:t>
            </a:r>
            <a:r>
              <a:rPr lang="en-US" b="0" dirty="0" err="1" smtClean="0"/>
              <a:t>arhistekture</a:t>
            </a:r>
            <a:endParaRPr lang="en-US" b="0" dirty="0"/>
          </a:p>
          <a:p>
            <a:pPr eaLnBrk="1" hangingPunct="1"/>
            <a:r>
              <a:rPr lang="en-US" b="0" dirty="0" smtClean="0"/>
              <a:t> SOA </a:t>
            </a:r>
          </a:p>
          <a:p>
            <a:pPr eaLnBrk="1" hangingPunct="1"/>
            <a:r>
              <a:rPr lang="en-US" b="0" dirty="0" err="1" smtClean="0"/>
              <a:t>Microservice</a:t>
            </a:r>
            <a:endParaRPr lang="en-US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" y="2636912"/>
            <a:ext cx="8229600" cy="533400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 smtClean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1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- Istorijat</a:t>
            </a:r>
          </a:p>
          <a:p>
            <a:pPr lvl="1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The term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“</a:t>
            </a:r>
            <a:r>
              <a:rPr lang="en-US" b="1" i="1" dirty="0" err="1" smtClean="0">
                <a:solidFill>
                  <a:srgbClr val="002060"/>
                </a:solidFill>
                <a:ea typeface="DejaVu Sans"/>
              </a:rPr>
              <a:t>microservices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”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was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first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introduced in 2011 at an architectural workshop as a way to describe the participants' common ideas in software architecture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patterns</a:t>
            </a:r>
          </a:p>
          <a:p>
            <a:pPr lvl="1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Do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tada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se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sli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čan termin koristio da se opiše softverska arhitekura slične namene</a:t>
            </a:r>
          </a:p>
          <a:p>
            <a:pPr lvl="2" eaLnBrk="1" hangingPunct="1"/>
            <a:r>
              <a:rPr lang="en-US" i="1" dirty="0" err="1" smtClean="0">
                <a:solidFill>
                  <a:srgbClr val="002060"/>
                </a:solidFill>
                <a:ea typeface="DejaVu Sans"/>
              </a:rPr>
              <a:t>Netlix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used a very similar architecture under the name of Fine grained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SOA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Tvorci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pojma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koji opisuje datu softversku arhitekturu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b="1" dirty="0">
                <a:hlinkClick r:id="rId3"/>
              </a:rPr>
              <a:t>Martin </a:t>
            </a:r>
            <a:r>
              <a:rPr lang="en-US" b="1" dirty="0" smtClean="0">
                <a:hlinkClick r:id="rId3"/>
              </a:rPr>
              <a:t>Fowler</a:t>
            </a:r>
            <a:r>
              <a:rPr lang="en-US" b="1" dirty="0" smtClean="0"/>
              <a:t> </a:t>
            </a:r>
          </a:p>
          <a:p>
            <a:pPr lvl="2" eaLnBrk="1" hangingPunct="1"/>
            <a:r>
              <a:rPr lang="en-US" b="1" dirty="0" smtClean="0">
                <a:hlinkClick r:id="rId4"/>
              </a:rPr>
              <a:t>James Lewis</a:t>
            </a:r>
            <a:endParaRPr lang="en-US" b="1" dirty="0" smtClean="0"/>
          </a:p>
          <a:p>
            <a:pPr lvl="2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http://www.martinfowler.com/articles/microservices.html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1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- definicija</a:t>
            </a:r>
          </a:p>
          <a:p>
            <a:pPr lvl="1" eaLnBrk="1" hangingPunct="1"/>
            <a:r>
              <a:rPr lang="en-US" i="1" dirty="0">
                <a:solidFill>
                  <a:srgbClr val="002060"/>
                </a:solidFill>
                <a:ea typeface="DejaVu Sans"/>
              </a:rPr>
              <a:t>In short, the </a:t>
            </a:r>
            <a:r>
              <a:rPr lang="en-US" i="1" dirty="0" err="1">
                <a:solidFill>
                  <a:srgbClr val="002060"/>
                </a:solidFill>
                <a:ea typeface="DejaVu Sans"/>
              </a:rPr>
              <a:t>microservice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 architectural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style is </a:t>
            </a:r>
            <a:r>
              <a:rPr lang="en-US" i="1" dirty="0">
                <a:solidFill>
                  <a:srgbClr val="002060"/>
                </a:solidFill>
                <a:ea typeface="DejaVu Sans"/>
              </a:rPr>
              <a:t>an approach to developing a single application as a suite of small services, each running in its own process and communicating with lightweight mechanisms, often an HTTP resource </a:t>
            </a:r>
            <a:r>
              <a:rPr lang="en-US" i="1" dirty="0" smtClean="0">
                <a:solidFill>
                  <a:srgbClr val="002060"/>
                </a:solidFill>
                <a:ea typeface="DejaVu Sans"/>
              </a:rPr>
              <a:t>API</a:t>
            </a:r>
            <a:endParaRPr lang="sr-Latn-RS" i="1" dirty="0" smtClean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en-US" b="1" dirty="0" smtClean="0">
                <a:hlinkClick r:id="rId3"/>
              </a:rPr>
              <a:t>Martin Fowler</a:t>
            </a:r>
            <a:endParaRPr lang="sr-Latn-RS" b="1" dirty="0" smtClean="0"/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  <a:hlinkClick r:id="rId4"/>
              </a:rPr>
              <a:t>http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4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4"/>
              </a:rPr>
              <a:t>www.martinfowler.com/articles/microservices.html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://www.martinfowler.com/microservices/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35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</a:t>
            </a:r>
          </a:p>
          <a:p>
            <a:pPr lvl="1" eaLnBrk="1" hangingPunct="1"/>
            <a:r>
              <a:rPr lang="en-US" dirty="0"/>
              <a:t>A micro-service is a lightweight and independent service that performs single functions and collaborates with other similar services using a well-defined </a:t>
            </a:r>
            <a:r>
              <a:rPr lang="en-US" dirty="0" smtClean="0"/>
              <a:t>interface</a:t>
            </a:r>
            <a:endParaRPr lang="sr-Latn-RS" dirty="0"/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 razvoj pojedinačnih servisa koriste se različite tehnike i tehnologije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pojedinačnih servisa ima svoj sopstveni sistem za skladištenje podataka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mikroservis je posebna aplikacija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pojedinačnih servisa je nezavistan od razvoja ostalih servisa koji čine softverski sistem</a:t>
            </a:r>
          </a:p>
          <a:p>
            <a:pPr lvl="2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87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</a:t>
            </a:r>
            <a:r>
              <a:rPr lang="sr-Latn-RS" b="1" dirty="0">
                <a:solidFill>
                  <a:srgbClr val="002060"/>
                </a:solidFill>
                <a:ea typeface="DejaVu Sans"/>
              </a:rPr>
              <a:t>Microservices–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karakteristike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pojedinačnih servisa je nezavistan od razvoja ostalih servisa koji čine softverski sistem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Sa stanovišta korišćenih tehnika i tehnologija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Sa stanovišta organizacije i podele posla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servis ima interfejs prema spoljašnjem okruženju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Preko koga krajnjem korisniku pruža mehanizam za korišćenje svojih metoda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Koji je u skladu sa definisanim načinom komunikacije sa ostalim servisima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Svestan je postojanja servisa sa kojima komunicira, kao i specifikacije njihovih interfejsa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Sa stanovišta pristupa podacima koje generiše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microservice ima sopstvenu bazu podataka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Onog vendora i tehničkih karakteristika koje najviše odgovaraju</a:t>
            </a:r>
          </a:p>
          <a:p>
            <a:pPr lvl="2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27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</a:t>
            </a:r>
            <a:r>
              <a:rPr lang="sr-Latn-RS" b="1" dirty="0">
                <a:solidFill>
                  <a:srgbClr val="002060"/>
                </a:solidFill>
                <a:ea typeface="DejaVu Sans"/>
              </a:rPr>
              <a:t>Microservices–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karakteristike</a:t>
            </a:r>
          </a:p>
          <a:p>
            <a:pPr lvl="1" eaLnBrk="1" hangingPunct="1"/>
            <a:r>
              <a:rPr lang="sr-Latn-RS" dirty="0" smtClean="0">
                <a:ea typeface="DejaVu Sans"/>
              </a:rPr>
              <a:t>Microservice arhitektura pomaže menadžerima i inžinjerima u procesu razvoja softvera</a:t>
            </a:r>
          </a:p>
          <a:p>
            <a:pPr lvl="1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Definiše jasno upustvo za razvoj distribuiranih sistema</a:t>
            </a: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Dekomponovanje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komplesnog sistema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pojedinačne servise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Nezavisne od ostatka sistema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Koji se ponašaju kao posebna aplikacija (deployable)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pojedinačnih servisa razvija jedan razvojni tim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Specijalizovan za ravoj softvera koji treba obezbeđuje specifičan skup funkcionalnosti kroz metode servisa</a:t>
            </a:r>
          </a:p>
          <a:p>
            <a:pPr lvl="2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31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karakteristike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microservice (MS) ima ograničen skup funkcionalnosti, koji opisuje skup njegovih nadležnosti u okoviru softverske arhitekture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Ograničen skup funkcionalnosti autoamtski znači i ograničen domen za pretragu u slučaju bagova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Kako su MS međusobno nezavisni, testiranje se vrši nezavisno od ostatka sistema, samo na pojedinačnim servisima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MS omogućajaju postepeno razvijanje novih funkcionalnosti uz stalno testiranje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Nova verzija pojedinačnih MS može raditi paralelno sa starom i stalno se testirati, bez rizika da osnovna verzija sistema neće raditi kako je planirano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 ovaj način se podstiče continuous integration i olakšava održavanje softvera</a:t>
            </a:r>
          </a:p>
          <a:p>
            <a:pPr lvl="3" eaLnBrk="1" hangingPunct="1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31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karakteristike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Uvođenje u upotrebu novog servisa ne izaziva potrebu za ponovnim pokretanjem čitavog sistema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Uvođenje novih funkcionalnosti na nivou MS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Ponovno pokretanje i redeployment samo izmenjenog MS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Konfiguracija sistema se svodi na specifikaciju konfiguracije pojedinačnih servisa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Razvojni tim je u mogućnosti da vrši konfiguraciju svakog servisa ponaosob, kako bi se postigle najbolje performanse rada čitavog sistema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24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59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karakteristike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Scaling MS arhitekture se odnosi na procenu razvojnog tima koliko su pojedini MS opterećeni, pa sprem toga vrše podizanje dodatnih instanci datih servisa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Postoje posebni alati za ostvarivanje ovih aktivnosti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7" y="3323956"/>
            <a:ext cx="4248472" cy="31455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87497" y="6258005"/>
            <a:ext cx="23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The Art of </a:t>
            </a:r>
            <a:r>
              <a:rPr lang="en-US" i="1" dirty="0" smtClean="0">
                <a:hlinkClick r:id="rId4"/>
              </a:rPr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 smtClean="0"/>
              <a:t>arhitek</a:t>
            </a:r>
            <a:r>
              <a:rPr lang="sr-Latn-RS" b="0" dirty="0" smtClean="0"/>
              <a:t>t</a:t>
            </a:r>
            <a:r>
              <a:rPr lang="en-US" b="0" dirty="0" err="1" smtClean="0"/>
              <a:t>ur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b="0" dirty="0" smtClean="0"/>
              <a:t>SD se bavi implementacijom funkcionalnih zahteva primenom tehnika razvoja softvera</a:t>
            </a:r>
          </a:p>
          <a:p>
            <a:pPr lvl="1" eaLnBrk="1" hangingPunct="1"/>
            <a:r>
              <a:rPr lang="sr-Latn-RS" dirty="0" smtClean="0"/>
              <a:t>Implementira dizajn plan koji se koristi kao uputstvo za razvoj softverskog sistema</a:t>
            </a:r>
          </a:p>
          <a:p>
            <a:pPr lvl="1" eaLnBrk="1" hangingPunct="1"/>
            <a:r>
              <a:rPr lang="sr-Latn-RS" dirty="0" smtClean="0"/>
              <a:t>Plan razvoja sistema</a:t>
            </a:r>
          </a:p>
          <a:p>
            <a:pPr lvl="2" eaLnBrk="1" hangingPunct="1"/>
            <a:r>
              <a:rPr lang="sr-Latn-RS" dirty="0" smtClean="0"/>
              <a:t>Dinamika razvoja</a:t>
            </a:r>
          </a:p>
          <a:p>
            <a:pPr lvl="2" eaLnBrk="1" hangingPunct="1"/>
            <a:r>
              <a:rPr lang="sr-Latn-RS" dirty="0" smtClean="0"/>
              <a:t>Planiranje resursa razvoja</a:t>
            </a:r>
          </a:p>
          <a:p>
            <a:pPr lvl="3" eaLnBrk="1" hangingPunct="1"/>
            <a:r>
              <a:rPr lang="sr-Latn-RS" dirty="0" smtClean="0"/>
              <a:t>Ljudskih resursa</a:t>
            </a:r>
          </a:p>
          <a:p>
            <a:pPr lvl="3" eaLnBrk="1" hangingPunct="1"/>
            <a:r>
              <a:rPr lang="sr-Latn-RS" dirty="0" smtClean="0"/>
              <a:t>Hardverske infrastrukture</a:t>
            </a:r>
          </a:p>
          <a:p>
            <a:pPr lvl="3" eaLnBrk="1" hangingPunct="1"/>
            <a:r>
              <a:rPr lang="sr-Latn-RS" dirty="0" smtClean="0"/>
              <a:t>Vremenskih resursa</a:t>
            </a:r>
          </a:p>
          <a:p>
            <a:pPr lvl="2" eaLnBrk="1" hangingPunct="1"/>
            <a:r>
              <a:rPr lang="sr-Latn-RS" dirty="0" smtClean="0"/>
              <a:t>Specifikacija korišćenih tehnologija</a:t>
            </a:r>
          </a:p>
          <a:p>
            <a:pPr lvl="2" eaLnBrk="1" hangingPunct="1"/>
            <a:r>
              <a:rPr lang="sr-Latn-RS" dirty="0" smtClean="0"/>
              <a:t>Specifikacija korišćenih tehnika</a:t>
            </a:r>
          </a:p>
          <a:p>
            <a:pPr lvl="3" eaLnBrk="1" hangingPunct="1"/>
            <a:r>
              <a:rPr lang="sr-Latn-RS" dirty="0" smtClean="0"/>
              <a:t>Programskih jezika i tehnika programiranja</a:t>
            </a:r>
          </a:p>
          <a:p>
            <a:pPr lvl="3" eaLnBrk="1" hangingPunct="1"/>
            <a:r>
              <a:rPr lang="sr-Latn-RS" dirty="0" smtClean="0"/>
              <a:t>Načina testiranja sistema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44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karakteristike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Jedino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ograničenje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prilikom razvoja MS arhitekture predstavlja specifikacija načina komunikacije između samih MS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Mora biti uniformna na nivou MS arhitekture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Najčešće razmenom poruka ili primenom HTTP protokola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70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primer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33431"/>
            <a:ext cx="4594832" cy="46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348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primer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softverskog sistema za autentifikaciju i autorizaciju korisnika i pristupanje resursima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0" y="2780928"/>
            <a:ext cx="835240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988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primer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Razvoj softverskog sistema za autentifikaciju i autorizaciju korisnika i pristupanje resursima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projektnih timova može da se fokusira na razvoj funkcionalnosti pojedinačnog servisa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Auth servis 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Funkcionalnosti autehtifikacije korisnika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  <a:ea typeface="DejaVu Sans"/>
              </a:rPr>
              <a:t>Access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servis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Funkcionalnosti za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a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utorizacij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u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korisnika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  <a:ea typeface="DejaVu Sans"/>
              </a:rPr>
              <a:t>Resource</a:t>
            </a: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Funkcionalnosti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za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dobavljanje resursa</a:t>
            </a:r>
          </a:p>
          <a:p>
            <a:pPr marL="1714500" lvl="3" indent="-342900" eaLnBrk="1" hangingPunct="1">
              <a:buFont typeface="+mj-lt"/>
              <a:buAutoNum type="arabicPeriod"/>
            </a:pP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ResourceGateway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Vrši koordinaciju servisa: 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Autentifikaciju, autorizaciju i na kraju dobavljanje željenog resursa	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Kompunikacija razmenom poruka (asinhrona komunikacija)</a:t>
            </a:r>
          </a:p>
          <a:p>
            <a:pPr lvl="6"/>
            <a:r>
              <a:rPr lang="en-US" dirty="0" smtClean="0"/>
              <a:t>AMQP</a:t>
            </a:r>
            <a:r>
              <a:rPr lang="en-US" dirty="0"/>
              <a:t> </a:t>
            </a:r>
            <a:endParaRPr lang="sr-Latn-RS" dirty="0" smtClean="0"/>
          </a:p>
          <a:p>
            <a:pPr lvl="6"/>
            <a:r>
              <a:rPr lang="en-US" dirty="0" smtClean="0"/>
              <a:t>STOMP</a:t>
            </a:r>
            <a:endParaRPr lang="sr-Latn-RS" dirty="0" smtClean="0"/>
          </a:p>
          <a:p>
            <a:pPr lvl="5"/>
            <a:r>
              <a:rPr lang="sr-Latn-RS" dirty="0" smtClean="0"/>
              <a:t>Format pruke je obično human-readable</a:t>
            </a:r>
          </a:p>
          <a:p>
            <a:pPr lvl="6"/>
            <a:r>
              <a:rPr lang="en-US" dirty="0"/>
              <a:t>JSON </a:t>
            </a:r>
            <a:endParaRPr lang="sr-Latn-RS" dirty="0" smtClean="0"/>
          </a:p>
          <a:p>
            <a:pPr lvl="6"/>
            <a:r>
              <a:rPr lang="sr-Latn-RS" dirty="0" smtClean="0"/>
              <a:t>XML</a:t>
            </a:r>
          </a:p>
          <a:p>
            <a:pPr lvl="7"/>
            <a:r>
              <a:rPr lang="sr-Latn-RS" dirty="0" smtClean="0"/>
              <a:t>Alternativno binarni</a:t>
            </a:r>
          </a:p>
          <a:p>
            <a:pPr lvl="8"/>
            <a:r>
              <a:rPr lang="en-US" dirty="0" smtClean="0"/>
              <a:t>Avro</a:t>
            </a:r>
            <a:r>
              <a:rPr lang="sr-Latn-RS" dirty="0" smtClean="0"/>
              <a:t>, </a:t>
            </a:r>
            <a:r>
              <a:rPr lang="en-US" dirty="0"/>
              <a:t>Protocol </a:t>
            </a:r>
            <a:r>
              <a:rPr lang="en-US" dirty="0" smtClean="0"/>
              <a:t>Buffers</a:t>
            </a:r>
            <a:endParaRPr lang="sr-Latn-RS" dirty="0" smtClean="0"/>
          </a:p>
          <a:p>
            <a:pPr lvl="5"/>
            <a:r>
              <a:rPr lang="sr-Latn-RS" dirty="0" smtClean="0"/>
              <a:t>Dva tipa komunikacionih kanala</a:t>
            </a:r>
          </a:p>
          <a:p>
            <a:pPr lvl="6"/>
            <a:r>
              <a:rPr lang="sr-Latn-RS" dirty="0" smtClean="0"/>
              <a:t>point-to-point i publish-subscribe</a:t>
            </a:r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Kompunikacija razmenom poruka (asinhrona komunikacija)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„Razdvajanje“ klijenta i servera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 samo šalje poruku kroz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kanal,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zna kome i koliko je instanci servisa trenutno aktivno</a:t>
            </a:r>
          </a:p>
          <a:p>
            <a:pPr lvl="5"/>
            <a:r>
              <a:rPr lang="en-US" dirty="0"/>
              <a:t>Message </a:t>
            </a:r>
            <a:r>
              <a:rPr lang="en-US" dirty="0" smtClean="0"/>
              <a:t>buffering</a:t>
            </a:r>
            <a:endParaRPr lang="sr-Latn-RS" dirty="0" smtClean="0"/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 ne mora biti aktivan u trenutku slanja poruke od strane klijenta. Njegova poruka će biti sačuvana u bufferu. 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HTTP?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Egzaktna specifikacija klijent-server komunikacije	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 (sunhrona komunikacija)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Implementacijom RESTful mehanizama koji koriste HTTP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Jednostavan i inženjeri su familijarni sa načinom implementacije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Jednostavan za testiranje (Postman)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JSON formatiranje zahteva (request) i odgovora(responce)</a:t>
            </a:r>
          </a:p>
          <a:p>
            <a:pPr lvl="6"/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Potrebno je implementirati unutrašnju komunikaciju među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servisima koji su pojedinačni procesi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HTTP (sunhrona komunikacija)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Sinhrona komunikacija podrazumeva čekanje odgovora od serverske strane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Nema buffera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 klijent i server moraju biti dostupni u momentu komunikacije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Klijent mora biti svestan kom serverskom procesu se obrać</a:t>
            </a:r>
          </a:p>
          <a:p>
            <a:pPr lvl="7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Tačnu adresu i port (host i port)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implementirati mehanizam za obradu otkaza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se pošalje poruka prema primaocu koji je privremeno nedostupan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Zastoj na komunikacionoj mreži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Trajno nedostupan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Više o načinima komunikacije i tipovima IPC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1720" y="4581128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https://www.nginx.com/blog/building-microservices-inter-process-communication/?utm_source=building-microservices-using-an-api-gateway&amp;utm_medium=blog</a:t>
            </a:r>
          </a:p>
        </p:txBody>
      </p:sp>
    </p:spTree>
    <p:extLst>
      <p:ext uri="{BB962C8B-B14F-4D97-AF65-F5344CB8AC3E}">
        <p14:creationId xmlns:p14="http://schemas.microsoft.com/office/powerpoint/2010/main" val="27723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69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praksi MS arhitektura znači dodatni napor za razvoni tim da bi se došlo do distribuirane arhitekture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implementirati mehanizam za obradu otkaza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se pošalje poruka prema primaocu koji je privremeno nedostupan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Zastoj na komunikacionoj mreži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Trajno nedostupan</a:t>
            </a:r>
          </a:p>
          <a:p>
            <a:pPr lvl="3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Komunikacija između modula kod monolitnih aplikacija</a:t>
            </a:r>
          </a:p>
          <a:p>
            <a:pPr lvl="4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Znatno jednostavnija</a:t>
            </a:r>
          </a:p>
          <a:p>
            <a:pPr lvl="4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Svodi se na l</a:t>
            </a:r>
            <a:r>
              <a:rPr lang="en-US" b="1" dirty="0" err="1"/>
              <a:t>anguage</a:t>
            </a:r>
            <a:r>
              <a:rPr lang="en-US" b="1" dirty="0"/>
              <a:t>-level </a:t>
            </a:r>
            <a:r>
              <a:rPr lang="en-US" b="1" dirty="0" smtClean="0"/>
              <a:t>method/procedure</a:t>
            </a:r>
            <a:r>
              <a:rPr lang="sr-Latn-RS" b="1" dirty="0" smtClean="0"/>
              <a:t> pozive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Objektno orijentisana arhitektura (OO)</a:t>
            </a:r>
          </a:p>
          <a:p>
            <a:pPr lvl="1" eaLnBrk="1" hangingPunct="1"/>
            <a:r>
              <a:rPr lang="sr-Latn-RS" dirty="0" smtClean="0"/>
              <a:t>Prvi OO jezik – Simula (</a:t>
            </a:r>
            <a:r>
              <a:rPr lang="en-US" dirty="0" smtClean="0"/>
              <a:t>Simulation </a:t>
            </a:r>
            <a:r>
              <a:rPr lang="en-US" dirty="0"/>
              <a:t>of real </a:t>
            </a:r>
            <a:r>
              <a:rPr lang="en-US" dirty="0" smtClean="0"/>
              <a:t>systems</a:t>
            </a:r>
            <a:r>
              <a:rPr lang="sr-Latn-RS" dirty="0" smtClean="0"/>
              <a:t>), 1960,</a:t>
            </a:r>
            <a:r>
              <a:rPr lang="en-US" dirty="0"/>
              <a:t> Norwegian Computing </a:t>
            </a:r>
            <a:r>
              <a:rPr lang="en-US" dirty="0" smtClean="0"/>
              <a:t>Center</a:t>
            </a:r>
            <a:endParaRPr lang="sr-Latn-RS" dirty="0" smtClean="0"/>
          </a:p>
          <a:p>
            <a:pPr lvl="1" eaLnBrk="1" hangingPunct="1"/>
            <a:r>
              <a:rPr lang="en-US" dirty="0"/>
              <a:t>Object Modeling Techniques (OMT) by </a:t>
            </a:r>
            <a:r>
              <a:rPr lang="en-US" b="1" dirty="0"/>
              <a:t>James Rum </a:t>
            </a:r>
            <a:r>
              <a:rPr lang="en-US" b="1" dirty="0" smtClean="0"/>
              <a:t>Baugh</a:t>
            </a:r>
            <a:endParaRPr lang="sr-Latn-RS" b="1" dirty="0" smtClean="0"/>
          </a:p>
          <a:p>
            <a:pPr lvl="1" eaLnBrk="1" hangingPunct="1"/>
            <a:r>
              <a:rPr lang="sr-Latn-RS" dirty="0" smtClean="0"/>
              <a:t>O</a:t>
            </a:r>
            <a:r>
              <a:rPr lang="en-US" dirty="0" err="1" smtClean="0"/>
              <a:t>bject</a:t>
            </a:r>
            <a:r>
              <a:rPr lang="en-US" dirty="0" smtClean="0"/>
              <a:t>-Oriented </a:t>
            </a:r>
            <a:r>
              <a:rPr lang="en-US" dirty="0"/>
              <a:t>Software Engineering (OOSE) by </a:t>
            </a:r>
            <a:r>
              <a:rPr lang="en-US" b="1" dirty="0"/>
              <a:t>Ivar </a:t>
            </a:r>
            <a:r>
              <a:rPr lang="en-US" b="1" dirty="0" smtClean="0"/>
              <a:t>Jacobson</a:t>
            </a:r>
            <a:endParaRPr lang="sr-Latn-RS" b="1" dirty="0" smtClean="0"/>
          </a:p>
          <a:p>
            <a:pPr eaLnBrk="1" hangingPunct="1"/>
            <a:r>
              <a:rPr lang="sr-Latn-RS" b="0" dirty="0" smtClean="0"/>
              <a:t>Najznačajnija metodologija razvoja bilo kog softvera današnjice</a:t>
            </a:r>
          </a:p>
          <a:p>
            <a:pPr lvl="1" eaLnBrk="1" hangingPunct="1"/>
            <a:r>
              <a:rPr lang="sr-Latn-RS" dirty="0" smtClean="0"/>
              <a:t>Razvoj softvera zasnovan na objektima, kao osnovnim gradivnim jedinicama OO arhitekture</a:t>
            </a:r>
          </a:p>
          <a:p>
            <a:pPr lvl="1" eaLnBrk="1" hangingPunct="1"/>
            <a:r>
              <a:rPr lang="sr-Latn-RS" b="0" dirty="0" smtClean="0"/>
              <a:t>Stanje i ponašanje objekta definišu svaki objekat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321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Razmena transakcija među pojedinačnim MS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postoje distribuirane transakcije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Koje će se u potpunosti izvršiti ili biti prekinute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Menjanje podataka na različitim bazama podataka koje pripadaju različitim MS je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jako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zahtevan izazov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 možemo garantovati potpunu konzistentnost</a:t>
            </a:r>
          </a:p>
          <a:p>
            <a:pPr lvl="5"/>
            <a:r>
              <a:rPr lang="sr-Latn-RS" dirty="0" smtClean="0"/>
              <a:t>Moguće je jedino obezbediti </a:t>
            </a:r>
            <a:r>
              <a:rPr lang="en-US" b="1" dirty="0" smtClean="0"/>
              <a:t>eventual consistency</a:t>
            </a:r>
            <a:endParaRPr lang="sr-Latn-RS" b="1" dirty="0" smtClean="0"/>
          </a:p>
          <a:p>
            <a:pPr lvl="2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Testiranje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celokupne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MS arhitekture takođe je zahtevan zadatak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Kako napraviti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orkestraciju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testova nad celokupnom arhitekturom?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Specijalizovani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E2E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testovi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467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Deployment i monitoring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Kompleksni zadaci za arhitekture koje imaju veliki broj MS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Svaki od MS može biti pokrenut u okviru više instanci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voditi evidenciju o svakoj instanci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Svaka instanca mora biti svesna postojanja instanci ostalih servisa sa kojima treba da komunicira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Host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Port</a:t>
            </a:r>
          </a:p>
          <a:p>
            <a:pPr lvl="3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nadgledati rad svake instance servisa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Netfilx ima preko 600 servisa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77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nedostaci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Veliki broj MS zahteva snažnu komunikaciju među članovima timova koji su zaduženi za razvoj pojedinančnih servisa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Potrebno je odlučiti kako izvršiti „rastavljanje“ monolitne aplikacije ukoliko se vrši transformacija na MS arhitekturu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84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 –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česta pitanja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00320"/>
            <a:ext cx="5688632" cy="47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problemi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Konfiguracija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Svaki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od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mikroservisa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Registracija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otkrivanje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servisa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Service registration and discovery 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Ruriranje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Routing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Komunikacija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Implementacija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ćenje i dobijanje metrika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Otkrivanje uskih grla u komunikaciji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Load balancing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Frontend</a:t>
            </a:r>
          </a:p>
          <a:p>
            <a:pPr marL="1828800" lvl="3" indent="-457200" eaLnBrk="1" hangingPunct="1">
              <a:buFont typeface="+mj-lt"/>
              <a:buAutoNum type="arabicPeriod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Backend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/>
            </a:pP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problemi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  <a:p>
            <a:pPr marL="1371600" lvl="2" indent="-457200" eaLnBrk="1" hangingPunct="1">
              <a:buFont typeface="+mj-lt"/>
              <a:buAutoNum type="arabicPeriod" startAt="6"/>
            </a:pPr>
            <a:r>
              <a:rPr lang="sr-Latn-RS" dirty="0" smtClean="0">
                <a:solidFill>
                  <a:srgbClr val="002060"/>
                </a:solidFill>
                <a:ea typeface="DejaVu Sans"/>
              </a:rPr>
              <a:t>Circuit Braker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jedan od servisa postane nedostupan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Prekinuti komunikaciju sa njim tako da ostatak aplikacije ostane u radnom stanju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Spreciti Cascade Failure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Ukoliko servis od koga se očekuje na inicira komunikaciju sa ostalim servisima nakon izvršavanja svoje metode postane nedostupan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Sprečiti da i ostali servisi u steku komunikacije postanu nedostupni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Microservice arhitektura – Željeni izgled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56792"/>
            <a:ext cx="6768752" cy="49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38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Core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Dat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a</a:t>
            </a: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Web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Security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 Boot</a:t>
            </a:r>
            <a:endParaRPr lang="sr-Latn-RS" dirty="0" smtClean="0">
              <a:ea typeface="DejaVu Sans"/>
            </a:endParaRPr>
          </a:p>
          <a:p>
            <a:pPr lvl="3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Spring </a:t>
            </a:r>
            <a:r>
              <a:rPr lang="en-US" b="1" dirty="0">
                <a:solidFill>
                  <a:srgbClr val="002060"/>
                </a:solidFill>
                <a:ea typeface="DejaVu Sans"/>
              </a:rPr>
              <a:t>Cloud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endParaRPr lang="en-US" dirty="0"/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Nerflix OSS: http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://techblog.netflix.com/2015/10/evolution-of-open-source-at-netflix.html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Eureka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Zuul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Ribbon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Hystrics</a:t>
            </a:r>
          </a:p>
          <a:p>
            <a:pPr marL="1371600" lvl="3" indent="0" eaLnBrk="1" hangingPunct="1">
              <a:buNone/>
            </a:pPr>
            <a:r>
              <a:rPr lang="sr-Latn-RS" dirty="0">
                <a:solidFill>
                  <a:srgbClr val="002060"/>
                </a:solidFill>
                <a:ea typeface="DejaVu Sans"/>
              </a:rPr>
              <a:t>	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486" y="4941168"/>
            <a:ext cx="55245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4941168"/>
            <a:ext cx="52387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987" y="4936181"/>
            <a:ext cx="5048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838" y="4936181"/>
            <a:ext cx="2867025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98" y="4936181"/>
            <a:ext cx="1781175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3647" y="3625617"/>
            <a:ext cx="2276353" cy="648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284" y="2742262"/>
            <a:ext cx="1356602" cy="868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4712" y="2745873"/>
            <a:ext cx="1057275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9284" y="1966301"/>
            <a:ext cx="1552575" cy="533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1387" y="1894863"/>
            <a:ext cx="9906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449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marL="1371600" lvl="3" indent="0" eaLnBrk="1" hangingPunct="1">
              <a:buNone/>
            </a:pPr>
            <a:r>
              <a:rPr lang="sr-Latn-RS" dirty="0">
                <a:solidFill>
                  <a:srgbClr val="002060"/>
                </a:solidFill>
                <a:ea typeface="DejaVu Sans"/>
              </a:rPr>
              <a:t>	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085850"/>
            <a:ext cx="84391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806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79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Microservice arhitektura – Željeni izgled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28" y="1638249"/>
            <a:ext cx="6496544" cy="49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9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Data Flow arhitektura (DF)</a:t>
            </a:r>
          </a:p>
          <a:p>
            <a:pPr eaLnBrk="1" hangingPunct="1"/>
            <a:r>
              <a:rPr lang="sr-Latn-RS" b="0" dirty="0" smtClean="0"/>
              <a:t>Podaci i komponente softverskog sistema se posmatraju kao odvojene celine</a:t>
            </a:r>
          </a:p>
          <a:p>
            <a:pPr lvl="1" eaLnBrk="1" hangingPunct="1"/>
            <a:r>
              <a:rPr lang="sr-Latn-RS" dirty="0" smtClean="0"/>
              <a:t>Komponente softverskog sistema su stanice za obardu podataka</a:t>
            </a:r>
          </a:p>
          <a:p>
            <a:pPr lvl="2" eaLnBrk="1" hangingPunct="1"/>
            <a:r>
              <a:rPr lang="sr-Latn-RS" dirty="0" smtClean="0"/>
              <a:t>Svaka komponenta ima sopstveni skup funkcionalnosti koje obezbeđuju obradu pristiglih podataka</a:t>
            </a:r>
          </a:p>
          <a:p>
            <a:pPr lvl="2" eaLnBrk="1" hangingPunct="1"/>
            <a:r>
              <a:rPr lang="sr-Latn-RS" dirty="0" smtClean="0"/>
              <a:t>Osnovne gradivne elementi</a:t>
            </a:r>
          </a:p>
          <a:p>
            <a:pPr lvl="3" eaLnBrk="1" hangingPunct="1"/>
            <a:r>
              <a:rPr lang="sr-Latn-RS" dirty="0" smtClean="0"/>
              <a:t>Filter – logička obrada podataka</a:t>
            </a:r>
          </a:p>
          <a:p>
            <a:pPr lvl="3" eaLnBrk="1" hangingPunct="1"/>
            <a:r>
              <a:rPr lang="sr-Latn-RS" dirty="0" smtClean="0"/>
              <a:t>Pipe – sastoji se iz više autonomnih celina u kojima se vrše operacije nad podacima</a:t>
            </a:r>
          </a:p>
          <a:p>
            <a:pPr lvl="1" eaLnBrk="1" hangingPunct="1"/>
            <a:r>
              <a:rPr lang="sr-Latn-RS" b="0" dirty="0" smtClean="0"/>
              <a:t>Podaci prolaze kroz svaku komponentu sistema i na kraju završavaju u sistemu za skladištenje podataka ili daju neki povratni rezultat (eng. Output)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832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Core Container</a:t>
            </a:r>
          </a:p>
          <a:p>
            <a:pPr lvl="4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spring-core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spring-beans, spring-context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, spring-context-support, and spring-expression 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5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Fundamentalni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deo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frejvorka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6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Podr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ška za:</a:t>
            </a:r>
          </a:p>
          <a:p>
            <a:pPr lvl="7"/>
            <a:r>
              <a:rPr lang="en-US" dirty="0"/>
              <a:t>Dependency </a:t>
            </a:r>
            <a:r>
              <a:rPr lang="en-US" dirty="0" smtClean="0"/>
              <a:t>Injection</a:t>
            </a:r>
            <a:r>
              <a:rPr lang="sr-Latn-RS" dirty="0" smtClean="0"/>
              <a:t>, kreiranje i operacije nad Spring objektima (JNDI registry), query and expression language (upravljanje grafom objekata)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514975"/>
            <a:ext cx="58102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67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Aop (Aspect Oriented Programming)</a:t>
            </a:r>
          </a:p>
          <a:p>
            <a:pPr lvl="4" eaLnBrk="1" hangingPunct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sr-Cyrl-RS" dirty="0" smtClean="0"/>
              <a:t>, </a:t>
            </a:r>
            <a:r>
              <a:rPr lang="sr-Latn-RS" dirty="0" smtClean="0"/>
              <a:t>Interceptors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Asoects</a:t>
            </a:r>
          </a:p>
          <a:p>
            <a:pPr lvl="4" eaLnBrk="1" hangingPunct="1"/>
            <a:r>
              <a:rPr lang="en-US" dirty="0" smtClean="0"/>
              <a:t>spring-aspects</a:t>
            </a:r>
            <a:r>
              <a:rPr lang="sr-Latn-RS" dirty="0" smtClean="0"/>
              <a:t>, AspectJ</a:t>
            </a:r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Instrumentation</a:t>
            </a:r>
          </a:p>
          <a:p>
            <a:pPr lvl="4" eaLnBrk="1" hangingPunct="1"/>
            <a:r>
              <a:rPr lang="en-US" dirty="0" smtClean="0"/>
              <a:t>spring-instrument</a:t>
            </a:r>
            <a:r>
              <a:rPr lang="sr-Latn-RS" dirty="0" smtClean="0"/>
              <a:t>, mogućnost konfiguracije posebnih komponenti aplikacije: </a:t>
            </a:r>
            <a:r>
              <a:rPr lang="en-US" dirty="0" smtClean="0"/>
              <a:t>spring-instrument-tomcat</a:t>
            </a:r>
            <a:endParaRPr lang="sr-Latn-RS" dirty="0" smtClean="0"/>
          </a:p>
          <a:p>
            <a:pPr lvl="3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Messaging</a:t>
            </a:r>
          </a:p>
          <a:p>
            <a:pPr lvl="4" eaLnBrk="1" hangingPunct="1"/>
            <a:r>
              <a:rPr lang="en-US" dirty="0" smtClean="0"/>
              <a:t>spring-messaging</a:t>
            </a:r>
            <a:r>
              <a:rPr lang="sr-Latn-RS" dirty="0" smtClean="0"/>
              <a:t>, message-based applications, mapiranje poruka na metode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901344"/>
            <a:ext cx="58197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210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Apstraktni sloj za operacije za RDBMS: kreiranje konekcije, prosleđivanje uputa, exception handling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tx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Transaction management: za sve klase koje implementiraju dati interfejs, kao i za POJO </a:t>
            </a:r>
            <a:r>
              <a:rPr lang="en-US" i="1" dirty="0" smtClean="0"/>
              <a:t>(</a:t>
            </a:r>
            <a:r>
              <a:rPr lang="en-US" i="1" dirty="0"/>
              <a:t>Plain Old Java Objects)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klase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orm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Object-Relational APIs: JPA, Hibernate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oxm</a:t>
            </a:r>
            <a:endParaRPr lang="sr-Latn-RS" dirty="0" smtClean="0"/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Object-XML mapping APIs: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smtClean="0"/>
              <a:t>JAXB</a:t>
            </a:r>
            <a:endParaRPr lang="sr-Latn-RS" dirty="0" smtClean="0"/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jms</a:t>
            </a:r>
            <a:endParaRPr lang="sr-Latn-RS" dirty="0" smtClean="0"/>
          </a:p>
          <a:p>
            <a:pPr lvl="4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Java Messaging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Service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Servisi za razmenu poruka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978" y="4797152"/>
            <a:ext cx="28003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30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spring-web</a:t>
            </a:r>
            <a:r>
              <a:rPr lang="sr-Latn-RS" dirty="0" smtClean="0"/>
              <a:t>: osnovna web podrška, file upload, HTTP klijent</a:t>
            </a:r>
          </a:p>
          <a:p>
            <a:pPr lvl="3" eaLnBrk="1" hangingPunct="1"/>
            <a:r>
              <a:rPr lang="en-US" dirty="0" smtClean="0"/>
              <a:t>spring-</a:t>
            </a:r>
            <a:r>
              <a:rPr lang="en-US" dirty="0" err="1" smtClean="0"/>
              <a:t>webmvc</a:t>
            </a:r>
            <a:r>
              <a:rPr lang="sr-Latn-RS" dirty="0" smtClean="0"/>
              <a:t>: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Web-Servlet module, Spring</a:t>
            </a:r>
            <a:r>
              <a:rPr lang="en-US" dirty="0"/>
              <a:t> </a:t>
            </a:r>
            <a:r>
              <a:rPr lang="en-US" dirty="0" smtClean="0"/>
              <a:t>model-view-controller</a:t>
            </a:r>
            <a:r>
              <a:rPr lang="sr-Latn-RS" dirty="0" smtClean="0"/>
              <a:t>, REST web services</a:t>
            </a:r>
          </a:p>
          <a:p>
            <a:pPr lvl="4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Razdvaja domain modela i web formi</a:t>
            </a:r>
          </a:p>
          <a:p>
            <a:pPr lvl="3" eaLnBrk="1" hangingPunct="1"/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221088"/>
            <a:ext cx="27908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79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spring-test</a:t>
            </a:r>
          </a:p>
          <a:p>
            <a:pPr lvl="4" eaLnBrk="1" hangingPunct="1"/>
            <a:r>
              <a:rPr lang="en-US" dirty="0"/>
              <a:t>JUnit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/>
              <a:t>TestNG</a:t>
            </a:r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53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Runtime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endParaRPr lang="sr-Latn-RS" b="1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44" y="2204864"/>
            <a:ext cx="5915548" cy="43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44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</a:p>
          <a:p>
            <a:pPr lvl="4" eaLnBrk="1" hangingPunct="1"/>
            <a:r>
              <a:rPr lang="en-US" i="1" dirty="0"/>
              <a:t>Spring Data’s mission is to provide a familiar and consistent, Spring-based programming model for data access while still retaining the special traits of the underlying data </a:t>
            </a:r>
            <a:r>
              <a:rPr lang="en-US" i="1" dirty="0" smtClean="0"/>
              <a:t>store</a:t>
            </a:r>
          </a:p>
          <a:p>
            <a:pPr lvl="4" eaLnBrk="1" hangingPunct="1"/>
            <a:r>
              <a:rPr lang="en-US" dirty="0" err="1" smtClean="0"/>
              <a:t>Implementacija</a:t>
            </a:r>
            <a:r>
              <a:rPr lang="en-US" dirty="0" smtClean="0"/>
              <a:t> Repository Pattern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5"/>
            <a:r>
              <a:rPr lang="en-US" dirty="0" err="1" smtClean="0"/>
              <a:t>Implementirati</a:t>
            </a:r>
            <a:r>
              <a:rPr lang="en-US" dirty="0" smtClean="0"/>
              <a:t> </a:t>
            </a:r>
            <a:r>
              <a:rPr lang="en-US" dirty="0" err="1" smtClean="0"/>
              <a:t>apstraktni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metodama</a:t>
            </a:r>
            <a:r>
              <a:rPr lang="en-US" dirty="0" smtClean="0"/>
              <a:t> </a:t>
            </a:r>
            <a:r>
              <a:rPr lang="sr-Latn-RS" dirty="0" smtClean="0"/>
              <a:t>koje implementiraju operacija za manipulacijuu podacima, koje će biti iste i u slučaju različitih DB sistema</a:t>
            </a:r>
            <a:r>
              <a:rPr lang="en-US" i="1" dirty="0"/>
              <a:t> </a:t>
            </a:r>
            <a:endParaRPr lang="sr-Latn-RS" i="1" dirty="0" smtClean="0"/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Baren CRUD operacije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Različiti sistemi za upravljanje bazama podataka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SQL, NoSQL </a:t>
            </a:r>
          </a:p>
          <a:p>
            <a:pPr lvl="5"/>
            <a:r>
              <a:rPr lang="sr-Latn-RS" dirty="0" smtClean="0">
                <a:solidFill>
                  <a:srgbClr val="002060"/>
                </a:solidFill>
                <a:ea typeface="DejaVu Sans"/>
              </a:rPr>
              <a:t>Podrška za Map-Reduce i </a:t>
            </a:r>
            <a:r>
              <a:rPr lang="en-US" dirty="0"/>
              <a:t> cloud-based data </a:t>
            </a:r>
            <a:r>
              <a:rPr lang="en-US" dirty="0" smtClean="0"/>
              <a:t>services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259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  <a:endParaRPr lang="sr-Latn-RS" dirty="0" smtClean="0"/>
          </a:p>
          <a:p>
            <a:pPr lvl="3" eaLnBrk="1" hangingPunct="1"/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780928"/>
            <a:ext cx="6312577" cy="34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065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06" y="2564904"/>
            <a:ext cx="7330443" cy="39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470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89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Data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77" y="2564904"/>
            <a:ext cx="728522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1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dirty="0" smtClean="0"/>
              <a:t>Data-Centered arhitektura (DC)</a:t>
            </a:r>
          </a:p>
          <a:p>
            <a:pPr eaLnBrk="1" hangingPunct="1"/>
            <a:r>
              <a:rPr lang="sr-Latn-RS" dirty="0" smtClean="0"/>
              <a:t> </a:t>
            </a:r>
            <a:r>
              <a:rPr lang="sr-Latn-RS" b="0" dirty="0" smtClean="0"/>
              <a:t>Podaci se čuvaju u centralizovanom skladištu kome pristupaju komponete koje vrše operacije nad podacima</a:t>
            </a:r>
          </a:p>
          <a:p>
            <a:pPr lvl="1" eaLnBrk="1" hangingPunct="1"/>
            <a:r>
              <a:rPr lang="sr-Latn-RS" dirty="0" smtClean="0"/>
              <a:t>Osnovni cilj je očuvanje konzistentnosti podataka</a:t>
            </a:r>
          </a:p>
          <a:p>
            <a:pPr lvl="1" eaLnBrk="1" hangingPunct="1"/>
            <a:r>
              <a:rPr lang="sr-Latn-RS" b="0" dirty="0" smtClean="0"/>
              <a:t>DC se sastoji od autonomnih softverskih komponeti koje komuniciraju samo kroz centralizovano skladište podataka</a:t>
            </a:r>
          </a:p>
          <a:p>
            <a:pPr lvl="1" eaLnBrk="1" hangingPunct="1"/>
            <a:r>
              <a:rPr lang="sr-Latn-RS" dirty="0" smtClean="0"/>
              <a:t>Primer DC arhitekture predstavlja RDBMS</a:t>
            </a:r>
            <a:endParaRPr lang="sr-Latn-RS" b="0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652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90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</a:t>
            </a:r>
            <a:r>
              <a:rPr lang="sr-Latn-RS" dirty="0" smtClean="0"/>
              <a:t>Security</a:t>
            </a:r>
          </a:p>
          <a:p>
            <a:pPr lvl="4" eaLnBrk="1" hangingPunct="1"/>
            <a:r>
              <a:rPr lang="en-US" i="1" dirty="0" smtClean="0"/>
              <a:t>Spring Security is a powerful and highly customizable authentication and access-control framework. It is the de-facto standard for securing Spring-based applications.</a:t>
            </a:r>
          </a:p>
          <a:p>
            <a:pPr lvl="4" eaLnBrk="1" hangingPunct="1"/>
            <a:r>
              <a:rPr lang="sr-Latn-RS" dirty="0">
                <a:hlinkClick r:id="rId4"/>
              </a:rPr>
              <a:t>http://</a:t>
            </a:r>
            <a:r>
              <a:rPr lang="sr-Latn-RS" dirty="0" smtClean="0">
                <a:hlinkClick r:id="rId4"/>
              </a:rPr>
              <a:t>projects.spring.io/spring-security-oauth/docs/tutorial.html</a:t>
            </a:r>
            <a:endParaRPr lang="en-US" i="1" dirty="0" smtClean="0"/>
          </a:p>
          <a:p>
            <a:pPr lvl="4" eaLnBrk="1" hangingPunct="1"/>
            <a:r>
              <a:rPr lang="en-US" dirty="0" err="1" smtClean="0"/>
              <a:t>Autentifikacija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autorizacija</a:t>
            </a:r>
            <a:endParaRPr lang="en-US" dirty="0" smtClean="0"/>
          </a:p>
          <a:p>
            <a:pPr lvl="4" eaLnBrk="1" hangingPunct="1"/>
            <a:r>
              <a:rPr lang="en-US" dirty="0" smtClean="0"/>
              <a:t>OAuth 1.0</a:t>
            </a:r>
          </a:p>
          <a:p>
            <a:pPr lvl="5"/>
            <a:r>
              <a:rPr lang="en-US" dirty="0" smtClean="0"/>
              <a:t>OAuth 2.0</a:t>
            </a:r>
          </a:p>
          <a:p>
            <a:pPr lvl="4" eaLnBrk="1" hangingPunct="1"/>
            <a:r>
              <a:rPr lang="en-US" dirty="0" smtClean="0"/>
              <a:t>Tom </a:t>
            </a:r>
            <a:r>
              <a:rPr lang="en-US" dirty="0" err="1" smtClean="0"/>
              <a:t>Syer</a:t>
            </a:r>
            <a:endParaRPr lang="en-US" dirty="0" smtClean="0"/>
          </a:p>
          <a:p>
            <a:pPr marL="1828800" lvl="4" indent="0" eaLnBrk="1" hangingPunct="1">
              <a:buNone/>
            </a:pPr>
            <a:endParaRPr lang="sr-Latn-RS" i="1" dirty="0" smtClean="0"/>
          </a:p>
          <a:p>
            <a:pPr lvl="3" eaLnBrk="1" hangingPunct="1"/>
            <a:endParaRPr lang="en-US" i="1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949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91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</a:t>
            </a:r>
            <a:r>
              <a:rPr lang="en-US" dirty="0" smtClean="0"/>
              <a:t>Boot</a:t>
            </a:r>
            <a:endParaRPr lang="sr-Latn-RS" dirty="0" smtClean="0"/>
          </a:p>
          <a:p>
            <a:pPr lvl="4" eaLnBrk="1" hangingPunct="1"/>
            <a:r>
              <a:rPr lang="en-US" i="1" dirty="0"/>
              <a:t>Spring Boot favors convention over configuration and is designed to get you up and running as quickly as </a:t>
            </a:r>
            <a:r>
              <a:rPr lang="en-US" i="1" dirty="0" smtClean="0"/>
              <a:t>possible</a:t>
            </a:r>
          </a:p>
          <a:p>
            <a:pPr lvl="4" eaLnBrk="1" hangingPunct="1"/>
            <a:r>
              <a:rPr lang="en-US" dirty="0">
                <a:hlinkClick r:id="rId4"/>
              </a:rPr>
              <a:t>https://projects.spring.io/spring-boot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4" eaLnBrk="1" hangingPunct="1"/>
            <a:endParaRPr lang="sr-Latn-RS" i="1" dirty="0" smtClean="0"/>
          </a:p>
          <a:p>
            <a:pPr lvl="3" eaLnBrk="1" hangingPunct="1"/>
            <a:endParaRPr lang="en-US" i="1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3664496"/>
            <a:ext cx="69487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012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92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528" y="9144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</a:p>
          <a:p>
            <a:pPr lvl="2" eaLnBrk="1" hangingPunct="1"/>
            <a:r>
              <a:rPr lang="sr-Latn-RS" dirty="0" smtClean="0">
                <a:solidFill>
                  <a:srgbClr val="002060"/>
                </a:solidFill>
                <a:ea typeface="DejaVu Sans"/>
              </a:rPr>
              <a:t>Spring: 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https</a:t>
            </a:r>
            <a:r>
              <a:rPr lang="sr-Latn-RS" dirty="0">
                <a:solidFill>
                  <a:srgbClr val="002060"/>
                </a:solidFill>
                <a:ea typeface="DejaVu Sans"/>
                <a:hlinkClick r:id="rId3"/>
              </a:rPr>
              <a:t>://</a:t>
            </a:r>
            <a:r>
              <a:rPr lang="sr-Latn-RS" dirty="0" smtClean="0">
                <a:solidFill>
                  <a:srgbClr val="002060"/>
                </a:solidFill>
                <a:ea typeface="DejaVu Sans"/>
                <a:hlinkClick r:id="rId3"/>
              </a:rPr>
              <a:t>spring.io/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smtClean="0"/>
              <a:t>Spring </a:t>
            </a:r>
            <a:r>
              <a:rPr lang="en-US" dirty="0" smtClean="0"/>
              <a:t>Cloud</a:t>
            </a:r>
          </a:p>
          <a:p>
            <a:pPr lvl="4" eaLnBrk="1" hangingPunct="1"/>
            <a:r>
              <a:rPr lang="en-US" i="1" dirty="0"/>
              <a:t>S</a:t>
            </a:r>
            <a:r>
              <a:rPr lang="en-US" i="1" dirty="0" smtClean="0"/>
              <a:t>pring </a:t>
            </a:r>
            <a:r>
              <a:rPr lang="en-US" i="1" dirty="0"/>
              <a:t>Cloud provides tools for developers to quickly build some of the common patterns in distributed systems </a:t>
            </a:r>
            <a:endParaRPr lang="en-US" i="1" dirty="0" smtClean="0"/>
          </a:p>
          <a:p>
            <a:pPr lvl="4" eaLnBrk="1" hangingPunct="1"/>
            <a:r>
              <a:rPr lang="en-US" dirty="0"/>
              <a:t>C</a:t>
            </a:r>
            <a:r>
              <a:rPr lang="en-US" dirty="0" smtClean="0"/>
              <a:t>onfiguration </a:t>
            </a:r>
            <a:r>
              <a:rPr lang="en-US" dirty="0"/>
              <a:t>management, service discovery, circuit breakers, intelligent routing, micro-proxy, control bus, one-time tokens, global locks, leadership election, distributed sessions, cluster state).</a:t>
            </a:r>
            <a:endParaRPr lang="en-US" dirty="0" smtClean="0"/>
          </a:p>
          <a:p>
            <a:pPr lvl="5"/>
            <a:r>
              <a:rPr lang="sr-Latn-RS" dirty="0">
                <a:hlinkClick r:id="rId4"/>
              </a:rPr>
              <a:t>http://</a:t>
            </a:r>
            <a:r>
              <a:rPr lang="sr-Latn-RS" dirty="0" smtClean="0">
                <a:hlinkClick r:id="rId4"/>
              </a:rPr>
              <a:t>projects.spring.io/spring-cloud</a:t>
            </a:r>
            <a:endParaRPr lang="sr-Latn-RS" dirty="0"/>
          </a:p>
          <a:p>
            <a:pPr lvl="4" eaLnBrk="1" hangingPunct="1"/>
            <a:r>
              <a:rPr lang="en-US" dirty="0" smtClean="0"/>
              <a:t>Spring Cloud Netflix - </a:t>
            </a:r>
            <a:r>
              <a:rPr lang="en-US" dirty="0" err="1" smtClean="0"/>
              <a:t>NetflixOSS</a:t>
            </a:r>
            <a:endParaRPr lang="en-US" dirty="0" smtClean="0"/>
          </a:p>
          <a:p>
            <a:pPr lvl="5"/>
            <a:r>
              <a:rPr lang="sr-Latn-RS" dirty="0">
                <a:hlinkClick r:id="rId5"/>
              </a:rPr>
              <a:t>http://cloud.spring.io/spring-cloud-netflix</a:t>
            </a:r>
            <a:r>
              <a:rPr lang="sr-Latn-RS" dirty="0" smtClean="0">
                <a:hlinkClick r:id="rId5"/>
              </a:rPr>
              <a:t>/</a:t>
            </a:r>
            <a:endParaRPr lang="en-US" dirty="0"/>
          </a:p>
          <a:p>
            <a:pPr lvl="5"/>
            <a:r>
              <a:rPr lang="en-US" dirty="0"/>
              <a:t>Service Discovery (Eureka), Circuit Breaker (</a:t>
            </a:r>
            <a:r>
              <a:rPr lang="en-US" dirty="0" err="1"/>
              <a:t>Hystrix</a:t>
            </a:r>
            <a:r>
              <a:rPr lang="en-US" dirty="0"/>
              <a:t>), Intelligent Routing (</a:t>
            </a:r>
            <a:r>
              <a:rPr lang="en-US" dirty="0" err="1"/>
              <a:t>Zuul</a:t>
            </a:r>
            <a:r>
              <a:rPr lang="en-US" dirty="0"/>
              <a:t>) and Client Side Load Balancing (Ribbon)</a:t>
            </a:r>
            <a:endParaRPr lang="en-US" dirty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389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93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Rešenje?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	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00" y="2852936"/>
            <a:ext cx="6641200" cy="19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718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94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sr-Latn-RS" dirty="0" smtClean="0"/>
              <a:t>Distribuirane arhitekture</a:t>
            </a:r>
            <a:endParaRPr lang="sr-Latn-RS" dirty="0">
              <a:solidFill>
                <a:srgbClr val="002060"/>
              </a:solidFill>
              <a:ea typeface="DejaVu Sans"/>
            </a:endParaRPr>
          </a:p>
          <a:p>
            <a:pPr lvl="1" eaLnBrk="1" hangingPunct="1"/>
            <a:r>
              <a:rPr lang="sr-Latn-RS" b="1" dirty="0" smtClean="0">
                <a:solidFill>
                  <a:srgbClr val="002060"/>
                </a:solidFill>
                <a:ea typeface="DejaVu Sans"/>
              </a:rPr>
              <a:t>SOA arhitekture – Microservices – </a:t>
            </a:r>
            <a:r>
              <a:rPr lang="en-US" b="1" dirty="0" err="1" smtClean="0">
                <a:solidFill>
                  <a:srgbClr val="002060"/>
                </a:solidFill>
                <a:ea typeface="DejaVu Sans"/>
              </a:rPr>
              <a:t>Alati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Java 1.8</a:t>
            </a: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Maven</a:t>
            </a: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MongoDB</a:t>
            </a:r>
            <a:endParaRPr lang="en-US" b="1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Spring Tools Suite</a:t>
            </a:r>
          </a:p>
          <a:p>
            <a:pPr lvl="3" eaLnBrk="1" hangingPunct="1"/>
            <a:r>
              <a:rPr lang="sr-Latn-RS" dirty="0">
                <a:solidFill>
                  <a:srgbClr val="002060"/>
                </a:solidFill>
                <a:ea typeface="DejaVu Sans"/>
              </a:rPr>
              <a:t>https://spring.io/tools/sts/all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962400"/>
            <a:ext cx="228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95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smtClean="0">
                <a:solidFill>
                  <a:srgbClr val="002060"/>
                </a:solidFill>
                <a:ea typeface="DejaVu Sans"/>
              </a:rPr>
              <a:t>File-&gt;New-&gt;Spring Starter Project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060848"/>
            <a:ext cx="5940660" cy="44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96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Odabi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r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Dependency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komponenti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3" eaLnBrk="1" hangingPunct="1"/>
            <a:r>
              <a:rPr lang="en-US" dirty="0" smtClean="0"/>
              <a:t>spring-boot-starter-web</a:t>
            </a:r>
          </a:p>
          <a:p>
            <a:pPr lvl="3" eaLnBrk="1" hangingPunct="1"/>
            <a:r>
              <a:rPr lang="en-US" dirty="0" err="1"/>
              <a:t>pring</a:t>
            </a:r>
            <a:r>
              <a:rPr lang="en-US" dirty="0"/>
              <a:t>-boot-starter-actuator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71" y="3140968"/>
            <a:ext cx="8220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97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Odabi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r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Dependency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komponenti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:</a:t>
            </a:r>
          </a:p>
          <a:p>
            <a:pPr lvl="3" eaLnBrk="1" hangingPunct="1"/>
            <a:r>
              <a:rPr lang="en-US" dirty="0" err="1" smtClean="0"/>
              <a:t>pring</a:t>
            </a:r>
            <a:r>
              <a:rPr lang="en-US" dirty="0" smtClean="0"/>
              <a:t>-boot-starter-actuator</a:t>
            </a: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localhost:port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/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env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localhost:port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/metrics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localhost:port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/trace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98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Nakon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struktura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izgleda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ovako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08312"/>
            <a:ext cx="3463020" cy="439248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660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F7776F-3A43-47DD-90C7-A17DAE7E9EE1}" type="slidenum">
              <a:rPr lang="en-US">
                <a:solidFill>
                  <a:srgbClr val="FFCC00"/>
                </a:solidFill>
              </a:rPr>
              <a:pPr eaLnBrk="1" hangingPunct="1"/>
              <a:t>99</a:t>
            </a:fld>
            <a:r>
              <a:rPr lang="en-US" dirty="0">
                <a:solidFill>
                  <a:srgbClr val="FFCC00"/>
                </a:solidFill>
              </a:rPr>
              <a:t> / </a:t>
            </a:r>
            <a:r>
              <a:rPr lang="en-US" dirty="0" smtClean="0">
                <a:solidFill>
                  <a:srgbClr val="FFCC00"/>
                </a:solidFill>
              </a:rPr>
              <a:t>85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/>
              <a:t>Softversk</a:t>
            </a:r>
            <a:r>
              <a:rPr lang="sr-Latn-RS" b="0" dirty="0"/>
              <a:t>a</a:t>
            </a:r>
            <a:r>
              <a:rPr lang="en-US" b="0" dirty="0"/>
              <a:t> </a:t>
            </a:r>
            <a:r>
              <a:rPr lang="en-US" b="0" dirty="0" err="1"/>
              <a:t>arhitekt</a:t>
            </a:r>
            <a:r>
              <a:rPr lang="sr-Latn-RS" b="0" dirty="0"/>
              <a:t>u</a:t>
            </a:r>
            <a:r>
              <a:rPr lang="en-US" b="0" dirty="0"/>
              <a:t>r</a:t>
            </a:r>
            <a:r>
              <a:rPr lang="sr-Latn-RS" b="0" dirty="0"/>
              <a:t>a</a:t>
            </a:r>
            <a:endParaRPr lang="en-US" b="0" dirty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ea typeface="DejaVu Sans"/>
              </a:rPr>
              <a:t>STS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Kreiranje</a:t>
            </a:r>
            <a:r>
              <a:rPr lang="en-US" dirty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DejaVu Sans"/>
              </a:rPr>
              <a:t>projekta</a:t>
            </a:r>
            <a:r>
              <a:rPr lang="sr-Latn-RS" dirty="0">
                <a:solidFill>
                  <a:srgbClr val="002060"/>
                </a:solidFill>
                <a:ea typeface="DejaVu Sans"/>
              </a:rPr>
              <a:t> Spring Boot</a:t>
            </a:r>
            <a:endParaRPr lang="en-US" dirty="0">
              <a:solidFill>
                <a:srgbClr val="002060"/>
              </a:solidFill>
              <a:ea typeface="DejaVu Sans"/>
            </a:endParaRPr>
          </a:p>
          <a:p>
            <a:pPr lvl="2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Nakon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kreiranja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struktura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projekta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izgleda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ovako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3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application.properties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4" eaLnBrk="1" hangingPunct="1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Osnovni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konfiguracioni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fajl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u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okviru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aplikacije</a:t>
            </a:r>
            <a:endParaRPr lang="en-US" dirty="0" smtClean="0">
              <a:solidFill>
                <a:srgbClr val="002060"/>
              </a:solidFill>
              <a:ea typeface="DejaVu Sans"/>
            </a:endParaRPr>
          </a:p>
          <a:p>
            <a:pPr lvl="5"/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Konfiguracija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aplikacije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a typeface="DejaVu Sans"/>
              </a:rPr>
              <a:t>prema</a:t>
            </a:r>
            <a:r>
              <a:rPr lang="en-US" dirty="0" smtClean="0">
                <a:solidFill>
                  <a:srgbClr val="002060"/>
                </a:solidFill>
                <a:ea typeface="DejaVu Sans"/>
              </a:rPr>
              <a:t> </a:t>
            </a:r>
            <a:r>
              <a:rPr lang="sr-Latn-RS" dirty="0" smtClean="0">
                <a:solidFill>
                  <a:srgbClr val="002060"/>
                </a:solidFill>
                <a:ea typeface="DejaVu Sans"/>
              </a:rPr>
              <a:t>željenim izvršnim okurženjima</a:t>
            </a:r>
          </a:p>
          <a:p>
            <a:pPr lvl="6"/>
            <a:r>
              <a:rPr lang="sr-Latn-RS" dirty="0" smtClean="0">
                <a:solidFill>
                  <a:srgbClr val="002060"/>
                </a:solidFill>
                <a:ea typeface="DejaVu Sans"/>
              </a:rPr>
              <a:t>Dev, Test, Prot</a:t>
            </a:r>
          </a:p>
          <a:p>
            <a:pPr lvl="4"/>
            <a:r>
              <a:rPr lang="sr-Latn-RS" dirty="0" smtClean="0">
                <a:solidFill>
                  <a:srgbClr val="002060"/>
                </a:solidFill>
                <a:ea typeface="DejaVu Sans"/>
              </a:rPr>
              <a:t>U okviru Test projekta</a:t>
            </a:r>
          </a:p>
          <a:p>
            <a:pPr lvl="5"/>
            <a:r>
              <a:rPr lang="en-US" dirty="0"/>
              <a:t>spring.application.name=test</a:t>
            </a:r>
          </a:p>
          <a:p>
            <a:pPr lvl="5"/>
            <a:r>
              <a:rPr lang="en-US" dirty="0" err="1" smtClean="0"/>
              <a:t>server.port</a:t>
            </a:r>
            <a:r>
              <a:rPr lang="en-US" dirty="0" smtClean="0"/>
              <a:t>=808</a:t>
            </a:r>
            <a:r>
              <a:rPr lang="sr-Latn-RS" dirty="0" smtClean="0"/>
              <a:t>1</a:t>
            </a:r>
            <a:endParaRPr lang="sr-Latn-RS" dirty="0" smtClean="0">
              <a:solidFill>
                <a:srgbClr val="002060"/>
              </a:solidFill>
              <a:ea typeface="DejaVu San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5829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r>
              <a:rPr lang="sr-Latn-RS" dirty="0"/>
              <a:t>SMPOUS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16860</TotalTime>
  <Words>6470</Words>
  <Application>Microsoft Office PowerPoint</Application>
  <PresentationFormat>On-screen Show (4:3)</PresentationFormat>
  <Paragraphs>1493</Paragraphs>
  <Slides>118</Slides>
  <Notes>116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2" baseType="lpstr">
      <vt:lpstr>Arial</vt:lpstr>
      <vt:lpstr>DejaVu Sans</vt:lpstr>
      <vt:lpstr>Times New Roman</vt:lpstr>
      <vt:lpstr>Default Design</vt:lpstr>
      <vt:lpstr>Vežba 1</vt:lpstr>
      <vt:lpstr>Sadržaj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Sadržaj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Sadržaj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Sadržaj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Softverska arhitektura</vt:lpstr>
      <vt:lpstr>Pitanja i komentari</vt:lpstr>
      <vt:lpstr>Sadržaj</vt:lpstr>
      <vt:lpstr>Vežba 1</vt:lpstr>
    </vt:vector>
  </TitlesOfParts>
  <Company>Vladimir Dimitrieski;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branko.terzic@devtechgroup.com</dc:creator>
  <cp:lastModifiedBy>brankoterzic</cp:lastModifiedBy>
  <cp:revision>1797</cp:revision>
  <dcterms:created xsi:type="dcterms:W3CDTF">2006-07-14T12:22:27Z</dcterms:created>
  <dcterms:modified xsi:type="dcterms:W3CDTF">2016-11-05T10:29:06Z</dcterms:modified>
</cp:coreProperties>
</file>