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71" r:id="rId17"/>
    <p:sldId id="278" r:id="rId18"/>
  </p:sldIdLst>
  <p:sldSz cx="7772400" cy="10058400"/>
  <p:notesSz cx="7772400" cy="100584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66" y="-6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3450" y="727329"/>
            <a:ext cx="5915025" cy="77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3450" y="1000125"/>
            <a:ext cx="5915025" cy="394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5293083"/>
            <a:ext cx="4356100" cy="2177979"/>
          </a:xfrm>
          <a:prstGeom prst="rect">
            <a:avLst/>
          </a:prstGeom>
        </p:spPr>
        <p:txBody>
          <a:bodyPr wrap="square" lIns="0" tIns="27400" rIns="0" bIns="0" rtlCol="0">
            <a:noAutofit/>
          </a:bodyPr>
          <a:lstStyle/>
          <a:p>
            <a:pPr marL="12700">
              <a:lnSpc>
                <a:spcPts val="4315"/>
              </a:lnSpc>
            </a:pPr>
            <a:r>
              <a:rPr sz="4200" b="1" spc="-590" dirty="0">
                <a:solidFill>
                  <a:srgbClr val="695C45"/>
                </a:solidFill>
                <a:latin typeface="Times New Roman"/>
                <a:cs typeface="Times New Roman"/>
              </a:rPr>
              <a:t>Tarea HITO2</a:t>
            </a:r>
            <a:endParaRPr sz="4200" dirty="0">
              <a:latin typeface="Times New Roman"/>
              <a:cs typeface="Times New Roman"/>
            </a:endParaRPr>
          </a:p>
          <a:p>
            <a:pPr marL="12700" marR="80010">
              <a:lnSpc>
                <a:spcPct val="95825"/>
              </a:lnSpc>
              <a:spcBef>
                <a:spcPts val="955"/>
              </a:spcBef>
            </a:pPr>
            <a:r>
              <a:rPr lang="es-MX" sz="1400" spc="-128" dirty="0">
                <a:solidFill>
                  <a:srgbClr val="695C45"/>
                </a:solidFill>
                <a:latin typeface="Times New Roman"/>
                <a:cs typeface="Times New Roman"/>
              </a:rPr>
              <a:t>Docente :   William   Barra</a:t>
            </a:r>
          </a:p>
          <a:p>
            <a:pPr marL="12700" marR="80010">
              <a:lnSpc>
                <a:spcPct val="95825"/>
              </a:lnSpc>
              <a:spcBef>
                <a:spcPts val="955"/>
              </a:spcBef>
            </a:pPr>
            <a:endParaRPr lang="es-MX" sz="1400" spc="-128" dirty="0">
              <a:solidFill>
                <a:srgbClr val="695C45"/>
              </a:solidFill>
              <a:latin typeface="Times New Roman"/>
              <a:cs typeface="Times New Roman"/>
            </a:endParaRPr>
          </a:p>
          <a:p>
            <a:pPr marL="12700" marR="80010">
              <a:lnSpc>
                <a:spcPct val="95825"/>
              </a:lnSpc>
              <a:spcBef>
                <a:spcPts val="955"/>
              </a:spcBef>
            </a:pPr>
            <a:r>
              <a:rPr lang="es-MX" sz="1400" spc="-128" dirty="0">
                <a:solidFill>
                  <a:srgbClr val="695C45"/>
                </a:solidFill>
                <a:latin typeface="Times New Roman"/>
                <a:cs typeface="Times New Roman"/>
              </a:rPr>
              <a:t>Estudiante :  Brandon   Magne   Aguilar</a:t>
            </a:r>
          </a:p>
          <a:p>
            <a:pPr marL="12700" marR="80010">
              <a:lnSpc>
                <a:spcPct val="95825"/>
              </a:lnSpc>
              <a:spcBef>
                <a:spcPts val="955"/>
              </a:spcBef>
            </a:pPr>
            <a:r>
              <a:rPr lang="es-MX" sz="1400" spc="-128" dirty="0">
                <a:solidFill>
                  <a:srgbClr val="695C45"/>
                </a:solidFill>
                <a:latin typeface="Times New Roman"/>
                <a:cs typeface="Times New Roman"/>
              </a:rPr>
              <a:t>Gestión :  2022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7471061"/>
            <a:ext cx="5803900" cy="2177979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600" spc="-105" dirty="0">
                <a:solidFill>
                  <a:srgbClr val="008574"/>
                </a:solidFill>
                <a:latin typeface="Times New Roman"/>
                <a:cs typeface="Times New Roman"/>
              </a:rPr>
              <a:t>Base de Datos II</a:t>
            </a:r>
            <a:endParaRPr sz="1600" dirty="0">
              <a:latin typeface="Times New Roman"/>
              <a:cs typeface="Times New Roman"/>
            </a:endParaRPr>
          </a:p>
          <a:p>
            <a:pPr marL="12700" marR="30480">
              <a:lnSpc>
                <a:spcPct val="95825"/>
              </a:lnSpc>
              <a:spcBef>
                <a:spcPts val="19"/>
              </a:spcBef>
            </a:pPr>
            <a:r>
              <a:rPr sz="1400" spc="-115" dirty="0">
                <a:solidFill>
                  <a:srgbClr val="695C45"/>
                </a:solidFill>
                <a:latin typeface="Times New Roman"/>
                <a:cs typeface="Times New Roman"/>
              </a:rPr>
              <a:t>Unifranz</a:t>
            </a:r>
            <a:endParaRPr sz="1400" dirty="0">
              <a:latin typeface="Times New Roman"/>
              <a:cs typeface="Times New Roman"/>
            </a:endParaRPr>
          </a:p>
          <a:p>
            <a:pPr marL="12700" marR="30480">
              <a:lnSpc>
                <a:spcPct val="95825"/>
              </a:lnSpc>
              <a:spcBef>
                <a:spcPts val="415"/>
              </a:spcBef>
            </a:pPr>
            <a:r>
              <a:rPr sz="1400" spc="-96" dirty="0">
                <a:solidFill>
                  <a:srgbClr val="695C45"/>
                </a:solidFill>
                <a:latin typeface="Times New Roman"/>
                <a:cs typeface="Times New Roman"/>
              </a:rPr>
              <a:t>Sede el Alto</a:t>
            </a:r>
            <a:endParaRPr sz="1400" dirty="0">
              <a:latin typeface="Times New Roman"/>
              <a:cs typeface="Times New Roman"/>
            </a:endParaRPr>
          </a:p>
          <a:p>
            <a:pPr marL="12700" marR="30480">
              <a:lnSpc>
                <a:spcPct val="95825"/>
              </a:lnSpc>
              <a:spcBef>
                <a:spcPts val="415"/>
              </a:spcBef>
            </a:pPr>
            <a:r>
              <a:rPr sz="1400" spc="-106" dirty="0">
                <a:solidFill>
                  <a:srgbClr val="695C45"/>
                </a:solidFill>
                <a:latin typeface="Times New Roman"/>
                <a:cs typeface="Times New Roman"/>
              </a:rPr>
              <a:t>Hito2</a:t>
            </a:r>
            <a:endParaRPr lang="es-MX" sz="1400" spc="-106" dirty="0">
              <a:solidFill>
                <a:srgbClr val="695C45"/>
              </a:solidFill>
              <a:latin typeface="Times New Roman"/>
              <a:cs typeface="Times New Roman"/>
            </a:endParaRPr>
          </a:p>
          <a:p>
            <a:pPr marL="12700" marR="30480">
              <a:lnSpc>
                <a:spcPct val="95825"/>
              </a:lnSpc>
              <a:spcBef>
                <a:spcPts val="415"/>
              </a:spcBef>
            </a:pPr>
            <a:endParaRPr lang="es-419" sz="1400" spc="-106" dirty="0">
              <a:solidFill>
                <a:srgbClr val="695C45"/>
              </a:solidFill>
              <a:latin typeface="Times New Roman"/>
              <a:cs typeface="Times New Roman"/>
            </a:endParaRPr>
          </a:p>
          <a:p>
            <a:pPr marL="12700" marR="30480">
              <a:lnSpc>
                <a:spcPct val="95825"/>
              </a:lnSpc>
              <a:spcBef>
                <a:spcPts val="415"/>
              </a:spcBef>
            </a:pPr>
            <a:endParaRPr lang="es-419" sz="1400" spc="-106" dirty="0">
              <a:solidFill>
                <a:srgbClr val="695C45"/>
              </a:solidFill>
              <a:latin typeface="Times New Roman"/>
              <a:cs typeface="Times New Roman"/>
            </a:endParaRPr>
          </a:p>
          <a:p>
            <a:pPr marL="12700" marR="30480">
              <a:lnSpc>
                <a:spcPct val="95825"/>
              </a:lnSpc>
              <a:spcBef>
                <a:spcPts val="415"/>
              </a:spcBef>
            </a:pPr>
            <a:r>
              <a:rPr lang="es-419" sz="1400" b="1" spc="-25" dirty="0">
                <a:latin typeface="Calibri"/>
                <a:cs typeface="Calibri"/>
              </a:rPr>
              <a:t>GITHUB</a:t>
            </a:r>
            <a:r>
              <a:rPr lang="es-419" sz="1400" spc="-25" dirty="0">
                <a:latin typeface="Calibri"/>
                <a:cs typeface="Calibri"/>
              </a:rPr>
              <a:t>: </a:t>
            </a:r>
            <a:r>
              <a:rPr lang="es-419" sz="1050" u="heavy" spc="-25" dirty="0">
                <a:solidFill>
                  <a:srgbClr val="1154CC"/>
                </a:solidFill>
                <a:latin typeface="Calibri"/>
                <a:cs typeface="Calibri"/>
              </a:rPr>
              <a:t>https://github.com/branmag/Base-de-Datos-2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946BCB0-6BB5-40FD-A712-6AFEA21D45A0}"/>
              </a:ext>
            </a:extLst>
          </p:cNvPr>
          <p:cNvSpPr txBox="1">
            <a:spLocks/>
          </p:cNvSpPr>
          <p:nvPr/>
        </p:nvSpPr>
        <p:spPr>
          <a:xfrm>
            <a:off x="0" y="935740"/>
            <a:ext cx="7772391" cy="81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E8EFF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AAC2540-5ACE-4484-A038-3318102D0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99"/>
            <a:ext cx="7772400" cy="57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8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108FD-F276-765F-D99B-3612F7DA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3165805"/>
            <a:ext cx="7057415" cy="3695663"/>
          </a:xfrm>
        </p:spPr>
        <p:txBody>
          <a:bodyPr/>
          <a:lstStyle/>
          <a:p>
            <a:r>
              <a:rPr lang="es-BO" sz="2000" dirty="0"/>
              <a:t>Crear un función que compare dos códigos de materia.</a:t>
            </a:r>
          </a:p>
          <a:p>
            <a:r>
              <a:rPr lang="es-BO" sz="2000" dirty="0"/>
              <a:t>○ Recrear la siguiente base de datos:</a:t>
            </a:r>
            <a:endParaRPr lang="en-U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2DC0F4-4F37-3FB1-51D2-30278E9C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8" y="5410200"/>
            <a:ext cx="2799573" cy="33662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F17670-3A6B-96FF-8B17-31812644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043" y="5547713"/>
            <a:ext cx="4056787" cy="30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86769-792E-9665-F7E6-80A06AA7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55" y="3143167"/>
            <a:ext cx="7164945" cy="6381833"/>
          </a:xfrm>
        </p:spPr>
        <p:txBody>
          <a:bodyPr/>
          <a:lstStyle/>
          <a:p>
            <a:r>
              <a:rPr lang="es-BO" sz="1400" dirty="0"/>
              <a:t>Resolver lo siguiente:</a:t>
            </a:r>
          </a:p>
          <a:p>
            <a:r>
              <a:rPr lang="es-BO" sz="1400" dirty="0"/>
              <a:t>■ Mostrar los nombres y apellidos de los estudiantes inscritos en la</a:t>
            </a:r>
          </a:p>
          <a:p>
            <a:r>
              <a:rPr lang="es-BO" sz="1400" dirty="0"/>
              <a:t>materia ARQ-105, adicionalmente mostrar el nombre de la materia.</a:t>
            </a:r>
          </a:p>
          <a:p>
            <a:r>
              <a:rPr lang="es-BO" sz="1400" dirty="0"/>
              <a:t>■ Deberá de crear una función que reciba dos parámetros y esta</a:t>
            </a:r>
          </a:p>
          <a:p>
            <a:r>
              <a:rPr lang="es-BO" sz="1400" dirty="0"/>
              <a:t>función deberá ser utilizada en la cláusula WHERE.</a:t>
            </a:r>
          </a:p>
          <a:p>
            <a:endParaRPr lang="en-U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B9B81276-D0FD-4252-BBEB-597AD8F9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5802"/>
            <a:ext cx="7774075" cy="42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37946-6C33-EA59-AE61-C524A5A5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76" y="1143000"/>
            <a:ext cx="7119669" cy="5729787"/>
          </a:xfrm>
        </p:spPr>
        <p:txBody>
          <a:bodyPr/>
          <a:lstStyle/>
          <a:p>
            <a:r>
              <a:rPr lang="es-BO" sz="1400" dirty="0"/>
              <a:t>14.Crear una función que permita obtener el promedio de las edades del género</a:t>
            </a:r>
          </a:p>
          <a:p>
            <a:r>
              <a:rPr lang="es-BO" sz="1400" dirty="0"/>
              <a:t>masculino o femenino de los estudiantes inscritos en la asignatura ARQ-104.</a:t>
            </a:r>
          </a:p>
          <a:p>
            <a:r>
              <a:rPr lang="es-BO" sz="1400" dirty="0"/>
              <a:t>○ La función recibe como parámetro el género y el código de materia.</a:t>
            </a:r>
          </a:p>
          <a:p>
            <a:endParaRPr lang="en-U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35AA63B-9E18-4E8F-995B-A92BE60C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99"/>
            <a:ext cx="7772400" cy="57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766A7-CD59-CD45-884B-7C01CBF6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75" y="3131848"/>
            <a:ext cx="7181925" cy="3746599"/>
          </a:xfrm>
        </p:spPr>
        <p:txBody>
          <a:bodyPr>
            <a:normAutofit/>
          </a:bodyPr>
          <a:lstStyle/>
          <a:p>
            <a:r>
              <a:rPr lang="es-BO" sz="765" dirty="0"/>
              <a:t>15.Crear una función que permita concatenar 3 cadenas.</a:t>
            </a:r>
          </a:p>
          <a:p>
            <a:r>
              <a:rPr lang="es-BO" sz="765" dirty="0"/>
              <a:t>○ La función recibe 3 parámetros.</a:t>
            </a:r>
          </a:p>
          <a:p>
            <a:r>
              <a:rPr lang="es-BO" sz="765" dirty="0"/>
              <a:t>○ Si las cadenas fuesen:</a:t>
            </a:r>
          </a:p>
          <a:p>
            <a:r>
              <a:rPr lang="es-BO" sz="765" dirty="0"/>
              <a:t>■ Pepito</a:t>
            </a:r>
          </a:p>
          <a:p>
            <a:r>
              <a:rPr lang="es-BO" sz="765" dirty="0"/>
              <a:t>■ Pep</a:t>
            </a:r>
          </a:p>
          <a:p>
            <a:r>
              <a:rPr lang="es-BO" sz="765" dirty="0"/>
              <a:t>■ 50</a:t>
            </a:r>
          </a:p>
          <a:p>
            <a:r>
              <a:rPr lang="es-BO" sz="765" dirty="0"/>
              <a:t>○ La salida debería ser: (Pepito), (Pep), (50)</a:t>
            </a:r>
          </a:p>
          <a:p>
            <a:r>
              <a:rPr lang="es-BO" sz="765" dirty="0"/>
              <a:t>○ La función creada utilizarlo en una consulta SQL.</a:t>
            </a:r>
            <a:endParaRPr lang="en-US" sz="765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5497B4-79A3-B105-9615-8EBB3ECA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24400"/>
            <a:ext cx="5036385" cy="320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F60C6-087E-4E5F-0D2F-573F30F0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7772399" cy="6705599"/>
          </a:xfrm>
        </p:spPr>
        <p:txBody>
          <a:bodyPr>
            <a:normAutofit/>
          </a:bodyPr>
          <a:lstStyle/>
          <a:p>
            <a:r>
              <a:rPr lang="es-BO" sz="1050" dirty="0"/>
              <a:t>16.Crear una función de acuerdo a lo siguiente:</a:t>
            </a:r>
          </a:p>
          <a:p>
            <a:r>
              <a:rPr lang="es-BO" sz="1050" dirty="0"/>
              <a:t>○ Mostrar el nombre, apellidos, edad y el semestre de todos los estudiantes</a:t>
            </a:r>
          </a:p>
          <a:p>
            <a:r>
              <a:rPr lang="es-BO" sz="1050" dirty="0"/>
              <a:t>que estén inscritos.</a:t>
            </a:r>
          </a:p>
          <a:p>
            <a:r>
              <a:rPr lang="es-BO" sz="1050" dirty="0"/>
              <a:t>○ Siempre y cuando la suma de las edades del sexo femenino(</a:t>
            </a:r>
            <a:r>
              <a:rPr lang="es-BO" sz="1050" dirty="0" err="1"/>
              <a:t>tambien</a:t>
            </a:r>
            <a:r>
              <a:rPr lang="es-BO" sz="1050" dirty="0"/>
              <a:t> puede</a:t>
            </a:r>
          </a:p>
          <a:p>
            <a:r>
              <a:rPr lang="es-BO" sz="1050" dirty="0"/>
              <a:t>ser masculino) sea par y mayores a cierta edad.</a:t>
            </a:r>
          </a:p>
          <a:p>
            <a:r>
              <a:rPr lang="es-BO" sz="1050" dirty="0"/>
              <a:t>○ Debe de crear una función que sume las edades (recibir como parámetro el</a:t>
            </a:r>
          </a:p>
          <a:p>
            <a:r>
              <a:rPr lang="es-BO" sz="1050" dirty="0"/>
              <a:t>sexo, y la edad).</a:t>
            </a:r>
          </a:p>
          <a:p>
            <a:r>
              <a:rPr lang="es-BO" sz="1050" dirty="0"/>
              <a:t>■ Ejemplo: sexo=’Masculino’ y edad=22</a:t>
            </a:r>
          </a:p>
          <a:p>
            <a:r>
              <a:rPr lang="es-BO" sz="1050" dirty="0"/>
              <a:t>■ Note que la función recibe 2 parámetros.</a:t>
            </a:r>
          </a:p>
          <a:p>
            <a:r>
              <a:rPr lang="es-BO" sz="1050" dirty="0"/>
              <a:t>○ La función creada anteriormente debe utilizarse en la consulta SQL.</a:t>
            </a:r>
          </a:p>
          <a:p>
            <a:r>
              <a:rPr lang="es-BO" sz="1050" dirty="0"/>
              <a:t>(Cláusula WHERE).</a:t>
            </a:r>
          </a:p>
          <a:p>
            <a:endParaRPr lang="en-US" sz="1050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644227B-DFA5-4CAD-A3D2-93D17BCD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7772400" cy="63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459B433-36B4-4B4A-BC76-7BA2A2C9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920"/>
            <a:ext cx="7772400" cy="78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D7EB4-C770-B8DD-A4DD-7F4DCA7C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7772400" cy="7467599"/>
          </a:xfrm>
        </p:spPr>
        <p:txBody>
          <a:bodyPr>
            <a:normAutofit/>
          </a:bodyPr>
          <a:lstStyle/>
          <a:p>
            <a:r>
              <a:rPr lang="es-BO" sz="1275" dirty="0"/>
              <a:t>17. Crear una función de acuerdo a lo siguiente:</a:t>
            </a:r>
          </a:p>
          <a:p>
            <a:r>
              <a:rPr lang="es-BO" sz="1275" dirty="0"/>
              <a:t>○ Crear una función sobre la tabla estudiantes que compara un nombre y</a:t>
            </a:r>
          </a:p>
          <a:p>
            <a:r>
              <a:rPr lang="es-BO" sz="1275" dirty="0"/>
              <a:t>apellidos. (si existe este nombre y apellido mostrar todos los datos del</a:t>
            </a:r>
          </a:p>
          <a:p>
            <a:r>
              <a:rPr lang="es-BO" sz="1275" dirty="0"/>
              <a:t>estudiante).</a:t>
            </a:r>
          </a:p>
          <a:p>
            <a:r>
              <a:rPr lang="es-BO" sz="1275" dirty="0"/>
              <a:t>La función devuelve un </a:t>
            </a:r>
            <a:r>
              <a:rPr lang="es-BO" sz="1275" dirty="0" err="1"/>
              <a:t>boolean</a:t>
            </a:r>
            <a:r>
              <a:rPr lang="es-BO" sz="1275" dirty="0"/>
              <a:t>.</a:t>
            </a:r>
          </a:p>
          <a:p>
            <a:r>
              <a:rPr lang="es-BO" sz="1275" dirty="0"/>
              <a:t>■ La función debe recibir 4 parámetros, nombres y apellidos.</a:t>
            </a:r>
          </a:p>
          <a:p>
            <a:r>
              <a:rPr lang="es-BO" sz="1275" dirty="0"/>
              <a:t>■ Similar al siguiente ejemplo.</a:t>
            </a:r>
            <a:endParaRPr lang="en-US" sz="1275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B924BA3-28F5-4235-A1A2-5C75EF0B2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7772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3672" y="4744281"/>
            <a:ext cx="5510852" cy="165100"/>
          </a:xfrm>
          <a:prstGeom prst="rect">
            <a:avLst/>
          </a:prstGeom>
        </p:spPr>
        <p:txBody>
          <a:bodyPr wrap="square" lIns="0" tIns="8096" rIns="0" bIns="0" rtlCol="0">
            <a:noAutofit/>
          </a:bodyPr>
          <a:lstStyle/>
          <a:p>
            <a:pPr marL="12700">
              <a:lnSpc>
                <a:spcPts val="1275"/>
              </a:lnSpc>
            </a:pP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011" y="935741"/>
            <a:ext cx="4051300" cy="1115655"/>
          </a:xfrm>
          <a:prstGeom prst="rect">
            <a:avLst/>
          </a:prstGeom>
        </p:spPr>
        <p:txBody>
          <a:bodyPr wrap="square" lIns="0" tIns="12096" rIns="0" bIns="0" rtlCol="0">
            <a:noAutofit/>
          </a:bodyPr>
          <a:lstStyle/>
          <a:p>
            <a:pPr marL="12700">
              <a:lnSpc>
                <a:spcPts val="1905"/>
              </a:lnSpc>
            </a:pPr>
            <a:r>
              <a:rPr sz="1800" b="1" spc="-141" dirty="0">
                <a:solidFill>
                  <a:srgbClr val="FF5D0D"/>
                </a:solidFill>
                <a:latin typeface="Times New Roman"/>
                <a:cs typeface="Times New Roman"/>
              </a:rPr>
              <a:t>Manejo de conceptos.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B621A1D2-4586-4CCB-9F71-7840A21E8A10}"/>
              </a:ext>
            </a:extLst>
          </p:cNvPr>
          <p:cNvSpPr txBox="1">
            <a:spLocks/>
          </p:cNvSpPr>
          <p:nvPr/>
        </p:nvSpPr>
        <p:spPr>
          <a:xfrm>
            <a:off x="0" y="2103120"/>
            <a:ext cx="7772400" cy="642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¿A que se refiere cuando se habla de bases de datos relacionales?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 una recopilación de elementos de datos con relaciones predefinidas entre ellos.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¿A que se refiere cuando se habla de bases de datos no relacionales?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 caracterizan por tener una mayor escalabilidad y por soportar una estructura distribuida, son mas flexibles y permiten hacer cambios en los esquemas son para la base de datos.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¿Qué es MySQL y </a:t>
            </a:r>
            <a:r>
              <a:rPr kumimoji="0" lang="es-BO" sz="180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?. Explique si existen diferencias o son iguales,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s-BO" sz="180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-  Es un sistema de gestión de base de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MySQL. – Permite almacenar y acceder a los datos a través de </a:t>
            </a:r>
            <a:r>
              <a:rPr kumimoji="0" lang="es-BO" sz="180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multiples</a:t>
            </a: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motores de almacenamiento.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s-BO" sz="180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tiene licencia GPL mientras que MySQL tiene un enfoque de doble licencia, cada mango se acumula de una manera diferente. </a:t>
            </a:r>
            <a:r>
              <a:rPr kumimoji="0" lang="es-BO" sz="180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kumimoji="0" lang="es-BO" sz="180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soporta muchos motores de almacenamiento diferentes.  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ysClr val="windowText" lastClr="E8EFF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946BCB0-6BB5-40FD-A712-6AFEA21D45A0}"/>
              </a:ext>
            </a:extLst>
          </p:cNvPr>
          <p:cNvSpPr txBox="1">
            <a:spLocks/>
          </p:cNvSpPr>
          <p:nvPr/>
        </p:nvSpPr>
        <p:spPr>
          <a:xfrm>
            <a:off x="-21042" y="935740"/>
            <a:ext cx="7793433" cy="81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¿Qué son las funciones de agregación?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 una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 que los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varias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agrupan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formar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unico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valor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llegaría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ser XAMPP, WAMP SERVER, o LAMP?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-  Es una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Apache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libres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Wamp Server. –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Wamp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paginas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html a internet,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ademas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gestionar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Lamp. – Sistema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operativo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Linux,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web Apache, una base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MySQL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PHP.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Cuál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es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diferencia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entre las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agregasión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creados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por el DBA? 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creadas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por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agregacion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son las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vienen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con la base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creadas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por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son las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necesitan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creadas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agregacion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¿Para que sirve el comando USE?</a:t>
            </a:r>
          </a:p>
          <a:p>
            <a:pPr marL="0" indent="0">
              <a:buNone/>
            </a:pP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Indica al usuario cual base de datos usar.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¿Qué es DML y DDL?</a:t>
            </a:r>
          </a:p>
          <a:p>
            <a:pPr marL="0" indent="0">
              <a:buNone/>
            </a:pP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DDL. – Son sentencias utilizadas para la creación de base de datos, tablas, </a:t>
            </a:r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0" indent="0">
              <a:buNone/>
            </a:pP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¿Qué cosas </a:t>
            </a:r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caracteristicas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debe tener una función? Explique sobre el nombre, el </a:t>
            </a:r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, parámetros,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E8EFF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946BCB0-6BB5-40FD-A712-6AFEA21D45A0}"/>
              </a:ext>
            </a:extLst>
          </p:cNvPr>
          <p:cNvSpPr txBox="1">
            <a:spLocks/>
          </p:cNvSpPr>
          <p:nvPr/>
        </p:nvSpPr>
        <p:spPr>
          <a:xfrm>
            <a:off x="-21042" y="935740"/>
            <a:ext cx="7793433" cy="81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¿Qué son las funciones de agregación?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 una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 que los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varias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agrupan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formar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unico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valor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E8EFF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¿Cómo crear, modificar y como eliminar una función?</a:t>
            </a:r>
          </a:p>
          <a:p>
            <a:pPr marL="0" indent="0">
              <a:buNone/>
            </a:pP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- Para crear una función se pone el código: </a:t>
            </a:r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s-B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pone 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Replace</a:t>
            </a: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pone 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Drop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E8EFF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6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533400" y="2018792"/>
            <a:ext cx="6829425" cy="2855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066803"/>
            <a:ext cx="1177769" cy="316607"/>
          </a:xfrm>
          <a:prstGeom prst="rect">
            <a:avLst/>
          </a:prstGeom>
        </p:spPr>
        <p:txBody>
          <a:bodyPr wrap="square" lIns="0" tIns="12096" rIns="0" bIns="0" rtlCol="0">
            <a:noAutofit/>
          </a:bodyPr>
          <a:lstStyle/>
          <a:p>
            <a:pPr marL="12700">
              <a:lnSpc>
                <a:spcPts val="1905"/>
              </a:lnSpc>
            </a:pPr>
            <a:r>
              <a:rPr sz="1800" b="1" spc="-154" dirty="0">
                <a:solidFill>
                  <a:srgbClr val="FF5D0D"/>
                </a:solidFill>
                <a:latin typeface="Times New Roman"/>
                <a:cs typeface="Times New Roman"/>
              </a:rPr>
              <a:t>Parte practica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477346"/>
            <a:ext cx="5454276" cy="396579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600" spc="-89" dirty="0">
                <a:solidFill>
                  <a:srgbClr val="008574"/>
                </a:solidFill>
                <a:latin typeface="Times New Roman"/>
                <a:cs typeface="Times New Roman"/>
              </a:rPr>
              <a:t>11. Crear las tablas y 2 registros para cada tabla para el siguiente modelo ER.</a:t>
            </a:r>
            <a:endParaRPr sz="1600" dirty="0">
              <a:latin typeface="Times New Roman"/>
              <a:cs typeface="Times New Roman"/>
            </a:endParaRPr>
          </a:p>
          <a:p>
            <a:pPr marL="469900" marR="30480">
              <a:lnSpc>
                <a:spcPct val="112426"/>
              </a:lnSpc>
              <a:spcBef>
                <a:spcPts val="442"/>
              </a:spcBef>
            </a:pPr>
            <a:r>
              <a:rPr sz="1100" spc="0" dirty="0">
                <a:solidFill>
                  <a:srgbClr val="695C45"/>
                </a:solidFill>
                <a:latin typeface="Arial"/>
                <a:cs typeface="Arial"/>
              </a:rPr>
              <a:t>○  </a:t>
            </a:r>
            <a:r>
              <a:rPr sz="1100" spc="219" dirty="0">
                <a:solidFill>
                  <a:srgbClr val="695C45"/>
                </a:solidFill>
                <a:latin typeface="Arial"/>
                <a:cs typeface="Arial"/>
              </a:rPr>
              <a:t> </a:t>
            </a:r>
            <a:r>
              <a:rPr sz="1100" spc="-59" dirty="0">
                <a:solidFill>
                  <a:srgbClr val="695C45"/>
                </a:solidFill>
                <a:latin typeface="Palatino Linotype"/>
                <a:cs typeface="Palatino Linotype"/>
              </a:rPr>
              <a:t>D</a:t>
            </a:r>
            <a:r>
              <a:rPr sz="1100" spc="-44" dirty="0">
                <a:solidFill>
                  <a:srgbClr val="695C45"/>
                </a:solidFill>
                <a:latin typeface="Palatino Linotype"/>
                <a:cs typeface="Palatino Linotype"/>
              </a:rPr>
              <a:t>i</a:t>
            </a:r>
            <a:r>
              <a:rPr sz="1100" spc="54" dirty="0">
                <a:solidFill>
                  <a:srgbClr val="695C45"/>
                </a:solidFill>
                <a:latin typeface="Palatino Linotype"/>
                <a:cs typeface="Palatino Linotype"/>
              </a:rPr>
              <a:t>s</a:t>
            </a:r>
            <a:r>
              <a:rPr sz="1100" spc="88" dirty="0">
                <a:solidFill>
                  <a:srgbClr val="695C45"/>
                </a:solidFill>
                <a:latin typeface="Palatino Linotype"/>
                <a:cs typeface="Palatino Linotype"/>
              </a:rPr>
              <a:t>e</a:t>
            </a:r>
            <a:r>
              <a:rPr sz="1100" spc="31" dirty="0">
                <a:solidFill>
                  <a:srgbClr val="695C45"/>
                </a:solidFill>
                <a:latin typeface="Palatino Linotype"/>
                <a:cs typeface="Palatino Linotype"/>
              </a:rPr>
              <a:t>n</a:t>
            </a:r>
            <a:r>
              <a:rPr sz="1100" spc="58" dirty="0">
                <a:solidFill>
                  <a:srgbClr val="695C45"/>
                </a:solidFill>
                <a:latin typeface="Palatino Linotype"/>
                <a:cs typeface="Palatino Linotype"/>
              </a:rPr>
              <a:t>o</a:t>
            </a:r>
            <a:r>
              <a:rPr sz="1100" spc="12" dirty="0">
                <a:solidFill>
                  <a:srgbClr val="695C45"/>
                </a:solidFill>
                <a:latin typeface="Palatino Linotype"/>
                <a:cs typeface="Palatino Linotype"/>
              </a:rPr>
              <a:t>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5029200"/>
            <a:ext cx="5300271" cy="1600200"/>
          </a:xfrm>
          <a:prstGeom prst="rect">
            <a:avLst/>
          </a:prstGeom>
        </p:spPr>
        <p:txBody>
          <a:bodyPr wrap="square" lIns="0" tIns="8286" rIns="0" bIns="0" rtlCol="0">
            <a:noAutofit/>
          </a:bodyPr>
          <a:lstStyle/>
          <a:p>
            <a:pPr marL="12700">
              <a:lnSpc>
                <a:spcPts val="1305"/>
              </a:lnSpc>
            </a:pPr>
            <a:r>
              <a:rPr sz="1100" spc="0" dirty="0">
                <a:latin typeface="Arial"/>
                <a:cs typeface="Arial"/>
              </a:rPr>
              <a:t>○  </a:t>
            </a:r>
            <a:r>
              <a:rPr sz="1100" spc="219" dirty="0">
                <a:latin typeface="Arial"/>
                <a:cs typeface="Arial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Se</a:t>
            </a:r>
            <a:r>
              <a:rPr sz="1100" spc="122" dirty="0">
                <a:latin typeface="Palatino Linotype"/>
                <a:cs typeface="Palatino Linotype"/>
              </a:rPr>
              <a:t> </a:t>
            </a:r>
            <a:r>
              <a:rPr sz="1100" b="1" spc="42" dirty="0">
                <a:latin typeface="Palatino Linotype"/>
                <a:cs typeface="Palatino Linotype"/>
              </a:rPr>
              <a:t>s</a:t>
            </a:r>
            <a:r>
              <a:rPr sz="1100" b="1" spc="59" dirty="0">
                <a:latin typeface="Palatino Linotype"/>
                <a:cs typeface="Palatino Linotype"/>
              </a:rPr>
              <a:t>u</a:t>
            </a:r>
            <a:r>
              <a:rPr sz="1100" b="1" spc="53" dirty="0">
                <a:latin typeface="Palatino Linotype"/>
                <a:cs typeface="Palatino Linotype"/>
              </a:rPr>
              <a:t>g</a:t>
            </a:r>
            <a:r>
              <a:rPr sz="1100" b="1" spc="31" dirty="0">
                <a:latin typeface="Palatino Linotype"/>
                <a:cs typeface="Palatino Linotype"/>
              </a:rPr>
              <a:t>i</a:t>
            </a:r>
            <a:r>
              <a:rPr sz="1100" b="1" spc="48" dirty="0">
                <a:latin typeface="Palatino Linotype"/>
                <a:cs typeface="Palatino Linotype"/>
              </a:rPr>
              <a:t>e</a:t>
            </a:r>
            <a:r>
              <a:rPr sz="1100" b="1" spc="37" dirty="0">
                <a:latin typeface="Palatino Linotype"/>
                <a:cs typeface="Palatino Linotype"/>
              </a:rPr>
              <a:t>r</a:t>
            </a:r>
            <a:r>
              <a:rPr sz="1100" b="1" spc="48" dirty="0">
                <a:latin typeface="Palatino Linotype"/>
                <a:cs typeface="Palatino Linotype"/>
              </a:rPr>
              <a:t>e</a:t>
            </a:r>
            <a:r>
              <a:rPr sz="1100" b="1" spc="24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crear</a:t>
            </a:r>
            <a:r>
              <a:rPr sz="1100" spc="225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una</a:t>
            </a:r>
            <a:r>
              <a:rPr sz="1100" spc="109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base </a:t>
            </a:r>
            <a:r>
              <a:rPr sz="1100" spc="1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de</a:t>
            </a:r>
            <a:r>
              <a:rPr sz="1100" spc="99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datos</a:t>
            </a:r>
            <a:r>
              <a:rPr sz="1100" spc="218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de</a:t>
            </a:r>
            <a:r>
              <a:rPr sz="1100" spc="99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nombre </a:t>
            </a:r>
            <a:r>
              <a:rPr sz="1100" spc="29" dirty="0">
                <a:latin typeface="Palatino Linotype"/>
                <a:cs typeface="Palatino Linotype"/>
              </a:rPr>
              <a:t> </a:t>
            </a:r>
            <a:r>
              <a:rPr sz="1100" b="1" spc="-46" dirty="0">
                <a:latin typeface="Palatino Linotype"/>
                <a:cs typeface="Palatino Linotype"/>
              </a:rPr>
              <a:t>P</a:t>
            </a:r>
            <a:r>
              <a:rPr sz="1100" b="1" spc="-64" dirty="0">
                <a:latin typeface="Palatino Linotype"/>
                <a:cs typeface="Palatino Linotype"/>
              </a:rPr>
              <a:t>O</a:t>
            </a:r>
            <a:r>
              <a:rPr sz="1100" b="1" spc="-46" dirty="0">
                <a:latin typeface="Palatino Linotype"/>
                <a:cs typeface="Palatino Linotype"/>
              </a:rPr>
              <a:t>LL</a:t>
            </a:r>
            <a:r>
              <a:rPr sz="1100" b="1" spc="-64" dirty="0">
                <a:latin typeface="Palatino Linotype"/>
                <a:cs typeface="Palatino Linotype"/>
              </a:rPr>
              <a:t>O</a:t>
            </a:r>
            <a:r>
              <a:rPr sz="1100" b="1" spc="-46" dirty="0">
                <a:latin typeface="Palatino Linotype"/>
                <a:cs typeface="Palatino Linotype"/>
              </a:rPr>
              <a:t>S</a:t>
            </a:r>
            <a:r>
              <a:rPr sz="1100" b="1" spc="-38" dirty="0">
                <a:latin typeface="Palatino Linotype"/>
                <a:cs typeface="Palatino Linotype"/>
              </a:rPr>
              <a:t>_</a:t>
            </a:r>
            <a:r>
              <a:rPr sz="1100" b="1" spc="-55" dirty="0">
                <a:latin typeface="Palatino Linotype"/>
                <a:cs typeface="Palatino Linotype"/>
              </a:rPr>
              <a:t>C</a:t>
            </a:r>
            <a:r>
              <a:rPr sz="1100" b="1" spc="-64" dirty="0">
                <a:latin typeface="Palatino Linotype"/>
                <a:cs typeface="Palatino Linotype"/>
              </a:rPr>
              <a:t>O</a:t>
            </a:r>
            <a:r>
              <a:rPr sz="1100" b="1" spc="-46" dirty="0">
                <a:latin typeface="Palatino Linotype"/>
                <a:cs typeface="Palatino Linotype"/>
              </a:rPr>
              <a:t>P</a:t>
            </a:r>
            <a:r>
              <a:rPr sz="1100" b="1" spc="-59" dirty="0">
                <a:latin typeface="Palatino Linotype"/>
                <a:cs typeface="Palatino Linotype"/>
              </a:rPr>
              <a:t>A</a:t>
            </a:r>
            <a:r>
              <a:rPr sz="1100" b="1" spc="21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y</a:t>
            </a:r>
            <a:r>
              <a:rPr sz="1100" spc="-51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en</a:t>
            </a:r>
            <a:r>
              <a:rPr sz="1100" spc="131" dirty="0">
                <a:latin typeface="Palatino Linotype"/>
                <a:cs typeface="Palatino Linotype"/>
              </a:rPr>
              <a:t> </a:t>
            </a:r>
            <a:r>
              <a:rPr sz="1100" spc="0" dirty="0">
                <a:latin typeface="Palatino Linotype"/>
                <a:cs typeface="Palatino Linotype"/>
              </a:rPr>
              <a:t>ella</a:t>
            </a:r>
            <a:r>
              <a:rPr sz="1100" spc="70" dirty="0">
                <a:latin typeface="Palatino Linotype"/>
                <a:cs typeface="Palatino Linotype"/>
              </a:rPr>
              <a:t> </a:t>
            </a:r>
            <a:r>
              <a:rPr sz="1100" spc="37" dirty="0">
                <a:latin typeface="Palatino Linotype"/>
                <a:cs typeface="Palatino Linotype"/>
              </a:rPr>
              <a:t>c</a:t>
            </a:r>
            <a:r>
              <a:rPr sz="1100" spc="12" dirty="0">
                <a:latin typeface="Palatino Linotype"/>
                <a:cs typeface="Palatino Linotype"/>
              </a:rPr>
              <a:t>r</a:t>
            </a:r>
            <a:r>
              <a:rPr sz="1100" spc="88" dirty="0">
                <a:latin typeface="Palatino Linotype"/>
                <a:cs typeface="Palatino Linotype"/>
              </a:rPr>
              <a:t>e</a:t>
            </a:r>
            <a:r>
              <a:rPr sz="1100" spc="59" dirty="0">
                <a:latin typeface="Palatino Linotype"/>
                <a:cs typeface="Palatino Linotype"/>
              </a:rPr>
              <a:t>a</a:t>
            </a:r>
            <a:r>
              <a:rPr sz="1100" spc="12" dirty="0">
                <a:latin typeface="Palatino Linotype"/>
                <a:cs typeface="Palatino Linotype"/>
              </a:rPr>
              <a:t>r</a:t>
            </a:r>
            <a:endParaRPr sz="1100" dirty="0">
              <a:latin typeface="Palatino Linotype"/>
              <a:cs typeface="Palatino Linotype"/>
            </a:endParaRPr>
          </a:p>
          <a:p>
            <a:pPr marL="241300" marR="21488">
              <a:lnSpc>
                <a:spcPct val="112426"/>
              </a:lnSpc>
              <a:spcBef>
                <a:spcPts val="24"/>
              </a:spcBef>
            </a:pPr>
            <a:r>
              <a:rPr sz="1100" spc="28" dirty="0">
                <a:latin typeface="Palatino Linotype"/>
                <a:cs typeface="Palatino Linotype"/>
              </a:rPr>
              <a:t>las tablas:</a:t>
            </a:r>
            <a:endParaRPr sz="1100" dirty="0">
              <a:latin typeface="Palatino Linotype"/>
              <a:cs typeface="Palatino Linotype"/>
            </a:endParaRPr>
          </a:p>
          <a:p>
            <a:pPr marL="469900" marR="21488">
              <a:lnSpc>
                <a:spcPct val="112426"/>
              </a:lnSpc>
              <a:spcBef>
                <a:spcPts val="690"/>
              </a:spcBef>
            </a:pPr>
            <a:r>
              <a:rPr sz="1100" b="1" spc="0" dirty="0">
                <a:latin typeface="Arial"/>
                <a:cs typeface="Arial"/>
              </a:rPr>
              <a:t>■  </a:t>
            </a:r>
            <a:r>
              <a:rPr sz="1100" b="1" spc="219" dirty="0">
                <a:latin typeface="Arial"/>
                <a:cs typeface="Arial"/>
              </a:rPr>
              <a:t> </a:t>
            </a:r>
            <a:r>
              <a:rPr sz="1100" b="1" spc="76" dirty="0">
                <a:latin typeface="Palatino Linotype"/>
                <a:cs typeface="Palatino Linotype"/>
              </a:rPr>
              <a:t>c</a:t>
            </a:r>
            <a:r>
              <a:rPr sz="1100" b="1" spc="-32" dirty="0">
                <a:latin typeface="Palatino Linotype"/>
                <a:cs typeface="Palatino Linotype"/>
              </a:rPr>
              <a:t>li</a:t>
            </a:r>
            <a:r>
              <a:rPr sz="1100" b="1" spc="98" dirty="0">
                <a:latin typeface="Palatino Linotype"/>
                <a:cs typeface="Palatino Linotype"/>
              </a:rPr>
              <a:t>e</a:t>
            </a:r>
            <a:r>
              <a:rPr sz="1100" b="1" spc="45" dirty="0">
                <a:latin typeface="Palatino Linotype"/>
                <a:cs typeface="Palatino Linotype"/>
              </a:rPr>
              <a:t>n</a:t>
            </a:r>
            <a:r>
              <a:rPr sz="1100" b="1" spc="108" dirty="0">
                <a:latin typeface="Palatino Linotype"/>
                <a:cs typeface="Palatino Linotype"/>
              </a:rPr>
              <a:t>t</a:t>
            </a:r>
            <a:r>
              <a:rPr sz="1100" b="1" spc="98" dirty="0">
                <a:latin typeface="Palatino Linotype"/>
                <a:cs typeface="Palatino Linotype"/>
              </a:rPr>
              <a:t>e</a:t>
            </a:r>
            <a:endParaRPr sz="1100" dirty="0">
              <a:latin typeface="Palatino Linotype"/>
              <a:cs typeface="Palatino Linotype"/>
            </a:endParaRPr>
          </a:p>
          <a:p>
            <a:pPr marL="469900" marR="21488">
              <a:lnSpc>
                <a:spcPct val="112426"/>
              </a:lnSpc>
              <a:spcBef>
                <a:spcPts val="690"/>
              </a:spcBef>
            </a:pPr>
            <a:r>
              <a:rPr sz="1100" b="1" spc="0" dirty="0">
                <a:latin typeface="Arial"/>
                <a:cs typeface="Arial"/>
              </a:rPr>
              <a:t>■  </a:t>
            </a:r>
            <a:r>
              <a:rPr sz="1100" b="1" spc="219" dirty="0">
                <a:latin typeface="Arial"/>
                <a:cs typeface="Arial"/>
              </a:rPr>
              <a:t> </a:t>
            </a:r>
            <a:r>
              <a:rPr sz="1100" b="1" spc="19" dirty="0">
                <a:latin typeface="Palatino Linotype"/>
                <a:cs typeface="Palatino Linotype"/>
              </a:rPr>
              <a:t>d</a:t>
            </a:r>
            <a:r>
              <a:rPr sz="1100" b="1" spc="98" dirty="0">
                <a:latin typeface="Palatino Linotype"/>
                <a:cs typeface="Palatino Linotype"/>
              </a:rPr>
              <a:t>e</a:t>
            </a:r>
            <a:r>
              <a:rPr sz="1100" b="1" spc="108" dirty="0">
                <a:latin typeface="Palatino Linotype"/>
                <a:cs typeface="Palatino Linotype"/>
              </a:rPr>
              <a:t>t</a:t>
            </a:r>
            <a:r>
              <a:rPr sz="1100" b="1" spc="109" dirty="0">
                <a:latin typeface="Palatino Linotype"/>
                <a:cs typeface="Palatino Linotype"/>
              </a:rPr>
              <a:t>a</a:t>
            </a:r>
            <a:r>
              <a:rPr sz="1100" b="1" spc="-32" dirty="0">
                <a:latin typeface="Palatino Linotype"/>
                <a:cs typeface="Palatino Linotype"/>
              </a:rPr>
              <a:t>ll</a:t>
            </a:r>
            <a:r>
              <a:rPr sz="1100" b="1" spc="98" dirty="0">
                <a:latin typeface="Palatino Linotype"/>
                <a:cs typeface="Palatino Linotype"/>
              </a:rPr>
              <a:t>e</a:t>
            </a:r>
            <a:r>
              <a:rPr sz="1100" b="1" spc="-98" dirty="0">
                <a:latin typeface="Palatino Linotype"/>
                <a:cs typeface="Palatino Linotype"/>
              </a:rPr>
              <a:t>_</a:t>
            </a:r>
            <a:r>
              <a:rPr sz="1100" b="1" spc="19" dirty="0">
                <a:latin typeface="Palatino Linotype"/>
                <a:cs typeface="Palatino Linotype"/>
              </a:rPr>
              <a:t>p</a:t>
            </a:r>
            <a:r>
              <a:rPr sz="1100" b="1" spc="98" dirty="0">
                <a:latin typeface="Palatino Linotype"/>
                <a:cs typeface="Palatino Linotype"/>
              </a:rPr>
              <a:t>e</a:t>
            </a:r>
            <a:r>
              <a:rPr sz="1100" b="1" spc="19" dirty="0">
                <a:latin typeface="Palatino Linotype"/>
                <a:cs typeface="Palatino Linotype"/>
              </a:rPr>
              <a:t>d</a:t>
            </a:r>
            <a:r>
              <a:rPr sz="1100" b="1" spc="-32" dirty="0">
                <a:latin typeface="Palatino Linotype"/>
                <a:cs typeface="Palatino Linotype"/>
              </a:rPr>
              <a:t>i</a:t>
            </a:r>
            <a:r>
              <a:rPr sz="1100" b="1" spc="19" dirty="0">
                <a:latin typeface="Palatino Linotype"/>
                <a:cs typeface="Palatino Linotype"/>
              </a:rPr>
              <a:t>d</a:t>
            </a:r>
            <a:r>
              <a:rPr sz="1100" b="1" spc="66" dirty="0">
                <a:latin typeface="Palatino Linotype"/>
                <a:cs typeface="Palatino Linotype"/>
              </a:rPr>
              <a:t>o</a:t>
            </a:r>
            <a:endParaRPr sz="1100" dirty="0">
              <a:latin typeface="Palatino Linotype"/>
              <a:cs typeface="Palatino Linotype"/>
            </a:endParaRPr>
          </a:p>
          <a:p>
            <a:pPr marL="469900" marR="21488">
              <a:lnSpc>
                <a:spcPct val="112426"/>
              </a:lnSpc>
              <a:spcBef>
                <a:spcPts val="690"/>
              </a:spcBef>
            </a:pPr>
            <a:r>
              <a:rPr sz="1100" b="1" spc="0" dirty="0">
                <a:latin typeface="Arial"/>
                <a:cs typeface="Arial"/>
              </a:rPr>
              <a:t>■  </a:t>
            </a:r>
            <a:r>
              <a:rPr sz="1100" b="1" spc="219" dirty="0">
                <a:latin typeface="Arial"/>
                <a:cs typeface="Arial"/>
              </a:rPr>
              <a:t> </a:t>
            </a:r>
            <a:r>
              <a:rPr sz="1100" b="1" spc="19" dirty="0">
                <a:latin typeface="Palatino Linotype"/>
                <a:cs typeface="Palatino Linotype"/>
              </a:rPr>
              <a:t>p</a:t>
            </a:r>
            <a:r>
              <a:rPr sz="1100" b="1" spc="98" dirty="0">
                <a:latin typeface="Palatino Linotype"/>
                <a:cs typeface="Palatino Linotype"/>
              </a:rPr>
              <a:t>e</a:t>
            </a:r>
            <a:r>
              <a:rPr sz="1100" b="1" spc="19" dirty="0">
                <a:latin typeface="Palatino Linotype"/>
                <a:cs typeface="Palatino Linotype"/>
              </a:rPr>
              <a:t>d</a:t>
            </a:r>
            <a:r>
              <a:rPr sz="1100" b="1" spc="-32" dirty="0">
                <a:latin typeface="Palatino Linotype"/>
                <a:cs typeface="Palatino Linotype"/>
              </a:rPr>
              <a:t>i</a:t>
            </a:r>
            <a:r>
              <a:rPr sz="1100" b="1" spc="19" dirty="0">
                <a:latin typeface="Palatino Linotype"/>
                <a:cs typeface="Palatino Linotype"/>
              </a:rPr>
              <a:t>d</a:t>
            </a:r>
            <a:r>
              <a:rPr sz="1100" b="1" spc="66" dirty="0">
                <a:latin typeface="Palatino Linotype"/>
                <a:cs typeface="Palatino Linotype"/>
              </a:rPr>
              <a:t>o</a:t>
            </a:r>
            <a:endParaRPr sz="11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2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946BCB0-6BB5-40FD-A712-6AFEA21D45A0}"/>
              </a:ext>
            </a:extLst>
          </p:cNvPr>
          <p:cNvSpPr txBox="1">
            <a:spLocks/>
          </p:cNvSpPr>
          <p:nvPr/>
        </p:nvSpPr>
        <p:spPr>
          <a:xfrm>
            <a:off x="0" y="935740"/>
            <a:ext cx="7772391" cy="81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E8EFF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09592B8-911C-4C68-BDB4-D6A04BF01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721"/>
            <a:ext cx="7772400" cy="70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1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946BCB0-6BB5-40FD-A712-6AFEA21D45A0}"/>
              </a:ext>
            </a:extLst>
          </p:cNvPr>
          <p:cNvSpPr txBox="1">
            <a:spLocks/>
          </p:cNvSpPr>
          <p:nvPr/>
        </p:nvSpPr>
        <p:spPr>
          <a:xfrm>
            <a:off x="0" y="935740"/>
            <a:ext cx="7772391" cy="81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E8EFF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1AE2CC7-C357-4437-8657-E078A4EE3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77724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9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946BCB0-6BB5-40FD-A712-6AFEA21D45A0}"/>
              </a:ext>
            </a:extLst>
          </p:cNvPr>
          <p:cNvSpPr txBox="1">
            <a:spLocks/>
          </p:cNvSpPr>
          <p:nvPr/>
        </p:nvSpPr>
        <p:spPr>
          <a:xfrm>
            <a:off x="0" y="935740"/>
            <a:ext cx="7772391" cy="81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E8EFF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0736D8CB-BE23-47A6-8B8A-04177676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1"/>
            <a:ext cx="4953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33450" y="762762"/>
            <a:ext cx="5915025" cy="7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5334" y="465786"/>
            <a:ext cx="132079" cy="2031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946BCB0-6BB5-40FD-A712-6AFEA21D45A0}"/>
              </a:ext>
            </a:extLst>
          </p:cNvPr>
          <p:cNvSpPr txBox="1">
            <a:spLocks/>
          </p:cNvSpPr>
          <p:nvPr/>
        </p:nvSpPr>
        <p:spPr>
          <a:xfrm>
            <a:off x="0" y="935740"/>
            <a:ext cx="7772391" cy="81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ysClr val="windowText" lastClr="E8EFF1">
                  <a:lumMod val="85000"/>
                  <a:lumOff val="15000"/>
                </a:sys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E8EFF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1A223A9-D46F-4314-B8BA-770D5DB9C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964"/>
            <a:ext cx="7772400" cy="2968036"/>
          </a:xfrm>
          <a:prstGeom prst="rect">
            <a:avLst/>
          </a:prstGeom>
        </p:spPr>
      </p:pic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A30F642-F176-4CF4-BA8C-69D6FE0FB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7772400" cy="2819399"/>
          </a:xfrm>
          <a:prstGeom prst="rect">
            <a:avLst/>
          </a:prstGeom>
        </p:spPr>
      </p:pic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D452B51-39A5-4C76-83B3-02DC8D034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7772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8EFF1"/>
      </a:dk1>
      <a:lt1>
        <a:sysClr val="window" lastClr="29353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888</Words>
  <Application>Microsoft Office PowerPoint</Application>
  <PresentationFormat>Personalizado</PresentationFormat>
  <Paragraphs>94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Palatino Linotype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magne</dc:creator>
  <cp:lastModifiedBy>Brandon Magne</cp:lastModifiedBy>
  <cp:revision>3</cp:revision>
  <dcterms:modified xsi:type="dcterms:W3CDTF">2022-09-12T17:10:33Z</dcterms:modified>
</cp:coreProperties>
</file>