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95" r:id="rId2"/>
    <p:sldId id="316" r:id="rId3"/>
    <p:sldId id="318" r:id="rId4"/>
    <p:sldId id="300" r:id="rId5"/>
    <p:sldId id="317" r:id="rId6"/>
    <p:sldId id="319" r:id="rId7"/>
    <p:sldId id="320" r:id="rId8"/>
    <p:sldId id="321" r:id="rId9"/>
    <p:sldId id="323" r:id="rId10"/>
    <p:sldId id="322" r:id="rId11"/>
    <p:sldId id="315" r:id="rId12"/>
  </p:sldIdLst>
  <p:sldSz cx="12192000" cy="6858000"/>
  <p:notesSz cx="6889750" cy="10021888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MANUEL RUBIANO ZAMBRANO" initials="VMRZ" lastIdx="1" clrIdx="0">
    <p:extLst>
      <p:ext uri="{19B8F6BF-5375-455C-9EA6-DF929625EA0E}">
        <p15:presenceInfo xmlns:p15="http://schemas.microsoft.com/office/powerpoint/2012/main" userId="S::victor.rubiano@corhuila.edu.co::46e8b540-336f-445f-a406-0c146eeed1c4" providerId="AD"/>
      </p:ext>
    </p:extLst>
  </p:cmAuthor>
  <p:cmAuthor id="2" name="carolina Arroyo" initials="cA" lastIdx="1" clrIdx="1">
    <p:extLst>
      <p:ext uri="{19B8F6BF-5375-455C-9EA6-DF929625EA0E}">
        <p15:presenceInfo xmlns:p15="http://schemas.microsoft.com/office/powerpoint/2012/main" userId="99ee04e6914a290c" providerId="Windows Live"/>
      </p:ext>
    </p:extLst>
  </p:cmAuthor>
  <p:cmAuthor id="3" name="Carolina Isabel Arroyo Gonzalez" initials="CIAG" lastIdx="4" clrIdx="2">
    <p:extLst>
      <p:ext uri="{19B8F6BF-5375-455C-9EA6-DF929625EA0E}">
        <p15:presenceInfo xmlns:p15="http://schemas.microsoft.com/office/powerpoint/2012/main" userId="S::carolina.arroyo@corhuila.edu.co::e9798494-76a8-4849-9d7e-45bbc6404846" providerId="AD"/>
      </p:ext>
    </p:extLst>
  </p:cmAuthor>
  <p:cmAuthor id="4" name="CARLOS ENRIQUE REYES MAHECHA" initials="CERM" lastIdx="1" clrIdx="3">
    <p:extLst>
      <p:ext uri="{19B8F6BF-5375-455C-9EA6-DF929625EA0E}">
        <p15:presenceInfo xmlns:p15="http://schemas.microsoft.com/office/powerpoint/2012/main" userId="19176edcfde41f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266878"/>
    <a:srgbClr val="2BE2A9"/>
    <a:srgbClr val="4AAEC6"/>
    <a:srgbClr val="153A43"/>
    <a:srgbClr val="13A59A"/>
    <a:srgbClr val="CAD32C"/>
    <a:srgbClr val="2A7384"/>
    <a:srgbClr val="E7E7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C4457E7A-1A95-4C98-B70C-D142D17B840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AA8C2C14-8CEE-490D-AB7B-AD2BCFB798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70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596AB-2E0E-4316-BF64-BDD500538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4223E4-DAC2-4656-86BA-CDD07B0A6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BDABA-E2C5-409E-BC0F-2E9346AC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9E25-A96A-446A-AEF9-B301A845FAB5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94F5C5-5D06-4C9E-874D-D072B722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444445-C1A4-4886-89A3-84D4378E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3D9-EA4E-42DE-99DB-CC610C60D8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037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FCF80-13CC-4743-A3E0-CA232431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4E6370-420B-42B1-9C8D-CBA82B0D6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AD0B07-D8A7-42B6-9EDF-C9E3C589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9E25-A96A-446A-AEF9-B301A845FAB5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76746-1EBD-42E6-9405-2D140AA7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AF4406-C52B-4838-A211-AF46003B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3D9-EA4E-42DE-99DB-CC610C60D8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89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AA6FA3-44A7-4AF6-BB62-5A8883DD4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CE7AC4-29BB-4B52-A225-45CB726C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E44F26-B254-453D-B7EE-71A10C30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9E25-A96A-446A-AEF9-B301A845FAB5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88DA33-837C-4043-88E0-55150060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69B0B-1EE4-4CF1-99EA-70534A14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3D9-EA4E-42DE-99DB-CC610C60D8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154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43990-6D89-4717-986D-B0F17309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A4BD1C-BD87-4099-95AD-CF2187FB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6B9D4-8E16-4CC6-8F06-A54CB4FF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9E25-A96A-446A-AEF9-B301A845FAB5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61AA2-107A-461A-B7C8-CF673E0F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1C26C-C332-4850-A73A-6328A644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3D9-EA4E-42DE-99DB-CC610C60D8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348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E2FE0-C7B1-488A-9CFA-73667945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F27664-1890-41DA-A4EF-816D6DB78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F7980A-4BB1-4794-875B-DC4E9D3A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9E25-A96A-446A-AEF9-B301A845FAB5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117C44-BBB0-4E63-9A71-0B4B3B0C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64631-F53C-43D0-9B80-BDDFEDAA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3D9-EA4E-42DE-99DB-CC610C60D8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382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FF2B2-4EF1-40EE-88E4-F29729E0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9A44C-6C5D-437B-98F7-811A97253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079D36-3CFE-4B1F-97D5-DA49FAF01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BF57A8-45F7-4814-971D-9B38577E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9E25-A96A-446A-AEF9-B301A845FAB5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B58064-008D-419F-8B05-8BB1A157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24A953-EE7A-4102-B687-C837A98C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3D9-EA4E-42DE-99DB-CC610C60D8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16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30884-CB9F-4B08-9806-4332E90F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05B087-6824-4336-BFB9-7B5DF6E94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F5C6C7-353D-42A8-9C00-9B7B9CD87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2BA4D1-7517-41E9-B0BB-0770B6A0F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8FAE54-15E1-4A3D-8EC4-F8F048069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548398-6E53-4A2C-8172-8F14508F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9E25-A96A-446A-AEF9-B301A845FAB5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9D3270-6E45-44F4-82E0-FEA1FD78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32068A-0B96-46F8-99E7-F3A45AFF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3D9-EA4E-42DE-99DB-CC610C60D8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389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4002C-ECD0-4FAA-AAFF-0BD645CB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5813BE-FE84-4E91-9C1C-41636896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9E25-A96A-446A-AEF9-B301A845FAB5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AE7975-809C-401F-B6C3-DB74BA7E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F4707F-EE93-4025-AF59-3B39C723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3D9-EA4E-42DE-99DB-CC610C60D8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43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86EEC0-157B-4D0E-824C-B3ADDA5C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9E25-A96A-446A-AEF9-B301A845FAB5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D8FC4B-31AB-4BDA-9F9B-E141A307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B781F1-2B5A-48CA-8658-A8A8AA0E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3D9-EA4E-42DE-99DB-CC610C60D8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A1D57-2D1F-4038-A8EB-F585AA99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F18AE8-BF02-4CDA-8A28-F87DCACD2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2BC496-05B2-4DD3-8380-9B5566676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D9ED1B-1ADC-4366-80B1-3B74DEBA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9E25-A96A-446A-AEF9-B301A845FAB5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3D294F-D728-4029-B45C-6218F806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9FEFAA-DDD9-4CAA-89FE-2318E3FF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3D9-EA4E-42DE-99DB-CC610C60D8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567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D9E6D-A9A9-4C25-BAB1-C2A6470E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C668D0-346C-4DF0-8F5E-F2D41AB11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D33119-A84E-497F-A896-525B5246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64E17F-E555-4ACD-BB68-03CC9E3D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9E25-A96A-446A-AEF9-B301A845FAB5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DD6983-8062-49F9-96F4-8A7E9067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1C705E-0B19-4945-929C-82675507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C3D9-EA4E-42DE-99DB-CC610C60D8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515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E52C0E-180A-47B0-93D1-FF0F5188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ADFC9C-7C55-43FE-B4CB-3F1448637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0F3997-DD98-4B15-A1E1-FC75A89DD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F9E25-A96A-446A-AEF9-B301A845FAB5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657A61-15D2-43BB-8DA0-D197DDE41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375436-9EF6-4F82-89D7-C3BF4C015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C3D9-EA4E-42DE-99DB-CC610C60D8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328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F68224D-7619-452B-BBEA-62B0F7A0D40D}"/>
              </a:ext>
            </a:extLst>
          </p:cNvPr>
          <p:cNvSpPr txBox="1">
            <a:spLocks/>
          </p:cNvSpPr>
          <p:nvPr/>
        </p:nvSpPr>
        <p:spPr>
          <a:xfrm>
            <a:off x="838200" y="812616"/>
            <a:ext cx="10515600" cy="41171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5"/>
                </a:solidFill>
              </a:rPr>
              <a:t>Actividad Inteligencia Artificial</a:t>
            </a:r>
          </a:p>
          <a:p>
            <a:endParaRPr lang="es-ES" dirty="0"/>
          </a:p>
          <a:p>
            <a:pPr algn="l"/>
            <a:r>
              <a:rPr lang="es-ES" sz="3600" dirty="0">
                <a:solidFill>
                  <a:srgbClr val="FF0000"/>
                </a:solidFill>
              </a:rPr>
              <a:t>Tema: </a:t>
            </a:r>
            <a:r>
              <a:rPr lang="es-ES" sz="3600" dirty="0"/>
              <a:t>Análisis de Dataset con Python</a:t>
            </a:r>
          </a:p>
          <a:p>
            <a:pPr algn="l"/>
            <a:r>
              <a:rPr lang="es-ES" sz="3600" dirty="0">
                <a:solidFill>
                  <a:srgbClr val="FF0000"/>
                </a:solidFill>
              </a:rPr>
              <a:t>Dataset: </a:t>
            </a:r>
            <a:r>
              <a:rPr lang="es-ES" sz="3600" dirty="0"/>
              <a:t>Modulo de características del micronegocio</a:t>
            </a:r>
          </a:p>
          <a:p>
            <a:pPr algn="l"/>
            <a:r>
              <a:rPr lang="es-ES" sz="3600" dirty="0">
                <a:solidFill>
                  <a:srgbClr val="FF0000"/>
                </a:solidFill>
              </a:rPr>
              <a:t>Presentado por: </a:t>
            </a:r>
            <a:r>
              <a:rPr lang="es-CO" sz="3600" dirty="0"/>
              <a:t>Brayan Medina - Pablo García </a:t>
            </a:r>
          </a:p>
        </p:txBody>
      </p:sp>
    </p:spTree>
    <p:extLst>
      <p:ext uri="{BB962C8B-B14F-4D97-AF65-F5344CB8AC3E}">
        <p14:creationId xmlns:p14="http://schemas.microsoft.com/office/powerpoint/2010/main" val="14074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F68224D-7619-452B-BBEA-62B0F7A0D40D}"/>
              </a:ext>
            </a:extLst>
          </p:cNvPr>
          <p:cNvSpPr txBox="1">
            <a:spLocks/>
          </p:cNvSpPr>
          <p:nvPr/>
        </p:nvSpPr>
        <p:spPr>
          <a:xfrm>
            <a:off x="838200" y="216269"/>
            <a:ext cx="10515600" cy="58652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5"/>
                </a:solidFill>
              </a:rPr>
              <a:t>Insights</a:t>
            </a:r>
          </a:p>
          <a:p>
            <a:endParaRPr lang="es-ES" dirty="0">
              <a:solidFill>
                <a:schemeClr val="accent5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accent6">
                    <a:lumMod val="75000"/>
                  </a:schemeClr>
                </a:solidFill>
              </a:rPr>
              <a:t>Según el análisis inicial realizado pudimos ver que hay una relación estrecha entre los impuestos que son facturados en los micronegocios, donde son obligatorios y fueron las variables mas cercanas que pudimos encontrar para el análisis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accent6">
                    <a:lumMod val="75000"/>
                  </a:schemeClr>
                </a:solidFill>
              </a:rPr>
              <a:t>En los gráficos de barra pudimos observar que la tendencia de estos generalmente iba hacia la opción 1 que es la positiva dando a conocer que la mayor parte de los negocios encuestados si tienen claro esta parte de los impuestos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accent6">
                    <a:lumMod val="75000"/>
                  </a:schemeClr>
                </a:solidFill>
              </a:rPr>
              <a:t>En el modelo KNN pudimos ver que la tendencia en cuanto a tipo de persona es que se destacaba mas la persona natural con 14964 datos y en el de régimen destacaba mas del de tipo r régimen común con 12696 datos, según la predicción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accent6">
                    <a:lumMod val="75000"/>
                  </a:schemeClr>
                </a:solidFill>
              </a:rPr>
              <a:t>Al aplicar la medición final de el rendimiento del algoritmo encontramos resultados favorables con una mejora de resultados.</a:t>
            </a:r>
          </a:p>
        </p:txBody>
      </p:sp>
    </p:spTree>
    <p:extLst>
      <p:ext uri="{BB962C8B-B14F-4D97-AF65-F5344CB8AC3E}">
        <p14:creationId xmlns:p14="http://schemas.microsoft.com/office/powerpoint/2010/main" val="64343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88DB600-F78B-44C3-9238-45D81622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accent5"/>
                </a:solidFill>
              </a:rPr>
              <a:t>PREGUNTAS</a:t>
            </a:r>
            <a:endParaRPr lang="es-CO" dirty="0">
              <a:solidFill>
                <a:schemeClr val="accent5"/>
              </a:solidFill>
            </a:endParaRPr>
          </a:p>
        </p:txBody>
      </p:sp>
      <p:pic>
        <p:nvPicPr>
          <p:cNvPr id="6146" name="Picture 2" descr="Confused Nick Young | Know Your Meme">
            <a:extLst>
              <a:ext uri="{FF2B5EF4-FFF2-40B4-BE49-F238E27FC236}">
                <a16:creationId xmlns:a16="http://schemas.microsoft.com/office/drawing/2014/main" id="{4D7B378C-3283-4DBA-85F6-8B53F5561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14" y="1791598"/>
            <a:ext cx="4238487" cy="361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nfused cat with a lot of question marks - Keep Meme">
            <a:extLst>
              <a:ext uri="{FF2B5EF4-FFF2-40B4-BE49-F238E27FC236}">
                <a16:creationId xmlns:a16="http://schemas.microsoft.com/office/drawing/2014/main" id="{B4ADA5C9-1916-4C04-94E0-B8E7B5AF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005" y="1423654"/>
            <a:ext cx="4337017" cy="435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8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F68224D-7619-452B-BBEA-62B0F7A0D40D}"/>
              </a:ext>
            </a:extLst>
          </p:cNvPr>
          <p:cNvSpPr txBox="1">
            <a:spLocks/>
          </p:cNvSpPr>
          <p:nvPr/>
        </p:nvSpPr>
        <p:spPr>
          <a:xfrm>
            <a:off x="718930" y="640338"/>
            <a:ext cx="10515600" cy="4806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5"/>
                </a:solidFill>
              </a:rPr>
              <a:t>Descripción del Dataset</a:t>
            </a:r>
          </a:p>
          <a:p>
            <a:endParaRPr lang="es-ES" dirty="0"/>
          </a:p>
          <a:p>
            <a:r>
              <a:rPr lang="es-ES" b="0" i="0" dirty="0">
                <a:solidFill>
                  <a:srgbClr val="1B5E20"/>
                </a:solidFill>
                <a:effectLst/>
                <a:latin typeface="-apple-system"/>
              </a:rPr>
              <a:t>El trabajo se desarrollara con las diferentes características de los micronegocios del sector agropecuario, o personas relacionadas con los trabajos a fin. Buscamos encontrar variables que destaquen para poder generar conocimiento con base a las tendencias y herramientas aprendidas en clase de Inteligencia Artificial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272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F68224D-7619-452B-BBEA-62B0F7A0D40D}"/>
              </a:ext>
            </a:extLst>
          </p:cNvPr>
          <p:cNvSpPr txBox="1">
            <a:spLocks/>
          </p:cNvSpPr>
          <p:nvPr/>
        </p:nvSpPr>
        <p:spPr>
          <a:xfrm>
            <a:off x="838200" y="265043"/>
            <a:ext cx="10515600" cy="60429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300" dirty="0">
                <a:solidFill>
                  <a:schemeClr val="accent5"/>
                </a:solidFill>
              </a:rPr>
              <a:t>Variables Independientes y a </a:t>
            </a:r>
          </a:p>
          <a:p>
            <a:r>
              <a:rPr lang="es-ES" sz="12300" dirty="0">
                <a:solidFill>
                  <a:schemeClr val="accent5"/>
                </a:solidFill>
              </a:rPr>
              <a:t>Predecir</a:t>
            </a:r>
          </a:p>
          <a:p>
            <a:endParaRPr lang="es-ES" dirty="0">
              <a:solidFill>
                <a:schemeClr val="accent5"/>
              </a:solidFill>
            </a:endParaRPr>
          </a:p>
          <a:p>
            <a:endParaRPr lang="es-ES" dirty="0">
              <a:solidFill>
                <a:schemeClr val="accent5"/>
              </a:solidFill>
            </a:endParaRPr>
          </a:p>
          <a:p>
            <a:pPr algn="l"/>
            <a:r>
              <a:rPr lang="es-ES" dirty="0">
                <a:solidFill>
                  <a:schemeClr val="accent5"/>
                </a:solidFill>
              </a:rPr>
              <a:t>Variables independientes</a:t>
            </a:r>
          </a:p>
          <a:p>
            <a:pPr algn="l"/>
            <a:r>
              <a:rPr lang="es-ES" dirty="0">
                <a:solidFill>
                  <a:srgbClr val="FF0000"/>
                </a:solidFill>
              </a:rPr>
              <a:t>P1633</a:t>
            </a:r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 ¿El negocio o actividad tiene Registro Único Tributario (RUT)? </a:t>
            </a:r>
          </a:p>
          <a:p>
            <a:pPr algn="l"/>
            <a:r>
              <a:rPr lang="es-ES" dirty="0">
                <a:solidFill>
                  <a:srgbClr val="FF0000"/>
                </a:solidFill>
              </a:rPr>
              <a:t>P1056</a:t>
            </a:r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 ¿Cómo está registrado? 1 Como persona natural comerciante 2 Como persona jurídica </a:t>
            </a:r>
          </a:p>
          <a:p>
            <a:pPr algn="l"/>
            <a:r>
              <a:rPr lang="es-ES" dirty="0">
                <a:solidFill>
                  <a:srgbClr val="FF0000"/>
                </a:solidFill>
              </a:rPr>
              <a:t>P661</a:t>
            </a:r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  ¿Obtuvo o renovó ese registro este año?1 Sí 2 No </a:t>
            </a:r>
          </a:p>
          <a:p>
            <a:pPr algn="l"/>
            <a:r>
              <a:rPr lang="es-ES" dirty="0">
                <a:solidFill>
                  <a:srgbClr val="FF0000"/>
                </a:solidFill>
              </a:rPr>
              <a:t>P1057</a:t>
            </a:r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 ¿Ha registrado el negocio o actividad ante alguna autoridad o entidad (alcaldía, ministerios u otros) 1 Sí 2 No</a:t>
            </a:r>
          </a:p>
          <a:p>
            <a:pPr algn="l"/>
            <a:r>
              <a:rPr lang="es-ES" dirty="0">
                <a:solidFill>
                  <a:srgbClr val="FF0000"/>
                </a:solidFill>
              </a:rPr>
              <a:t>P2991</a:t>
            </a:r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 En el último año, ¿realizó las(s) declaración(es) de impuesto sobre la renta 1 Si 2 No 3 No es responsable de este impuesto 9 No Informa </a:t>
            </a:r>
          </a:p>
          <a:p>
            <a:pPr algn="l"/>
            <a:r>
              <a:rPr lang="es-ES" dirty="0">
                <a:solidFill>
                  <a:srgbClr val="FF0000"/>
                </a:solidFill>
              </a:rPr>
              <a:t>P2992</a:t>
            </a:r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  En el último año, ¿realizó las(s) declaración(es) de IVA (Impuesto al Valor Agregado) 1 Si 2 No 3 No es responsable de este impuesto 9 No Informa </a:t>
            </a:r>
          </a:p>
          <a:p>
            <a:pPr algn="l"/>
            <a:r>
              <a:rPr lang="es-ES" dirty="0">
                <a:solidFill>
                  <a:srgbClr val="FF0000"/>
                </a:solidFill>
              </a:rPr>
              <a:t>P2993</a:t>
            </a:r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 En el último año, ¿realizó las(s) declaración(es) de ICA (Impuesto de Industria y Comercio) 1 Si 2 No 3 No es responsable de este impuesto 9 No Informa</a:t>
            </a:r>
          </a:p>
          <a:p>
            <a:pPr algn="l"/>
            <a:r>
              <a:rPr lang="es-ES" dirty="0">
                <a:solidFill>
                  <a:schemeClr val="accent5"/>
                </a:solidFill>
              </a:rPr>
              <a:t>Variable objetivo</a:t>
            </a:r>
          </a:p>
          <a:p>
            <a:pPr algn="l"/>
            <a:r>
              <a:rPr lang="es-ES" dirty="0">
                <a:solidFill>
                  <a:srgbClr val="FF0000"/>
                </a:solidFill>
              </a:rPr>
              <a:t>P986</a:t>
            </a:r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  ¿A que régimen pertenece? 1 común 2 simplificado</a:t>
            </a:r>
          </a:p>
        </p:txBody>
      </p:sp>
    </p:spTree>
    <p:extLst>
      <p:ext uri="{BB962C8B-B14F-4D97-AF65-F5344CB8AC3E}">
        <p14:creationId xmlns:p14="http://schemas.microsoft.com/office/powerpoint/2010/main" val="422652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F68224D-7619-452B-BBEA-62B0F7A0D40D}"/>
              </a:ext>
            </a:extLst>
          </p:cNvPr>
          <p:cNvSpPr txBox="1">
            <a:spLocks/>
          </p:cNvSpPr>
          <p:nvPr/>
        </p:nvSpPr>
        <p:spPr>
          <a:xfrm>
            <a:off x="838200" y="812617"/>
            <a:ext cx="10515600" cy="51773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600" dirty="0">
                <a:solidFill>
                  <a:schemeClr val="accent5"/>
                </a:solidFill>
              </a:rPr>
              <a:t>Pregunta o Problema a</a:t>
            </a:r>
          </a:p>
          <a:p>
            <a:r>
              <a:rPr lang="es-ES" sz="8600" dirty="0">
                <a:solidFill>
                  <a:schemeClr val="accent5"/>
                </a:solidFill>
              </a:rPr>
              <a:t>Solucionar</a:t>
            </a:r>
          </a:p>
          <a:p>
            <a:endParaRPr lang="es-ES" dirty="0">
              <a:solidFill>
                <a:schemeClr val="accent5"/>
              </a:solidFill>
            </a:endParaRPr>
          </a:p>
          <a:p>
            <a:r>
              <a:rPr lang="es-CO" dirty="0">
                <a:solidFill>
                  <a:schemeClr val="tx2"/>
                </a:solidFill>
              </a:rPr>
              <a:t>Según un análisis inicial que realizamos pudimos encontrar una relación </a:t>
            </a:r>
            <a:r>
              <a:rPr lang="es-ES" dirty="0">
                <a:solidFill>
                  <a:schemeClr val="tx2"/>
                </a:solidFill>
              </a:rPr>
              <a:t>notable en cuanto a los impuestos que pagaron todos estas empresas o personas jurídicas así que lo evaluaremos según el régimen al cual pertenecen y después al tipo de registro de cada dato, si es comerciante o persona jurídica</a:t>
            </a:r>
            <a:endParaRPr lang="es-CO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F68224D-7619-452B-BBEA-62B0F7A0D40D}"/>
              </a:ext>
            </a:extLst>
          </p:cNvPr>
          <p:cNvSpPr txBox="1">
            <a:spLocks/>
          </p:cNvSpPr>
          <p:nvPr/>
        </p:nvSpPr>
        <p:spPr>
          <a:xfrm>
            <a:off x="838200" y="357809"/>
            <a:ext cx="10515600" cy="567192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5"/>
                </a:solidFill>
              </a:rPr>
              <a:t>Tratamiento de Datos</a:t>
            </a:r>
          </a:p>
          <a:p>
            <a:endParaRPr lang="es-ES" dirty="0">
              <a:solidFill>
                <a:schemeClr val="accent5"/>
              </a:solidFill>
            </a:endParaRPr>
          </a:p>
          <a:p>
            <a:pPr algn="l"/>
            <a:r>
              <a:rPr lang="es-ES" sz="4400" dirty="0">
                <a:solidFill>
                  <a:schemeClr val="accent5"/>
                </a:solidFill>
              </a:rPr>
              <a:t>Selección de variables</a:t>
            </a:r>
          </a:p>
          <a:p>
            <a:pPr algn="l"/>
            <a:endParaRPr lang="es-ES" sz="4400" dirty="0">
              <a:solidFill>
                <a:schemeClr val="accent5"/>
              </a:solidFill>
            </a:endParaRPr>
          </a:p>
          <a:p>
            <a:pPr algn="l"/>
            <a:endParaRPr lang="es-ES" sz="4400" dirty="0">
              <a:solidFill>
                <a:schemeClr val="accent5"/>
              </a:solidFill>
            </a:endParaRPr>
          </a:p>
          <a:p>
            <a:pPr algn="l"/>
            <a:r>
              <a:rPr lang="es-ES" sz="4400" dirty="0">
                <a:solidFill>
                  <a:schemeClr val="accent5"/>
                </a:solidFill>
              </a:rPr>
              <a:t>Comprobación de valores NA</a:t>
            </a:r>
          </a:p>
          <a:p>
            <a:pPr algn="l"/>
            <a:endParaRPr lang="es-ES" sz="4400" dirty="0">
              <a:solidFill>
                <a:schemeClr val="accent5"/>
              </a:solidFill>
            </a:endParaRPr>
          </a:p>
          <a:p>
            <a:pPr algn="l"/>
            <a:endParaRPr lang="es-ES" sz="4400" dirty="0">
              <a:solidFill>
                <a:schemeClr val="accent5"/>
              </a:solidFill>
            </a:endParaRPr>
          </a:p>
          <a:p>
            <a:pPr algn="l"/>
            <a:r>
              <a:rPr lang="es-ES" sz="4400" dirty="0">
                <a:solidFill>
                  <a:schemeClr val="accent5"/>
                </a:solidFill>
              </a:rPr>
              <a:t>Asignación de títulos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D0D942-3BC0-4515-817A-7EF73083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964" y="1321284"/>
            <a:ext cx="3508306" cy="21209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58FF83E-ACFF-4AC1-A78B-AB778D682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212" y="3442189"/>
            <a:ext cx="2791588" cy="16857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1FE47A6-051D-475F-B493-B6DB19564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642" y="5043434"/>
            <a:ext cx="4842427" cy="121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8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F68224D-7619-452B-BBEA-62B0F7A0D40D}"/>
              </a:ext>
            </a:extLst>
          </p:cNvPr>
          <p:cNvSpPr txBox="1">
            <a:spLocks/>
          </p:cNvSpPr>
          <p:nvPr/>
        </p:nvSpPr>
        <p:spPr>
          <a:xfrm>
            <a:off x="838200" y="216269"/>
            <a:ext cx="10515600" cy="5296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5"/>
                </a:solidFill>
              </a:rPr>
              <a:t>Algoritmo Usado</a:t>
            </a:r>
          </a:p>
          <a:p>
            <a:pPr algn="l"/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Utilizamos el algoritmo KNN y obtuvimos los siguientes resultados (la imagen de la izquierda representa el tipo de régimen y la de la derecha el tipo de persona entrevistada):</a:t>
            </a:r>
          </a:p>
          <a:p>
            <a:pPr algn="l"/>
            <a:endParaRPr lang="es-ES" sz="40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s-ES" sz="40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s-ES" sz="40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s-ES" sz="40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9A8371-769C-45DB-8D38-8CF34438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48" y="2609022"/>
            <a:ext cx="5600700" cy="37052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D73FACD-3A0F-405B-82A6-17B6459F8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652" y="2609022"/>
            <a:ext cx="4419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2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F68224D-7619-452B-BBEA-62B0F7A0D40D}"/>
              </a:ext>
            </a:extLst>
          </p:cNvPr>
          <p:cNvSpPr txBox="1">
            <a:spLocks/>
          </p:cNvSpPr>
          <p:nvPr/>
        </p:nvSpPr>
        <p:spPr>
          <a:xfrm>
            <a:off x="838200" y="649358"/>
            <a:ext cx="10515600" cy="5539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5"/>
                </a:solidFill>
              </a:rPr>
              <a:t>Métricas</a:t>
            </a:r>
          </a:p>
          <a:p>
            <a:endParaRPr lang="es-ES" dirty="0">
              <a:solidFill>
                <a:schemeClr val="accent5"/>
              </a:solidFill>
            </a:endParaRPr>
          </a:p>
          <a:p>
            <a:r>
              <a:rPr lang="es-ES" sz="4400" dirty="0">
                <a:solidFill>
                  <a:schemeClr val="accent2">
                    <a:lumMod val="75000"/>
                  </a:schemeClr>
                </a:solidFill>
              </a:rPr>
              <a:t>Las medidas de eficiencia según el régimen se encuentran a la izquierda y del registro a la derecha</a:t>
            </a:r>
            <a:br>
              <a:rPr lang="es-ES" sz="44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44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44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44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4400" dirty="0">
                <a:solidFill>
                  <a:schemeClr val="accent2">
                    <a:lumMod val="75000"/>
                  </a:schemeClr>
                </a:solidFill>
              </a:rPr>
            </a:br>
            <a:endParaRPr lang="es-E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0BD2D1-4C27-4EF5-8BCF-1724D56C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05" y="3795091"/>
            <a:ext cx="4257675" cy="1600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C74FCB-15D1-40F8-9533-5D8A32FD7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04591"/>
            <a:ext cx="46005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6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F68224D-7619-452B-BBEA-62B0F7A0D40D}"/>
              </a:ext>
            </a:extLst>
          </p:cNvPr>
          <p:cNvSpPr txBox="1">
            <a:spLocks/>
          </p:cNvSpPr>
          <p:nvPr/>
        </p:nvSpPr>
        <p:spPr>
          <a:xfrm>
            <a:off x="705679" y="768626"/>
            <a:ext cx="10515600" cy="4903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5"/>
                </a:solidFill>
              </a:rPr>
              <a:t>Gráficas Importantes</a:t>
            </a:r>
          </a:p>
          <a:p>
            <a:pPr algn="l"/>
            <a:r>
              <a:rPr lang="es-ES" sz="2000" dirty="0"/>
              <a:t>Encontramos una tendencia hacia el lado izquierdo, hacia la opción 1, de las variables:</a:t>
            </a:r>
          </a:p>
          <a:p>
            <a:pPr algn="l"/>
            <a:r>
              <a:rPr lang="es-ES" sz="2000" dirty="0" err="1"/>
              <a:t>RenovoRegistro</a:t>
            </a:r>
            <a:endParaRPr lang="es-ES" sz="2000" dirty="0"/>
          </a:p>
          <a:p>
            <a:pPr algn="l"/>
            <a:r>
              <a:rPr lang="es-ES" sz="2000" dirty="0" err="1"/>
              <a:t>DeclaroRenta</a:t>
            </a:r>
            <a:endParaRPr lang="es-ES" sz="2000" dirty="0"/>
          </a:p>
          <a:p>
            <a:pPr algn="l"/>
            <a:r>
              <a:rPr lang="es-ES" sz="2000" dirty="0" err="1"/>
              <a:t>DeclaroIva</a:t>
            </a:r>
            <a:endParaRPr lang="es-ES" sz="2000" dirty="0"/>
          </a:p>
          <a:p>
            <a:pPr algn="l"/>
            <a:r>
              <a:rPr lang="es-ES" sz="2000" dirty="0" err="1"/>
              <a:t>DeclaroIca</a:t>
            </a:r>
            <a:endParaRPr lang="es-ES" sz="2000" dirty="0"/>
          </a:p>
          <a:p>
            <a:pPr algn="l"/>
            <a:endParaRPr lang="es-ES" sz="2000" dirty="0">
              <a:solidFill>
                <a:schemeClr val="accent5"/>
              </a:solidFill>
            </a:endParaRPr>
          </a:p>
          <a:p>
            <a:pPr algn="l"/>
            <a:endParaRPr lang="es-ES" sz="2000" dirty="0">
              <a:solidFill>
                <a:schemeClr val="accent5"/>
              </a:solidFill>
            </a:endParaRPr>
          </a:p>
          <a:p>
            <a:pPr algn="l"/>
            <a:endParaRPr lang="es-ES" sz="2000" dirty="0">
              <a:solidFill>
                <a:schemeClr val="accent5"/>
              </a:solidFill>
            </a:endParaRPr>
          </a:p>
          <a:p>
            <a:pPr algn="l"/>
            <a:endParaRPr lang="es-ES" sz="2000" dirty="0">
              <a:solidFill>
                <a:schemeClr val="accent5"/>
              </a:solidFill>
            </a:endParaRPr>
          </a:p>
          <a:p>
            <a:pPr algn="l"/>
            <a:endParaRPr lang="es-ES" sz="2000" dirty="0">
              <a:solidFill>
                <a:schemeClr val="accent5"/>
              </a:solidFill>
            </a:endParaRPr>
          </a:p>
          <a:p>
            <a:pPr algn="l"/>
            <a:endParaRPr lang="es-ES" sz="2000" dirty="0">
              <a:solidFill>
                <a:schemeClr val="accent5"/>
              </a:solidFill>
            </a:endParaRPr>
          </a:p>
          <a:p>
            <a:endParaRPr lang="es-ES" dirty="0">
              <a:solidFill>
                <a:schemeClr val="accent5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B77404-8206-464D-AE2A-3B5EB3B1D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478" y="2375038"/>
            <a:ext cx="3657600" cy="3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6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F68224D-7619-452B-BBEA-62B0F7A0D40D}"/>
              </a:ext>
            </a:extLst>
          </p:cNvPr>
          <p:cNvSpPr txBox="1">
            <a:spLocks/>
          </p:cNvSpPr>
          <p:nvPr/>
        </p:nvSpPr>
        <p:spPr>
          <a:xfrm>
            <a:off x="838200" y="212035"/>
            <a:ext cx="10515600" cy="5672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5"/>
                </a:solidFill>
              </a:rPr>
              <a:t>Gráficas Importantes</a:t>
            </a:r>
          </a:p>
          <a:p>
            <a:r>
              <a:rPr lang="es-ES" sz="3200" dirty="0"/>
              <a:t>Encontramos por medio de los siguientes gráficos de barra que la mayoría marco la opción 1 que por lo general es la opción de si.</a:t>
            </a:r>
          </a:p>
          <a:p>
            <a:endParaRPr lang="es-ES" dirty="0">
              <a:solidFill>
                <a:schemeClr val="accent5"/>
              </a:solidFill>
            </a:endParaRPr>
          </a:p>
          <a:p>
            <a:endParaRPr lang="es-ES" dirty="0">
              <a:solidFill>
                <a:schemeClr val="accent5"/>
              </a:solidFill>
            </a:endParaRPr>
          </a:p>
          <a:p>
            <a:endParaRPr lang="es-ES" dirty="0">
              <a:solidFill>
                <a:schemeClr val="accent5"/>
              </a:solidFill>
            </a:endParaRPr>
          </a:p>
          <a:p>
            <a:endParaRPr lang="es-ES" dirty="0">
              <a:solidFill>
                <a:schemeClr val="accent5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45DDBD-A01E-402E-ADCF-96C41CE8D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17" y="2735747"/>
            <a:ext cx="10293083" cy="22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36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3890</TotalTime>
  <Words>593</Words>
  <PresentationFormat>Panorámica</PresentationFormat>
  <Paragraphs>65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2021-04-19T13:22:47Z</cp:lastPrinted>
  <dcterms:created xsi:type="dcterms:W3CDTF">2020-09-21T02:20:33Z</dcterms:created>
  <dcterms:modified xsi:type="dcterms:W3CDTF">2021-11-15T19:06:42Z</dcterms:modified>
</cp:coreProperties>
</file>