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0"/>
  </p:notesMasterIdLst>
  <p:sldIdLst>
    <p:sldId id="256" r:id="rId2"/>
    <p:sldId id="263" r:id="rId3"/>
    <p:sldId id="262" r:id="rId4"/>
    <p:sldId id="257" r:id="rId5"/>
    <p:sldId id="258" r:id="rId6"/>
    <p:sldId id="272" r:id="rId7"/>
    <p:sldId id="274" r:id="rId8"/>
    <p:sldId id="261" r:id="rId9"/>
    <p:sldId id="267" r:id="rId10"/>
    <p:sldId id="266" r:id="rId11"/>
    <p:sldId id="269" r:id="rId12"/>
    <p:sldId id="270" r:id="rId13"/>
    <p:sldId id="275" r:id="rId14"/>
    <p:sldId id="265" r:id="rId15"/>
    <p:sldId id="277" r:id="rId16"/>
    <p:sldId id="276" r:id="rId17"/>
    <p:sldId id="259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88" autoAdjust="0"/>
  </p:normalViewPr>
  <p:slideViewPr>
    <p:cSldViewPr snapToGrid="0" snapToObjects="1"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SciKit</c:v>
                </c:pt>
              </c:strCache>
            </c:strRef>
          </c:tx>
          <c:xVal>
            <c:numRef>
              <c:f>Sheet2!$A$2:$A$5</c:f>
              <c:numCache>
                <c:formatCode>General</c:formatCode>
                <c:ptCount val="4"/>
                <c:pt idx="0">
                  <c:v>1.0</c:v>
                </c:pt>
                <c:pt idx="1">
                  <c:v>5.0</c:v>
                </c:pt>
                <c:pt idx="2">
                  <c:v>8.0</c:v>
                </c:pt>
                <c:pt idx="3">
                  <c:v>10.0</c:v>
                </c:pt>
              </c:numCache>
            </c:numRef>
          </c:xVal>
          <c:yVal>
            <c:numRef>
              <c:f>Sheet2!$B$2:$B$5</c:f>
              <c:numCache>
                <c:formatCode>General</c:formatCode>
                <c:ptCount val="4"/>
                <c:pt idx="0">
                  <c:v>7.02</c:v>
                </c:pt>
                <c:pt idx="1">
                  <c:v>35.14</c:v>
                </c:pt>
                <c:pt idx="2">
                  <c:v>56.21</c:v>
                </c:pt>
                <c:pt idx="3">
                  <c:v>79.16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Ufora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Sheet2!$A$2:$A$5</c:f>
              <c:numCache>
                <c:formatCode>General</c:formatCode>
                <c:ptCount val="4"/>
                <c:pt idx="0">
                  <c:v>1.0</c:v>
                </c:pt>
                <c:pt idx="1">
                  <c:v>5.0</c:v>
                </c:pt>
                <c:pt idx="2">
                  <c:v>8.0</c:v>
                </c:pt>
                <c:pt idx="3">
                  <c:v>10.0</c:v>
                </c:pt>
              </c:numCache>
            </c:numRef>
          </c:xVal>
          <c:yVal>
            <c:numRef>
              <c:f>Sheet2!$C$2:$C$5</c:f>
              <c:numCache>
                <c:formatCode>General</c:formatCode>
                <c:ptCount val="4"/>
                <c:pt idx="0">
                  <c:v>1.4</c:v>
                </c:pt>
                <c:pt idx="1">
                  <c:v>6.43</c:v>
                </c:pt>
                <c:pt idx="2">
                  <c:v>10.7</c:v>
                </c:pt>
                <c:pt idx="3">
                  <c:v>17.18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2464840"/>
        <c:axId val="-2112489560"/>
      </c:scatterChart>
      <c:valAx>
        <c:axId val="-2112464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2489560"/>
        <c:crosses val="autoZero"/>
        <c:crossBetween val="midCat"/>
      </c:valAx>
      <c:valAx>
        <c:axId val="-2112489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24648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DC22A-355A-9F4B-B3D7-D181792DC701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FD14-8572-B641-B0A5-C34DD2D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7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r>
              <a:rPr lang="en-US" baseline="0" dirty="0" smtClean="0"/>
              <a:t> everyone and thanks for coming. I’m Ronen Hilewicz, programmer and engineering manager at Ufora.</a:t>
            </a:r>
          </a:p>
          <a:p>
            <a:r>
              <a:rPr lang="en-US" baseline="0" dirty="0" smtClean="0"/>
              <a:t>I’m excited about tonight’s event. We have two new languages that represent new approaches to what data-science can look like in the near future.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FD14-8572-B641-B0A5-C34DD2D3F8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Adaptive Placement of Computations and Data </a:t>
            </a:r>
          </a:p>
          <a:p>
            <a:r>
              <a:rPr lang="en-US" dirty="0" err="1" smtClean="0"/>
              <a:t>Memoized</a:t>
            </a:r>
            <a:r>
              <a:rPr lang="en-US" dirty="0" smtClean="0"/>
              <a:t> Results</a:t>
            </a:r>
          </a:p>
          <a:p>
            <a:endParaRPr lang="en-US" dirty="0" smtClean="0"/>
          </a:p>
          <a:p>
            <a:r>
              <a:rPr lang="en-US" sz="1400" dirty="0" smtClean="0"/>
              <a:t>Dynamically Typed</a:t>
            </a:r>
          </a:p>
          <a:p>
            <a:r>
              <a:rPr lang="en-US" sz="1400" dirty="0" smtClean="0"/>
              <a:t>Just-In-Time (JIT) </a:t>
            </a:r>
            <a:r>
              <a:rPr lang="en-US" sz="1400" dirty="0" smtClean="0"/>
              <a:t>Compilation</a:t>
            </a:r>
          </a:p>
          <a:p>
            <a:r>
              <a:rPr lang="en-US" sz="1400" dirty="0" smtClean="0"/>
              <a:t>Purely</a:t>
            </a:r>
            <a:r>
              <a:rPr lang="en-US" sz="1400" baseline="0" dirty="0" smtClean="0"/>
              <a:t> Functional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FD14-8572-B641-B0A5-C34DD2D3F8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6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summary</a:t>
            </a:r>
            <a:r>
              <a:rPr lang="en-US" baseline="0" dirty="0" smtClean="0"/>
              <a:t> stats in the Ufora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FD14-8572-B641-B0A5-C34DD2D3F8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1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FD14-8572-B641-B0A5-C34DD2D3F8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FD14-8572-B641-B0A5-C34DD2D3F8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October 8,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October 8,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October 8,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October 8,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October 8,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October 8,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October 8,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October 8,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October 8,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October 8,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October 8,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FDinTextPro-Regular"/>
              <a:cs typeface="PFDinTextPro-Regular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FDinTextPro-Regular"/>
              <a:cs typeface="PFDinTextPro-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PFDinTextPro-Regular"/>
                <a:cs typeface="PFDinTextPro-Regular"/>
              </a:defRPr>
            </a:lvl1pPr>
          </a:lstStyle>
          <a:p>
            <a:fld id="{A80CB818-7379-467D-8E76-EF9D9074A26C}" type="datetime2">
              <a:rPr lang="en-US" smtClean="0"/>
              <a:pPr/>
              <a:t>Wednesday, October 8,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PFDinTextPro-Regular"/>
                <a:cs typeface="PFDinTextPro-Regular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PFDinTextPro-Regular"/>
                <a:cs typeface="PFDinTextPro-Regular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PFDinTextPro-Regular"/>
          <a:ea typeface="+mj-ea"/>
          <a:cs typeface="PFDinTextPro-Regular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PFDinTextPro-Regular"/>
          <a:ea typeface="+mn-ea"/>
          <a:cs typeface="PFDinTextPro-Regular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PFDinTextPro-Regular"/>
          <a:ea typeface="+mn-ea"/>
          <a:cs typeface="PFDinTextPro-Regular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PFDinTextPro-Regular"/>
          <a:ea typeface="+mn-ea"/>
          <a:cs typeface="PFDinTextPro-Regular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PFDinTextPro-Regular"/>
          <a:ea typeface="+mn-ea"/>
          <a:cs typeface="PFDinTextPro-Regular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PFDinTextPro-Regular"/>
          <a:ea typeface="+mn-ea"/>
          <a:cs typeface="PFDinTextPro-Regular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Langford/vowpal_wabbit/wiki" TargetMode="External"/><Relationship Id="rId4" Type="http://schemas.openxmlformats.org/officeDocument/2006/relationships/hyperlink" Target="http://scikit-lear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brosa.ee.columbia.edu/millionson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nfo@ufora.com" TargetMode="External"/><Relationship Id="rId3" Type="http://schemas.openxmlformats.org/officeDocument/2006/relationships/hyperlink" Target="mailto:ronen@ufora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dirty="0" smtClean="0"/>
              <a:t>Exploring a million songs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630724"/>
          </a:xfrm>
        </p:spPr>
        <p:txBody>
          <a:bodyPr>
            <a:normAutofit/>
          </a:bodyPr>
          <a:lstStyle/>
          <a:p>
            <a:r>
              <a:rPr lang="en-US" dirty="0" smtClean="0"/>
              <a:t>Parallel Regression Trees in Ufora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Ronen Hilewicz, VP of Engineering</a:t>
            </a:r>
          </a:p>
          <a:p>
            <a:r>
              <a:rPr lang="en-US" sz="1800" dirty="0" err="1" smtClean="0"/>
              <a:t>Ronen@Ufora.com</a:t>
            </a:r>
            <a:endParaRPr lang="en-US" sz="1800" dirty="0"/>
          </a:p>
        </p:txBody>
      </p:sp>
      <p:pic>
        <p:nvPicPr>
          <p:cNvPr id="4" name="Picture 3" descr="UFORA_logo-full-colo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97" y="4012109"/>
            <a:ext cx="1917503" cy="21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075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Regression Trees</a:t>
            </a:r>
          </a:p>
          <a:p>
            <a:pPr lvl="1"/>
            <a:r>
              <a:rPr lang="en-US" sz="2400" dirty="0" smtClean="0"/>
              <a:t>Highly parallelizable</a:t>
            </a:r>
          </a:p>
          <a:p>
            <a:pPr lvl="1"/>
            <a:r>
              <a:rPr lang="en-US" sz="2400" dirty="0" smtClean="0"/>
              <a:t>Have been implemented at scale using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(PLANET)</a:t>
            </a:r>
          </a:p>
          <a:p>
            <a:pPr lvl="1"/>
            <a:r>
              <a:rPr lang="en-US" sz="2400" dirty="0" smtClean="0"/>
              <a:t>Recently implemented a regression and classification tree library in Ufora</a:t>
            </a:r>
          </a:p>
        </p:txBody>
      </p:sp>
    </p:spTree>
    <p:extLst>
      <p:ext uri="{BB962C8B-B14F-4D97-AF65-F5344CB8AC3E}">
        <p14:creationId xmlns:p14="http://schemas.microsoft.com/office/powerpoint/2010/main" val="117857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Trees Refresher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737030" y="1456628"/>
            <a:ext cx="1117405" cy="11117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/>
              <a:t>X</a:t>
            </a:r>
            <a:r>
              <a:rPr lang="en-US" sz="1500" i="1" baseline="-25000" dirty="0"/>
              <a:t>3</a:t>
            </a:r>
            <a:r>
              <a:rPr lang="en-US" sz="1500" i="1" dirty="0" smtClean="0"/>
              <a:t> &lt; v</a:t>
            </a:r>
            <a:r>
              <a:rPr lang="en-US" sz="1500" i="1" baseline="-25000" dirty="0" smtClean="0"/>
              <a:t>3</a:t>
            </a:r>
            <a:endParaRPr lang="en-US" sz="1500" i="1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118910" y="2894238"/>
            <a:ext cx="1115568" cy="11099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X</a:t>
            </a:r>
            <a:r>
              <a:rPr lang="en-US" sz="1400" i="1" baseline="-25000" dirty="0" smtClean="0"/>
              <a:t>1</a:t>
            </a:r>
            <a:r>
              <a:rPr lang="en-US" sz="1400" i="1" dirty="0" smtClean="0"/>
              <a:t> </a:t>
            </a:r>
            <a:r>
              <a:rPr lang="en-US" sz="1400" i="1" dirty="0"/>
              <a:t>&lt; </a:t>
            </a:r>
            <a:r>
              <a:rPr lang="en-US" sz="1400" i="1" dirty="0" smtClean="0"/>
              <a:t>v</a:t>
            </a:r>
            <a:r>
              <a:rPr lang="en-US" sz="1400" i="1" baseline="-25000" dirty="0"/>
              <a:t>1</a:t>
            </a:r>
            <a:endParaRPr lang="en-US" sz="1400" i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846443" y="4339006"/>
            <a:ext cx="1115568" cy="11099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X</a:t>
            </a:r>
            <a:r>
              <a:rPr lang="en-US" sz="1400" i="1" baseline="-25000" dirty="0"/>
              <a:t>2</a:t>
            </a:r>
            <a:r>
              <a:rPr lang="en-US" sz="1400" i="1" dirty="0" smtClean="0"/>
              <a:t> </a:t>
            </a:r>
            <a:r>
              <a:rPr lang="en-US" sz="1400" i="1" dirty="0"/>
              <a:t>&lt; </a:t>
            </a:r>
            <a:r>
              <a:rPr lang="en-US" sz="1400" i="1" dirty="0" smtClean="0"/>
              <a:t>v</a:t>
            </a:r>
            <a:r>
              <a:rPr lang="en-US" sz="1400" i="1" baseline="-25000" dirty="0" smtClean="0"/>
              <a:t>2</a:t>
            </a:r>
            <a:endParaRPr lang="en-US" sz="1400" i="1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497209" y="4339006"/>
            <a:ext cx="1115568" cy="11099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X</a:t>
            </a:r>
            <a:r>
              <a:rPr lang="en-US" sz="1400" i="1" baseline="-25000" dirty="0"/>
              <a:t>3</a:t>
            </a:r>
            <a:r>
              <a:rPr lang="en-US" sz="1400" i="1" dirty="0"/>
              <a:t> &lt; </a:t>
            </a:r>
            <a:r>
              <a:rPr lang="en-US" sz="1400" i="1" dirty="0" smtClean="0"/>
              <a:t>v</a:t>
            </a:r>
            <a:r>
              <a:rPr lang="en-US" sz="1400" i="1" baseline="-25000" dirty="0" smtClean="0"/>
              <a:t>4</a:t>
            </a:r>
            <a:endParaRPr lang="en-US" sz="1400" i="1" dirty="0"/>
          </a:p>
        </p:txBody>
      </p:sp>
      <p:cxnSp>
        <p:nvCxnSpPr>
          <p:cNvPr id="9" name="Straight Connector 8"/>
          <p:cNvCxnSpPr>
            <a:stCxn id="4" idx="5"/>
            <a:endCxn id="5" idx="1"/>
          </p:cNvCxnSpPr>
          <p:nvPr/>
        </p:nvCxnSpPr>
        <p:spPr>
          <a:xfrm>
            <a:off x="3690795" y="2405549"/>
            <a:ext cx="591486" cy="651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6" idx="7"/>
          </p:cNvCxnSpPr>
          <p:nvPr/>
        </p:nvCxnSpPr>
        <p:spPr>
          <a:xfrm flipH="1">
            <a:off x="3798640" y="3841599"/>
            <a:ext cx="483641" cy="659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5071107" y="3841599"/>
            <a:ext cx="589473" cy="659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58917" y="3138643"/>
            <a:ext cx="125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0.335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78651" y="2336991"/>
            <a:ext cx="11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|D| = 40</a:t>
            </a:r>
            <a:endParaRPr lang="en-US" dirty="0"/>
          </a:p>
        </p:txBody>
      </p:sp>
      <p:cxnSp>
        <p:nvCxnSpPr>
          <p:cNvPr id="17" name="Straight Connector 16"/>
          <p:cNvCxnSpPr>
            <a:stCxn id="4" idx="3"/>
            <a:endCxn id="14" idx="0"/>
          </p:cNvCxnSpPr>
          <p:nvPr/>
        </p:nvCxnSpPr>
        <p:spPr>
          <a:xfrm flipH="1">
            <a:off x="2288157" y="2405549"/>
            <a:ext cx="612513" cy="733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31471" y="2336991"/>
            <a:ext cx="11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|D| = 10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6521" y="3834346"/>
            <a:ext cx="11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|D| = 20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7251" y="3846104"/>
            <a:ext cx="11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|D| = 20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56383" y="6095152"/>
            <a:ext cx="125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0.101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42048" y="6095152"/>
            <a:ext cx="125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0.666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05238" y="6095152"/>
            <a:ext cx="125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0.03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92045" y="6095152"/>
            <a:ext cx="125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0.79</a:t>
            </a:r>
            <a:endParaRPr lang="en-US" dirty="0"/>
          </a:p>
        </p:txBody>
      </p:sp>
      <p:cxnSp>
        <p:nvCxnSpPr>
          <p:cNvPr id="26" name="Straight Connector 25"/>
          <p:cNvCxnSpPr>
            <a:stCxn id="6" idx="3"/>
            <a:endCxn id="21" idx="0"/>
          </p:cNvCxnSpPr>
          <p:nvPr/>
        </p:nvCxnSpPr>
        <p:spPr>
          <a:xfrm flipH="1">
            <a:off x="2585623" y="5286367"/>
            <a:ext cx="424191" cy="808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22" idx="0"/>
          </p:cNvCxnSpPr>
          <p:nvPr/>
        </p:nvCxnSpPr>
        <p:spPr>
          <a:xfrm>
            <a:off x="3798640" y="5286367"/>
            <a:ext cx="272648" cy="808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3"/>
            <a:endCxn id="23" idx="0"/>
          </p:cNvCxnSpPr>
          <p:nvPr/>
        </p:nvCxnSpPr>
        <p:spPr>
          <a:xfrm flipH="1">
            <a:off x="5234478" y="5286367"/>
            <a:ext cx="426102" cy="808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5"/>
            <a:endCxn id="24" idx="0"/>
          </p:cNvCxnSpPr>
          <p:nvPr/>
        </p:nvCxnSpPr>
        <p:spPr>
          <a:xfrm>
            <a:off x="6449406" y="5286367"/>
            <a:ext cx="371879" cy="808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8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greedy top-down approach</a:t>
            </a:r>
          </a:p>
          <a:p>
            <a:r>
              <a:rPr lang="en-US" dirty="0" smtClean="0"/>
              <a:t>Partition </a:t>
            </a:r>
            <a:r>
              <a:rPr lang="en-US" i="1" dirty="0" smtClean="0"/>
              <a:t>D*</a:t>
            </a:r>
            <a:r>
              <a:rPr lang="en-US" dirty="0" smtClean="0"/>
              <a:t> </a:t>
            </a:r>
            <a:r>
              <a:rPr lang="en-US" dirty="0" smtClean="0"/>
              <a:t> along </a:t>
            </a:r>
            <a:r>
              <a:rPr lang="en-US" dirty="0" smtClean="0"/>
              <a:t>the split predicate, and proceed recursively on the partitions to build child nodes.</a:t>
            </a:r>
          </a:p>
          <a:p>
            <a:r>
              <a:rPr lang="en-US" dirty="0" smtClean="0"/>
              <a:t>We select split predicates that minimize the </a:t>
            </a:r>
            <a:r>
              <a:rPr lang="en-US" i="1" dirty="0" smtClean="0"/>
              <a:t>impurity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i="1" dirty="0" smtClean="0"/>
              <a:t>Y</a:t>
            </a:r>
            <a:r>
              <a:rPr lang="en-US" dirty="0" smtClean="0"/>
              <a:t> values of the training records that are passed to the node.</a:t>
            </a:r>
            <a:br>
              <a:rPr lang="en-US" dirty="0" smtClean="0"/>
            </a:br>
            <a:r>
              <a:rPr lang="en-US" dirty="0" smtClean="0"/>
              <a:t>In other words, we want to maximize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|D| </a:t>
            </a:r>
            <a:r>
              <a:rPr lang="en-US" i="1" dirty="0" smtClean="0"/>
              <a:t>× </a:t>
            </a:r>
            <a:r>
              <a:rPr lang="en-US" i="1" dirty="0" err="1" smtClean="0"/>
              <a:t>Var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i="1" baseline="-25000" dirty="0" smtClean="0"/>
              <a:t>D</a:t>
            </a:r>
            <a:r>
              <a:rPr lang="en-US" dirty="0" smtClean="0"/>
              <a:t>)</a:t>
            </a:r>
            <a:r>
              <a:rPr lang="en-US" i="1" dirty="0" smtClean="0"/>
              <a:t> – </a:t>
            </a:r>
            <a:r>
              <a:rPr lang="en-US" dirty="0" smtClean="0"/>
              <a:t>(</a:t>
            </a:r>
            <a:r>
              <a:rPr lang="en-US" i="1" dirty="0" smtClean="0"/>
              <a:t>|D</a:t>
            </a:r>
            <a:r>
              <a:rPr lang="en-US" i="1" baseline="-25000" dirty="0" smtClean="0"/>
              <a:t>L</a:t>
            </a:r>
            <a:r>
              <a:rPr lang="en-US" i="1" dirty="0" smtClean="0"/>
              <a:t>| </a:t>
            </a:r>
            <a:r>
              <a:rPr lang="en-US" i="1" dirty="0" smtClean="0"/>
              <a:t>× </a:t>
            </a:r>
            <a:r>
              <a:rPr lang="en-US" i="1" dirty="0" err="1" smtClean="0"/>
              <a:t>Var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i="1" baseline="-25000" dirty="0" smtClean="0"/>
              <a:t>DL</a:t>
            </a:r>
            <a:r>
              <a:rPr lang="en-US" dirty="0" smtClean="0"/>
              <a:t>)</a:t>
            </a:r>
            <a:r>
              <a:rPr lang="en-US" i="1" dirty="0" smtClean="0"/>
              <a:t> + </a:t>
            </a:r>
            <a:r>
              <a:rPr lang="en-US" i="1" dirty="0" smtClean="0"/>
              <a:t>|</a:t>
            </a:r>
            <a:r>
              <a:rPr lang="en-US" i="1" dirty="0" smtClean="0"/>
              <a:t>D</a:t>
            </a:r>
            <a:r>
              <a:rPr lang="en-US" i="1" baseline="-25000" dirty="0" smtClean="0"/>
              <a:t>R</a:t>
            </a:r>
            <a:r>
              <a:rPr lang="en-US" i="1" dirty="0" smtClean="0"/>
              <a:t>| × </a:t>
            </a:r>
            <a:r>
              <a:rPr lang="en-US" i="1" dirty="0" err="1" smtClean="0"/>
              <a:t>Var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i="1" baseline="-25000" dirty="0" smtClean="0"/>
              <a:t>DR</a:t>
            </a:r>
            <a:r>
              <a:rPr lang="en-US" dirty="0" smtClean="0"/>
              <a:t>))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 smtClean="0"/>
              <a:t>Y</a:t>
            </a:r>
            <a:r>
              <a:rPr lang="en-US" i="1" baseline="-25000" dirty="0" smtClean="0"/>
              <a:t>DL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i="1" baseline="-25000" dirty="0" smtClean="0"/>
              <a:t>DR</a:t>
            </a:r>
            <a:r>
              <a:rPr lang="en-US" dirty="0" smtClean="0"/>
              <a:t> are the </a:t>
            </a:r>
            <a:r>
              <a:rPr lang="en-US" i="1" dirty="0" smtClean="0"/>
              <a:t>Y </a:t>
            </a:r>
            <a:r>
              <a:rPr lang="en-US" dirty="0" smtClean="0"/>
              <a:t>values in the partitions </a:t>
            </a:r>
            <a:r>
              <a:rPr lang="en-US" i="1" dirty="0" smtClean="0"/>
              <a:t>D</a:t>
            </a:r>
            <a:r>
              <a:rPr lang="en-US" i="1" baseline="-25000" dirty="0" smtClean="0"/>
              <a:t>L</a:t>
            </a:r>
            <a:r>
              <a:rPr lang="en-US" dirty="0" smtClean="0"/>
              <a:t> and </a:t>
            </a:r>
            <a:r>
              <a:rPr lang="en-US" i="1" dirty="0" smtClean="0"/>
              <a:t>D</a:t>
            </a:r>
            <a:r>
              <a:rPr lang="en-US" i="1" baseline="-25000" dirty="0" smtClean="0"/>
              <a:t>R</a:t>
            </a:r>
            <a:r>
              <a:rPr lang="en-US" dirty="0" smtClean="0"/>
              <a:t> of </a:t>
            </a:r>
            <a:r>
              <a:rPr lang="en-US" i="1" dirty="0" smtClean="0"/>
              <a:t>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25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1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34039"/>
              </p:ext>
            </p:extLst>
          </p:nvPr>
        </p:nvGraphicFramePr>
        <p:xfrm>
          <a:off x="457200" y="1856856"/>
          <a:ext cx="7933029" cy="3201690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2644343"/>
                <a:gridCol w="2644343"/>
                <a:gridCol w="2644343"/>
              </a:tblGrid>
              <a:tr h="533615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Method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Diff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Sq.</a:t>
                      </a:r>
                      <a:r>
                        <a:rPr lang="en-US" sz="2800" baseline="0" dirty="0" smtClean="0">
                          <a:latin typeface="PFDinTextPro-Regular"/>
                          <a:cs typeface="PFDinTextPro-Regular"/>
                        </a:rPr>
                        <a:t> Diff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615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Constant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8.13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10.80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615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1-NN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9.81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13.99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615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50-NN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7.58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10.20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615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Tree Model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6.87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9.66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299"/>
                    </a:solidFill>
                  </a:tcPr>
                </a:tc>
              </a:tr>
              <a:tr h="533615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VW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6.14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PFDinTextPro-Regular"/>
                          <a:cs typeface="PFDinTextPro-Regular"/>
                        </a:rPr>
                        <a:t>8.76</a:t>
                      </a:r>
                      <a:endParaRPr lang="en-US" sz="2800" dirty="0">
                        <a:latin typeface="PFDinTextPro-Regular"/>
                        <a:cs typeface="PFDinTextPro-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3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 (in seconds)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040938"/>
              </p:ext>
            </p:extLst>
          </p:nvPr>
        </p:nvGraphicFramePr>
        <p:xfrm>
          <a:off x="1664932" y="4930635"/>
          <a:ext cx="53624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470"/>
                <a:gridCol w="1787470"/>
                <a:gridCol w="178747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Depth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SciKit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Ufora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1.4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35.14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6.43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56.21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10.7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85.16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17.18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804869"/>
              </p:ext>
            </p:extLst>
          </p:nvPr>
        </p:nvGraphicFramePr>
        <p:xfrm>
          <a:off x="457200" y="1372538"/>
          <a:ext cx="7848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665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Approaches</a:t>
            </a:r>
            <a:endParaRPr lang="en-US" dirty="0"/>
          </a:p>
        </p:txBody>
      </p:sp>
      <p:pic>
        <p:nvPicPr>
          <p:cNvPr id="3" name="Picture 2" descr="Time-to-Insight Graph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88" y="1570470"/>
            <a:ext cx="621792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9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45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http://labrosa.ee.columbia.edu/millionsong/</a:t>
            </a: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800" dirty="0" smtClean="0"/>
              <a:t>Thierry </a:t>
            </a:r>
            <a:r>
              <a:rPr lang="en-US" sz="1800" dirty="0" err="1"/>
              <a:t>Bertin-Mahieux</a:t>
            </a:r>
            <a:r>
              <a:rPr lang="en-US" sz="1800" dirty="0"/>
              <a:t>, Daniel P.W. Ellis, Brian Whitman, and Paul </a:t>
            </a:r>
            <a:r>
              <a:rPr lang="en-US" sz="1800" dirty="0" err="1"/>
              <a:t>Lamere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Million Song Dataset. In Proceedings of the 12th International </a:t>
            </a:r>
            <a:r>
              <a:rPr lang="en-US" sz="1800" dirty="0" smtClean="0"/>
              <a:t>Society</a:t>
            </a:r>
          </a:p>
          <a:p>
            <a:pPr marL="0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Music Information Retrieval Conference (ISMIR 2011), 2011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Vowpal</a:t>
            </a:r>
            <a:r>
              <a:rPr lang="en-US" sz="1800" dirty="0"/>
              <a:t> </a:t>
            </a:r>
            <a:r>
              <a:rPr lang="en-US" sz="1800" dirty="0" err="1"/>
              <a:t>Wabbit</a:t>
            </a:r>
            <a:r>
              <a:rPr lang="en-US" sz="1800" dirty="0"/>
              <a:t> - </a:t>
            </a:r>
            <a:r>
              <a:rPr lang="en-US" sz="1800" dirty="0">
                <a:hlinkClick r:id="rId3"/>
              </a:rPr>
              <a:t>https://github.com/JohnLangford/vowpal_wabbit/wiki</a:t>
            </a:r>
            <a:endParaRPr lang="en-US" sz="1800" dirty="0"/>
          </a:p>
          <a:p>
            <a:r>
              <a:rPr lang="en-US" sz="1800" dirty="0" smtClean="0"/>
              <a:t>SciKit </a:t>
            </a:r>
            <a:r>
              <a:rPr lang="en-US" sz="1800" dirty="0"/>
              <a:t>Learn - </a:t>
            </a:r>
            <a:r>
              <a:rPr lang="en-US" sz="1800" dirty="0">
                <a:hlinkClick r:id="rId4"/>
              </a:rPr>
              <a:t>http://scikit-learn.org/</a:t>
            </a:r>
            <a:endParaRPr lang="en-US" sz="18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800" dirty="0" err="1"/>
              <a:t>Biswanath</a:t>
            </a:r>
            <a:r>
              <a:rPr lang="en-US" sz="1800" dirty="0"/>
              <a:t> Panda, Joshua S. </a:t>
            </a:r>
            <a:r>
              <a:rPr lang="en-US" sz="1800" dirty="0" err="1"/>
              <a:t>Herbach</a:t>
            </a:r>
            <a:r>
              <a:rPr lang="en-US" sz="1800" dirty="0"/>
              <a:t>, </a:t>
            </a:r>
            <a:r>
              <a:rPr lang="en-US" sz="1800" dirty="0" err="1"/>
              <a:t>Sugato</a:t>
            </a:r>
            <a:r>
              <a:rPr lang="en-US" sz="1800" dirty="0"/>
              <a:t> </a:t>
            </a:r>
            <a:r>
              <a:rPr lang="en-US" sz="1800" dirty="0" err="1"/>
              <a:t>Basu</a:t>
            </a:r>
            <a:r>
              <a:rPr lang="en-US" sz="1800" dirty="0"/>
              <a:t>, Roberto J. </a:t>
            </a:r>
            <a:r>
              <a:rPr lang="en-US" sz="1800" dirty="0" err="1" smtClean="0"/>
              <a:t>Bayardo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PLANET</a:t>
            </a:r>
            <a:r>
              <a:rPr lang="en-US" sz="1800" dirty="0"/>
              <a:t>:  Massively Parallel Learning of Tree </a:t>
            </a:r>
            <a:r>
              <a:rPr lang="en-US" sz="1800" dirty="0" smtClean="0"/>
              <a:t>Ensembles with </a:t>
            </a:r>
            <a:r>
              <a:rPr lang="en-US" sz="1800" dirty="0" err="1" smtClean="0"/>
              <a:t>MapReduce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i="1" dirty="0"/>
              <a:t>Proceedings of the 35th International Conference on Very Large Data Bases (VLDB-2009)</a:t>
            </a:r>
            <a:endParaRPr lang="en-US" sz="18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40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Hiring!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 Front End Engineer –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node.js</a:t>
            </a:r>
            <a:r>
              <a:rPr lang="en-US" dirty="0" smtClean="0"/>
              <a:t>, </a:t>
            </a:r>
            <a:r>
              <a:rPr lang="en-US" dirty="0" err="1" smtClean="0"/>
              <a:t>Angular.js</a:t>
            </a:r>
            <a:endParaRPr lang="en-US" dirty="0" smtClean="0"/>
          </a:p>
          <a:p>
            <a:r>
              <a:rPr lang="en-US" dirty="0" smtClean="0"/>
              <a:t>Senior C++ Engineer – C++, boost, Python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info@ufora.com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ronen@ufora.com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0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Ufora – language and distributed runtime</a:t>
            </a:r>
          </a:p>
          <a:p>
            <a:r>
              <a:rPr lang="en-US" dirty="0" smtClean="0"/>
              <a:t>Million Song Database</a:t>
            </a:r>
          </a:p>
          <a:p>
            <a:r>
              <a:rPr lang="en-US" dirty="0" smtClean="0"/>
              <a:t>The Problem - Year Prediction</a:t>
            </a:r>
          </a:p>
          <a:p>
            <a:r>
              <a:rPr lang="en-US" dirty="0" smtClean="0"/>
              <a:t>Prior Approaches</a:t>
            </a:r>
          </a:p>
          <a:p>
            <a:r>
              <a:rPr lang="en-US" dirty="0" smtClean="0"/>
              <a:t>Regression Trees Refresher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Performance and 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199" y="533400"/>
            <a:ext cx="4851529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What is			            ?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/>
              <a:t>An </a:t>
            </a:r>
            <a:r>
              <a:rPr lang="en-US" sz="2200" b="1" i="1" dirty="0" smtClean="0"/>
              <a:t>implicitly</a:t>
            </a:r>
            <a:r>
              <a:rPr lang="en-US" sz="2200" b="1" dirty="0" smtClean="0"/>
              <a:t> parallel language and runtime for data science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 descr="UFORA_logo-letterform-color-la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90" y="877283"/>
            <a:ext cx="2142141" cy="398439"/>
          </a:xfrm>
          <a:prstGeom prst="rect">
            <a:avLst/>
          </a:prstGeom>
        </p:spPr>
      </p:pic>
      <p:pic>
        <p:nvPicPr>
          <p:cNvPr id="2" name="Picture 1" descr="Implicit Parallelism 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383480"/>
            <a:ext cx="3192857" cy="3241418"/>
          </a:xfrm>
          <a:prstGeom prst="rect">
            <a:avLst/>
          </a:prstGeom>
        </p:spPr>
      </p:pic>
      <p:pic>
        <p:nvPicPr>
          <p:cNvPr id="3" name="Picture 2" descr="Implicit Parallelism 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443" y="3093845"/>
            <a:ext cx="5060201" cy="34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1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Million Song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861"/>
            <a:ext cx="8229600" cy="4876800"/>
          </a:xfrm>
        </p:spPr>
        <p:txBody>
          <a:bodyPr/>
          <a:lstStyle/>
          <a:p>
            <a:r>
              <a:rPr lang="en-US" dirty="0" smtClean="0"/>
              <a:t>A 280GB free collection of audio features and metadata for a million contemporary popular music tracks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not contain any audio – only the derived </a:t>
            </a:r>
            <a:r>
              <a:rPr lang="en-US" dirty="0" smtClean="0"/>
              <a:t>features</a:t>
            </a:r>
          </a:p>
          <a:p>
            <a:endParaRPr lang="en-US" dirty="0"/>
          </a:p>
          <a:p>
            <a:r>
              <a:rPr lang="en-US" dirty="0" smtClean="0"/>
              <a:t>Provided by Columbia’s </a:t>
            </a:r>
            <a:r>
              <a:rPr lang="en-US" dirty="0" err="1" smtClean="0"/>
              <a:t>LabROSA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(Recognition and Organization of Speech</a:t>
            </a:r>
            <a:br>
              <a:rPr lang="en-US" dirty="0" smtClean="0"/>
            </a:br>
            <a:r>
              <a:rPr lang="en-US" dirty="0" smtClean="0"/>
              <a:t> and Audio)</a:t>
            </a:r>
          </a:p>
          <a:p>
            <a:endParaRPr lang="en-US" dirty="0"/>
          </a:p>
          <a:p>
            <a:r>
              <a:rPr lang="en-US" dirty="0" smtClean="0"/>
              <a:t>Created by The Echo Nest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the_echo_nest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6" y="4874527"/>
            <a:ext cx="1779473" cy="877436"/>
          </a:xfrm>
          <a:prstGeom prst="rect">
            <a:avLst/>
          </a:prstGeom>
        </p:spPr>
      </p:pic>
      <p:pic>
        <p:nvPicPr>
          <p:cNvPr id="7" name="Picture 6" descr="labrosa-new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63" y="3461652"/>
            <a:ext cx="1522875" cy="115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96" y="1524000"/>
            <a:ext cx="8236604" cy="51093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Static Metadata:</a:t>
            </a:r>
          </a:p>
          <a:p>
            <a:pPr marL="0" indent="0">
              <a:buNone/>
            </a:pPr>
            <a:r>
              <a:rPr lang="en-US" dirty="0" smtClean="0"/>
              <a:t>    Title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Artist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Album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Genre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Year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</a:t>
            </a:r>
            <a:r>
              <a:rPr lang="en-US" dirty="0"/>
              <a:t>Artist </a:t>
            </a:r>
            <a:r>
              <a:rPr lang="en-US" dirty="0" smtClean="0"/>
              <a:t>Location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Dynamic Metadata (from </a:t>
            </a:r>
            <a:r>
              <a:rPr lang="en-US" dirty="0" err="1" smtClean="0"/>
              <a:t>EchoNest</a:t>
            </a:r>
            <a:r>
              <a:rPr lang="en-US" dirty="0" smtClean="0"/>
              <a:t> API):</a:t>
            </a:r>
          </a:p>
          <a:p>
            <a:pPr marL="274320" lvl="1" indent="0">
              <a:buNone/>
            </a:pPr>
            <a:r>
              <a:rPr lang="en-US" dirty="0" smtClean="0"/>
              <a:t>Song/Artist </a:t>
            </a:r>
            <a:r>
              <a:rPr lang="en-US" dirty="0" err="1" smtClean="0"/>
              <a:t>Hotttness</a:t>
            </a:r>
            <a:r>
              <a:rPr lang="en-US" dirty="0" smtClean="0"/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Familiarity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Similar Artists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Artist Keywords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Audio Features:</a:t>
            </a:r>
            <a:endParaRPr lang="en-US" dirty="0"/>
          </a:p>
          <a:p>
            <a:pPr lvl="1"/>
            <a:r>
              <a:rPr lang="en-US" dirty="0"/>
              <a:t>Key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</a:t>
            </a:r>
            <a:r>
              <a:rPr lang="en-US" dirty="0"/>
              <a:t>Mode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</a:t>
            </a:r>
            <a:r>
              <a:rPr lang="en-US" dirty="0"/>
              <a:t>Time-Signature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</a:t>
            </a:r>
            <a:r>
              <a:rPr lang="en-US" dirty="0"/>
              <a:t>Tempo</a:t>
            </a:r>
          </a:p>
          <a:p>
            <a:pPr lvl="1"/>
            <a:r>
              <a:rPr lang="en-US" dirty="0"/>
              <a:t>Loudness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</a:t>
            </a:r>
            <a:r>
              <a:rPr lang="en-US" dirty="0"/>
              <a:t>Energy</a:t>
            </a:r>
          </a:p>
          <a:p>
            <a:pPr lvl="1"/>
            <a:r>
              <a:rPr lang="en-US" dirty="0" smtClean="0"/>
              <a:t>sections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 bars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beats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</a:t>
            </a:r>
            <a:r>
              <a:rPr lang="en-US" dirty="0" err="1"/>
              <a:t>tatums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segments</a:t>
            </a:r>
          </a:p>
          <a:p>
            <a:pPr lvl="1"/>
            <a:r>
              <a:rPr lang="en-US" dirty="0"/>
              <a:t>For each segment:</a:t>
            </a:r>
          </a:p>
          <a:p>
            <a:pPr lvl="2"/>
            <a:r>
              <a:rPr lang="en-US" dirty="0"/>
              <a:t>Timbre (a.k.a. sound-color, texture, or tone quality)</a:t>
            </a:r>
          </a:p>
          <a:p>
            <a:pPr lvl="2"/>
            <a:r>
              <a:rPr lang="en-US" dirty="0"/>
              <a:t>Pitches (“</a:t>
            </a:r>
            <a:r>
              <a:rPr lang="en-US" dirty="0" err="1"/>
              <a:t>chroma</a:t>
            </a:r>
            <a:r>
              <a:rPr lang="en-US" dirty="0"/>
              <a:t>” vector)</a:t>
            </a:r>
          </a:p>
          <a:p>
            <a:pPr lvl="2"/>
            <a:r>
              <a:rPr lang="en-US" dirty="0"/>
              <a:t>Loudness (dB at onset, dB at peak, peak offset)</a:t>
            </a:r>
          </a:p>
          <a:p>
            <a:pPr lvl="1"/>
            <a:r>
              <a:rPr lang="en-US" dirty="0"/>
              <a:t>Confidence </a:t>
            </a:r>
            <a:r>
              <a:rPr lang="en-US" dirty="0" smtClean="0"/>
              <a:t>Values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Exploring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9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6425" cy="4876800"/>
          </a:xfrm>
        </p:spPr>
        <p:txBody>
          <a:bodyPr/>
          <a:lstStyle/>
          <a:p>
            <a:r>
              <a:rPr lang="en-US" sz="2000" dirty="0" smtClean="0"/>
              <a:t>From audio features, try to predict the year when the song was released</a:t>
            </a:r>
          </a:p>
          <a:p>
            <a:r>
              <a:rPr lang="en-US" b="1" dirty="0" smtClean="0"/>
              <a:t>Timbre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Coefficients in a linear combination of 12 basis functions that correspond to spectral characteristics like: average loudness, “brightness”, “flatness”, attack, etc.</a:t>
            </a:r>
          </a:p>
          <a:p>
            <a:endParaRPr lang="en-US" dirty="0"/>
          </a:p>
        </p:txBody>
      </p:sp>
      <p:pic>
        <p:nvPicPr>
          <p:cNvPr id="4" name="Picture 3" descr="Timbre component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2" y="5771386"/>
            <a:ext cx="8946208" cy="75223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282427" y="2204834"/>
            <a:ext cx="4583758" cy="2496511"/>
            <a:chOff x="2023422" y="2321818"/>
            <a:chExt cx="4583758" cy="2496511"/>
          </a:xfrm>
        </p:grpSpPr>
        <p:pic>
          <p:nvPicPr>
            <p:cNvPr id="5" name="Picture 4" descr="Pian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422" y="2506732"/>
              <a:ext cx="886328" cy="1151075"/>
            </a:xfrm>
            <a:prstGeom prst="rect">
              <a:avLst/>
            </a:prstGeom>
          </p:spPr>
        </p:pic>
        <p:pic>
          <p:nvPicPr>
            <p:cNvPr id="6" name="Picture 5" descr="violi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349" y="2506732"/>
              <a:ext cx="557831" cy="950848"/>
            </a:xfrm>
            <a:prstGeom prst="rect">
              <a:avLst/>
            </a:prstGeom>
          </p:spPr>
        </p:pic>
        <p:pic>
          <p:nvPicPr>
            <p:cNvPr id="7" name="Picture 6" descr="sing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3651" y="3862414"/>
              <a:ext cx="955915" cy="955915"/>
            </a:xfrm>
            <a:prstGeom prst="rect">
              <a:avLst/>
            </a:prstGeom>
          </p:spPr>
        </p:pic>
        <p:pic>
          <p:nvPicPr>
            <p:cNvPr id="8" name="Picture 7" descr="Eighth_not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006" y="2321818"/>
              <a:ext cx="458560" cy="854461"/>
            </a:xfrm>
            <a:prstGeom prst="rect">
              <a:avLst/>
            </a:prstGeom>
          </p:spPr>
        </p:pic>
        <p:pic>
          <p:nvPicPr>
            <p:cNvPr id="12" name="Picture 11" descr="Soundwav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38926">
              <a:off x="3962115" y="3494535"/>
              <a:ext cx="500250" cy="212518"/>
            </a:xfrm>
            <a:prstGeom prst="rect">
              <a:avLst/>
            </a:prstGeom>
          </p:spPr>
        </p:pic>
        <p:pic>
          <p:nvPicPr>
            <p:cNvPr id="13" name="Picture 12" descr="Soundwav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87104">
              <a:off x="3040078" y="2801225"/>
              <a:ext cx="1014317" cy="287390"/>
            </a:xfrm>
            <a:prstGeom prst="rect">
              <a:avLst/>
            </a:prstGeom>
          </p:spPr>
        </p:pic>
        <p:pic>
          <p:nvPicPr>
            <p:cNvPr id="14" name="Picture 13" descr="raseone_soundwave_1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92683">
              <a:off x="4801038" y="2610518"/>
              <a:ext cx="1100973" cy="63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588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Prediction - Prior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26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Million Song Dataset</a:t>
            </a:r>
            <a:r>
              <a:rPr lang="en-US" dirty="0"/>
              <a:t>, T. </a:t>
            </a:r>
            <a:r>
              <a:rPr lang="en-US" dirty="0" err="1"/>
              <a:t>Bertin-Mahieux</a:t>
            </a:r>
            <a:r>
              <a:rPr lang="en-US" dirty="0"/>
              <a:t>, D. Ellis, B. Whitman and P. </a:t>
            </a:r>
            <a:r>
              <a:rPr lang="en-US" dirty="0" err="1"/>
              <a:t>Lamere</a:t>
            </a:r>
            <a:r>
              <a:rPr lang="en-US" dirty="0"/>
              <a:t>, ISMIR '</a:t>
            </a:r>
            <a:r>
              <a:rPr lang="en-US" dirty="0" smtClean="0"/>
              <a:t>11</a:t>
            </a:r>
          </a:p>
          <a:p>
            <a:endParaRPr lang="en-US" dirty="0" smtClean="0"/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Baseline: </a:t>
            </a:r>
            <a:r>
              <a:rPr lang="en-US" dirty="0" smtClean="0"/>
              <a:t>Uniform prediction</a:t>
            </a:r>
            <a:endParaRPr lang="en-US" dirty="0"/>
          </a:p>
          <a:p>
            <a:pPr lvl="1"/>
            <a:r>
              <a:rPr lang="en-US" i="1" dirty="0"/>
              <a:t>k </a:t>
            </a:r>
            <a:r>
              <a:rPr lang="en-US" dirty="0"/>
              <a:t>nearest neighbors (</a:t>
            </a:r>
            <a:r>
              <a:rPr lang="en-US" i="1" dirty="0"/>
              <a:t>k</a:t>
            </a:r>
            <a:r>
              <a:rPr lang="en-US" dirty="0"/>
              <a:t>-NN)</a:t>
            </a:r>
          </a:p>
          <a:p>
            <a:pPr lvl="1"/>
            <a:r>
              <a:rPr lang="en-US" dirty="0" err="1"/>
              <a:t>Vowpal</a:t>
            </a:r>
            <a:r>
              <a:rPr lang="en-US" dirty="0"/>
              <a:t> </a:t>
            </a:r>
            <a:r>
              <a:rPr lang="en-US" dirty="0" err="1"/>
              <a:t>Wabbit</a:t>
            </a:r>
            <a:r>
              <a:rPr lang="en-US" dirty="0"/>
              <a:t> – linear regression using gradient </a:t>
            </a:r>
            <a:r>
              <a:rPr lang="en-US" dirty="0" smtClean="0"/>
              <a:t>descent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Only half the dataset has year info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Highly non-uniform distribution of songs by year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Split train and test sets based on artists and not songs to avoid the “producer effect”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3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01028"/>
              </p:ext>
            </p:extLst>
          </p:nvPr>
        </p:nvGraphicFramePr>
        <p:xfrm>
          <a:off x="457200" y="1742484"/>
          <a:ext cx="7933029" cy="3079339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2644343"/>
                <a:gridCol w="2644343"/>
                <a:gridCol w="2644343"/>
              </a:tblGrid>
              <a:tr h="533615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Diff (MAD)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Sq.</a:t>
                      </a:r>
                      <a:r>
                        <a:rPr lang="en-US" sz="2800" baseline="0" dirty="0" smtClean="0"/>
                        <a:t> Diff (RMSE)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615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Constant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8.13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10.80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615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1-NN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9.81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13.99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615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50-NN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7.58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10.20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615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VW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6.14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8.76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16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rgbClr val="2B2F33"/>
      </a:dk1>
      <a:lt1>
        <a:srgbClr val="FFFFFF"/>
      </a:lt1>
      <a:dk2>
        <a:srgbClr val="A11320"/>
      </a:dk2>
      <a:lt2>
        <a:srgbClr val="F3F2DC"/>
      </a:lt2>
      <a:accent1>
        <a:srgbClr val="95CCB2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3193</TotalTime>
  <Words>722</Words>
  <Application>Microsoft Macintosh PowerPoint</Application>
  <PresentationFormat>On-screen Show (4:3)</PresentationFormat>
  <Paragraphs>179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Exploring a million songs</vt:lpstr>
      <vt:lpstr>Agenda</vt:lpstr>
      <vt:lpstr>What is               ?</vt:lpstr>
      <vt:lpstr>Million Song Database</vt:lpstr>
      <vt:lpstr>The Data</vt:lpstr>
      <vt:lpstr>Demo</vt:lpstr>
      <vt:lpstr>Year Prediction</vt:lpstr>
      <vt:lpstr>Year Prediction - Prior Approaches</vt:lpstr>
      <vt:lpstr>Prior Results</vt:lpstr>
      <vt:lpstr>Our Approach</vt:lpstr>
      <vt:lpstr>Regression Trees Refresher</vt:lpstr>
      <vt:lpstr>Learning The Model</vt:lpstr>
      <vt:lpstr>Demo</vt:lpstr>
      <vt:lpstr>Results</vt:lpstr>
      <vt:lpstr>Performance  (in seconds)</vt:lpstr>
      <vt:lpstr>Comparison of Approaches</vt:lpstr>
      <vt:lpstr>Resources</vt:lpstr>
      <vt:lpstr>We’re Hiring!</vt:lpstr>
    </vt:vector>
  </TitlesOfParts>
  <Company>Ufora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Regression Trees</dc:title>
  <dc:creator>Ronen Hilewicz</dc:creator>
  <cp:lastModifiedBy>Ronen Hilewicz</cp:lastModifiedBy>
  <cp:revision>81</cp:revision>
  <dcterms:created xsi:type="dcterms:W3CDTF">2014-10-06T16:36:04Z</dcterms:created>
  <dcterms:modified xsi:type="dcterms:W3CDTF">2014-10-08T22:39:07Z</dcterms:modified>
</cp:coreProperties>
</file>