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3" r:id="rId6"/>
    <p:sldId id="274" r:id="rId7"/>
    <p:sldId id="275" r:id="rId8"/>
    <p:sldId id="265" r:id="rId9"/>
    <p:sldId id="272" r:id="rId10"/>
    <p:sldId id="269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EA107-C522-44E1-A30B-A0B94EAA5AA0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07871C0F-0179-446A-AD79-950F3D24820D}">
      <dgm:prSet phldrT="[Texto]"/>
      <dgm:spPr/>
      <dgm:t>
        <a:bodyPr/>
        <a:lstStyle/>
        <a:p>
          <a:r>
            <a:rPr lang="es-CO" dirty="0"/>
            <a:t>Importación de las bases de datos</a:t>
          </a:r>
        </a:p>
      </dgm:t>
    </dgm:pt>
    <dgm:pt modelId="{9E0543A4-5669-498E-9C69-67C4D434FFB1}" type="parTrans" cxnId="{32AC50ED-E69F-4475-A32F-D18F301CFA0C}">
      <dgm:prSet/>
      <dgm:spPr/>
      <dgm:t>
        <a:bodyPr/>
        <a:lstStyle/>
        <a:p>
          <a:endParaRPr lang="es-CO"/>
        </a:p>
      </dgm:t>
    </dgm:pt>
    <dgm:pt modelId="{83F27508-7B1B-43AF-8DF9-37996AC3D4DA}" type="sibTrans" cxnId="{32AC50ED-E69F-4475-A32F-D18F301CFA0C}">
      <dgm:prSet/>
      <dgm:spPr/>
      <dgm:t>
        <a:bodyPr/>
        <a:lstStyle/>
        <a:p>
          <a:endParaRPr lang="es-CO"/>
        </a:p>
      </dgm:t>
    </dgm:pt>
    <dgm:pt modelId="{2CBC1545-3BA7-47DA-8774-17D4FA6942E6}">
      <dgm:prSet phldrT="[Texto]"/>
      <dgm:spPr/>
      <dgm:t>
        <a:bodyPr/>
        <a:lstStyle/>
        <a:p>
          <a:r>
            <a:rPr lang="es-CO" dirty="0"/>
            <a:t>Calculo de tasas y transformación de datos</a:t>
          </a:r>
        </a:p>
      </dgm:t>
    </dgm:pt>
    <dgm:pt modelId="{246633EB-E96B-4E01-A561-E3DCAAFCC16F}" type="parTrans" cxnId="{96FE285D-9816-493D-941E-684D11D1FD6D}">
      <dgm:prSet/>
      <dgm:spPr/>
      <dgm:t>
        <a:bodyPr/>
        <a:lstStyle/>
        <a:p>
          <a:endParaRPr lang="es-CO"/>
        </a:p>
      </dgm:t>
    </dgm:pt>
    <dgm:pt modelId="{3FD6B857-FFA3-49F6-9066-598E7DC9D3ED}" type="sibTrans" cxnId="{96FE285D-9816-493D-941E-684D11D1FD6D}">
      <dgm:prSet/>
      <dgm:spPr/>
      <dgm:t>
        <a:bodyPr/>
        <a:lstStyle/>
        <a:p>
          <a:endParaRPr lang="es-CO"/>
        </a:p>
      </dgm:t>
    </dgm:pt>
    <dgm:pt modelId="{A053890C-8509-4B50-8CB0-C4519CE81D52}">
      <dgm:prSet phldrT="[Texto]"/>
      <dgm:spPr/>
      <dgm:t>
        <a:bodyPr/>
        <a:lstStyle/>
        <a:p>
          <a:r>
            <a:rPr lang="es-CO" dirty="0"/>
            <a:t>Visualizaciones y reporte de resultados</a:t>
          </a:r>
        </a:p>
      </dgm:t>
    </dgm:pt>
    <dgm:pt modelId="{77A1EE2E-19B6-464C-81F3-86E5C5CE9890}" type="parTrans" cxnId="{984E2BA0-F8C6-4A7E-A4EC-DAA7175E0D52}">
      <dgm:prSet/>
      <dgm:spPr/>
      <dgm:t>
        <a:bodyPr/>
        <a:lstStyle/>
        <a:p>
          <a:endParaRPr lang="es-CO"/>
        </a:p>
      </dgm:t>
    </dgm:pt>
    <dgm:pt modelId="{C2C45636-3FD0-4E59-96DD-D4A6A9565AE5}" type="sibTrans" cxnId="{984E2BA0-F8C6-4A7E-A4EC-DAA7175E0D52}">
      <dgm:prSet/>
      <dgm:spPr/>
      <dgm:t>
        <a:bodyPr/>
        <a:lstStyle/>
        <a:p>
          <a:endParaRPr lang="es-CO"/>
        </a:p>
      </dgm:t>
    </dgm:pt>
    <dgm:pt modelId="{AD1C1743-7BC9-4CC6-918A-F2869073957A}">
      <dgm:prSet phldrT="[Texto]"/>
      <dgm:spPr/>
      <dgm:t>
        <a:bodyPr/>
        <a:lstStyle/>
        <a:p>
          <a:r>
            <a:rPr lang="es-CO" dirty="0"/>
            <a:t>Duplicados</a:t>
          </a:r>
        </a:p>
        <a:p>
          <a:r>
            <a:rPr lang="es-CO" dirty="0"/>
            <a:t>Nulos</a:t>
          </a:r>
        </a:p>
        <a:p>
          <a:r>
            <a:rPr lang="es-CO" dirty="0"/>
            <a:t>Estandarización de nombres y códigos</a:t>
          </a:r>
        </a:p>
        <a:p>
          <a:r>
            <a:rPr lang="es-CO" dirty="0" err="1"/>
            <a:t>Categorias</a:t>
          </a:r>
          <a:endParaRPr lang="es-CO" dirty="0"/>
        </a:p>
      </dgm:t>
    </dgm:pt>
    <dgm:pt modelId="{D8B92A03-DB6E-40A5-BBC1-0D484CC732B3}" type="parTrans" cxnId="{4189AB7B-17AC-45D6-889B-43F4C43DAFFB}">
      <dgm:prSet/>
      <dgm:spPr/>
      <dgm:t>
        <a:bodyPr/>
        <a:lstStyle/>
        <a:p>
          <a:endParaRPr lang="es-CO"/>
        </a:p>
      </dgm:t>
    </dgm:pt>
    <dgm:pt modelId="{3D2A6DF4-9BF7-4CAD-912C-12D1D5D43C0E}" type="sibTrans" cxnId="{4189AB7B-17AC-45D6-889B-43F4C43DAFFB}">
      <dgm:prSet/>
      <dgm:spPr/>
      <dgm:t>
        <a:bodyPr/>
        <a:lstStyle/>
        <a:p>
          <a:endParaRPr lang="es-CO"/>
        </a:p>
      </dgm:t>
    </dgm:pt>
    <dgm:pt modelId="{9CF76C61-DA7C-465C-BC02-61BF14DB9A78}">
      <dgm:prSet phldrT="[Texto]"/>
      <dgm:spPr/>
      <dgm:t>
        <a:bodyPr/>
        <a:lstStyle/>
        <a:p>
          <a:r>
            <a:rPr lang="es-CO" dirty="0"/>
            <a:t>Exploración e identificación de variables importantes</a:t>
          </a:r>
        </a:p>
      </dgm:t>
    </dgm:pt>
    <dgm:pt modelId="{9E780C3E-0924-45C0-828F-7F15C52F1F58}" type="parTrans" cxnId="{89DB64E1-DC1D-4AF4-8A53-77193610CB24}">
      <dgm:prSet/>
      <dgm:spPr/>
      <dgm:t>
        <a:bodyPr/>
        <a:lstStyle/>
        <a:p>
          <a:endParaRPr lang="es-CO"/>
        </a:p>
      </dgm:t>
    </dgm:pt>
    <dgm:pt modelId="{BA5708B4-A6C1-4502-BCD0-D4533163BEF3}" type="sibTrans" cxnId="{89DB64E1-DC1D-4AF4-8A53-77193610CB24}">
      <dgm:prSet/>
      <dgm:spPr/>
      <dgm:t>
        <a:bodyPr/>
        <a:lstStyle/>
        <a:p>
          <a:endParaRPr lang="es-CO"/>
        </a:p>
      </dgm:t>
    </dgm:pt>
    <dgm:pt modelId="{203FAA09-5E5D-4E58-AE30-8D8C4B492B9B}" type="pres">
      <dgm:prSet presAssocID="{2B1EA107-C522-44E1-A30B-A0B94EAA5AA0}" presName="arrowDiagram" presStyleCnt="0">
        <dgm:presLayoutVars>
          <dgm:chMax val="5"/>
          <dgm:dir/>
          <dgm:resizeHandles val="exact"/>
        </dgm:presLayoutVars>
      </dgm:prSet>
      <dgm:spPr/>
    </dgm:pt>
    <dgm:pt modelId="{7819EBAF-CFDA-4799-A5D3-AE24525B9295}" type="pres">
      <dgm:prSet presAssocID="{2B1EA107-C522-44E1-A30B-A0B94EAA5AA0}" presName="arrow" presStyleLbl="bgShp" presStyleIdx="0" presStyleCnt="1"/>
      <dgm:spPr/>
    </dgm:pt>
    <dgm:pt modelId="{777AF16C-266F-4C50-9681-AD9A1B6EE274}" type="pres">
      <dgm:prSet presAssocID="{2B1EA107-C522-44E1-A30B-A0B94EAA5AA0}" presName="arrowDiagram5" presStyleCnt="0"/>
      <dgm:spPr/>
    </dgm:pt>
    <dgm:pt modelId="{7AF5B8B0-2960-4543-8524-79E5C8EC3A32}" type="pres">
      <dgm:prSet presAssocID="{07871C0F-0179-446A-AD79-950F3D24820D}" presName="bullet5a" presStyleLbl="node1" presStyleIdx="0" presStyleCnt="5"/>
      <dgm:spPr/>
    </dgm:pt>
    <dgm:pt modelId="{07EE83CB-E0E7-4995-BFC8-B7B7BA21C367}" type="pres">
      <dgm:prSet presAssocID="{07871C0F-0179-446A-AD79-950F3D24820D}" presName="textBox5a" presStyleLbl="revTx" presStyleIdx="0" presStyleCnt="5">
        <dgm:presLayoutVars>
          <dgm:bulletEnabled val="1"/>
        </dgm:presLayoutVars>
      </dgm:prSet>
      <dgm:spPr/>
    </dgm:pt>
    <dgm:pt modelId="{9DCA9613-941C-4D16-BE90-299C476F267B}" type="pres">
      <dgm:prSet presAssocID="{9CF76C61-DA7C-465C-BC02-61BF14DB9A78}" presName="bullet5b" presStyleLbl="node1" presStyleIdx="1" presStyleCnt="5"/>
      <dgm:spPr/>
    </dgm:pt>
    <dgm:pt modelId="{25B00E5B-472A-47FC-9944-14A48746A168}" type="pres">
      <dgm:prSet presAssocID="{9CF76C61-DA7C-465C-BC02-61BF14DB9A78}" presName="textBox5b" presStyleLbl="revTx" presStyleIdx="1" presStyleCnt="5">
        <dgm:presLayoutVars>
          <dgm:bulletEnabled val="1"/>
        </dgm:presLayoutVars>
      </dgm:prSet>
      <dgm:spPr/>
    </dgm:pt>
    <dgm:pt modelId="{B854FC08-3137-4C41-9EB6-F5203C7D675D}" type="pres">
      <dgm:prSet presAssocID="{AD1C1743-7BC9-4CC6-918A-F2869073957A}" presName="bullet5c" presStyleLbl="node1" presStyleIdx="2" presStyleCnt="5"/>
      <dgm:spPr/>
    </dgm:pt>
    <dgm:pt modelId="{B978E3B9-8206-45DB-AF07-815F822780C1}" type="pres">
      <dgm:prSet presAssocID="{AD1C1743-7BC9-4CC6-918A-F2869073957A}" presName="textBox5c" presStyleLbl="revTx" presStyleIdx="2" presStyleCnt="5">
        <dgm:presLayoutVars>
          <dgm:bulletEnabled val="1"/>
        </dgm:presLayoutVars>
      </dgm:prSet>
      <dgm:spPr/>
    </dgm:pt>
    <dgm:pt modelId="{5FD626A1-ACBF-44A8-811E-2DD8457DE677}" type="pres">
      <dgm:prSet presAssocID="{2CBC1545-3BA7-47DA-8774-17D4FA6942E6}" presName="bullet5d" presStyleLbl="node1" presStyleIdx="3" presStyleCnt="5"/>
      <dgm:spPr/>
    </dgm:pt>
    <dgm:pt modelId="{6F1592CA-F2DA-4C90-B640-BFF3D03E1FFE}" type="pres">
      <dgm:prSet presAssocID="{2CBC1545-3BA7-47DA-8774-17D4FA6942E6}" presName="textBox5d" presStyleLbl="revTx" presStyleIdx="3" presStyleCnt="5">
        <dgm:presLayoutVars>
          <dgm:bulletEnabled val="1"/>
        </dgm:presLayoutVars>
      </dgm:prSet>
      <dgm:spPr/>
    </dgm:pt>
    <dgm:pt modelId="{CD42D775-F83C-41B9-A088-FEE0FA303B42}" type="pres">
      <dgm:prSet presAssocID="{A053890C-8509-4B50-8CB0-C4519CE81D52}" presName="bullet5e" presStyleLbl="node1" presStyleIdx="4" presStyleCnt="5"/>
      <dgm:spPr/>
    </dgm:pt>
    <dgm:pt modelId="{F7DBD14E-6F3D-4494-90D1-8759D30E821F}" type="pres">
      <dgm:prSet presAssocID="{A053890C-8509-4B50-8CB0-C4519CE81D52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AB740208-989C-46DE-B9A0-B493E002C621}" type="presOf" srcId="{07871C0F-0179-446A-AD79-950F3D24820D}" destId="{07EE83CB-E0E7-4995-BFC8-B7B7BA21C367}" srcOrd="0" destOrd="0" presId="urn:microsoft.com/office/officeart/2005/8/layout/arrow2"/>
    <dgm:cxn modelId="{47A49028-AB96-43FA-9138-EEEE5E2B02D5}" type="presOf" srcId="{2CBC1545-3BA7-47DA-8774-17D4FA6942E6}" destId="{6F1592CA-F2DA-4C90-B640-BFF3D03E1FFE}" srcOrd="0" destOrd="0" presId="urn:microsoft.com/office/officeart/2005/8/layout/arrow2"/>
    <dgm:cxn modelId="{96FE285D-9816-493D-941E-684D11D1FD6D}" srcId="{2B1EA107-C522-44E1-A30B-A0B94EAA5AA0}" destId="{2CBC1545-3BA7-47DA-8774-17D4FA6942E6}" srcOrd="3" destOrd="0" parTransId="{246633EB-E96B-4E01-A561-E3DCAAFCC16F}" sibTransId="{3FD6B857-FFA3-49F6-9066-598E7DC9D3ED}"/>
    <dgm:cxn modelId="{6522BC4D-10A4-4EA0-96BB-EF18A3665B53}" type="presOf" srcId="{2B1EA107-C522-44E1-A30B-A0B94EAA5AA0}" destId="{203FAA09-5E5D-4E58-AE30-8D8C4B492B9B}" srcOrd="0" destOrd="0" presId="urn:microsoft.com/office/officeart/2005/8/layout/arrow2"/>
    <dgm:cxn modelId="{4189AB7B-17AC-45D6-889B-43F4C43DAFFB}" srcId="{2B1EA107-C522-44E1-A30B-A0B94EAA5AA0}" destId="{AD1C1743-7BC9-4CC6-918A-F2869073957A}" srcOrd="2" destOrd="0" parTransId="{D8B92A03-DB6E-40A5-BBC1-0D484CC732B3}" sibTransId="{3D2A6DF4-9BF7-4CAD-912C-12D1D5D43C0E}"/>
    <dgm:cxn modelId="{5E0F7A7D-7648-4E55-99FA-B31285402B87}" type="presOf" srcId="{AD1C1743-7BC9-4CC6-918A-F2869073957A}" destId="{B978E3B9-8206-45DB-AF07-815F822780C1}" srcOrd="0" destOrd="0" presId="urn:microsoft.com/office/officeart/2005/8/layout/arrow2"/>
    <dgm:cxn modelId="{984E2BA0-F8C6-4A7E-A4EC-DAA7175E0D52}" srcId="{2B1EA107-C522-44E1-A30B-A0B94EAA5AA0}" destId="{A053890C-8509-4B50-8CB0-C4519CE81D52}" srcOrd="4" destOrd="0" parTransId="{77A1EE2E-19B6-464C-81F3-86E5C5CE9890}" sibTransId="{C2C45636-3FD0-4E59-96DD-D4A6A9565AE5}"/>
    <dgm:cxn modelId="{54A188B6-46EF-449C-9125-5CE406206186}" type="presOf" srcId="{A053890C-8509-4B50-8CB0-C4519CE81D52}" destId="{F7DBD14E-6F3D-4494-90D1-8759D30E821F}" srcOrd="0" destOrd="0" presId="urn:microsoft.com/office/officeart/2005/8/layout/arrow2"/>
    <dgm:cxn modelId="{CCAF10DD-7C05-44AE-AD20-943C4D12EF6C}" type="presOf" srcId="{9CF76C61-DA7C-465C-BC02-61BF14DB9A78}" destId="{25B00E5B-472A-47FC-9944-14A48746A168}" srcOrd="0" destOrd="0" presId="urn:microsoft.com/office/officeart/2005/8/layout/arrow2"/>
    <dgm:cxn modelId="{89DB64E1-DC1D-4AF4-8A53-77193610CB24}" srcId="{2B1EA107-C522-44E1-A30B-A0B94EAA5AA0}" destId="{9CF76C61-DA7C-465C-BC02-61BF14DB9A78}" srcOrd="1" destOrd="0" parTransId="{9E780C3E-0924-45C0-828F-7F15C52F1F58}" sibTransId="{BA5708B4-A6C1-4502-BCD0-D4533163BEF3}"/>
    <dgm:cxn modelId="{32AC50ED-E69F-4475-A32F-D18F301CFA0C}" srcId="{2B1EA107-C522-44E1-A30B-A0B94EAA5AA0}" destId="{07871C0F-0179-446A-AD79-950F3D24820D}" srcOrd="0" destOrd="0" parTransId="{9E0543A4-5669-498E-9C69-67C4D434FFB1}" sibTransId="{83F27508-7B1B-43AF-8DF9-37996AC3D4DA}"/>
    <dgm:cxn modelId="{3691E926-E2F9-41B8-8CA3-453008E828EA}" type="presParOf" srcId="{203FAA09-5E5D-4E58-AE30-8D8C4B492B9B}" destId="{7819EBAF-CFDA-4799-A5D3-AE24525B9295}" srcOrd="0" destOrd="0" presId="urn:microsoft.com/office/officeart/2005/8/layout/arrow2"/>
    <dgm:cxn modelId="{FB01BE07-42D0-4EB7-B2B3-8EEE16883704}" type="presParOf" srcId="{203FAA09-5E5D-4E58-AE30-8D8C4B492B9B}" destId="{777AF16C-266F-4C50-9681-AD9A1B6EE274}" srcOrd="1" destOrd="0" presId="urn:microsoft.com/office/officeart/2005/8/layout/arrow2"/>
    <dgm:cxn modelId="{04C849F7-59B4-4DB3-9327-631A13B9AE0A}" type="presParOf" srcId="{777AF16C-266F-4C50-9681-AD9A1B6EE274}" destId="{7AF5B8B0-2960-4543-8524-79E5C8EC3A32}" srcOrd="0" destOrd="0" presId="urn:microsoft.com/office/officeart/2005/8/layout/arrow2"/>
    <dgm:cxn modelId="{8B8F2976-BACD-4DD9-95DA-27CF1B4EE2EC}" type="presParOf" srcId="{777AF16C-266F-4C50-9681-AD9A1B6EE274}" destId="{07EE83CB-E0E7-4995-BFC8-B7B7BA21C367}" srcOrd="1" destOrd="0" presId="urn:microsoft.com/office/officeart/2005/8/layout/arrow2"/>
    <dgm:cxn modelId="{95CB3963-CD34-4F34-8EDA-CB799CC96216}" type="presParOf" srcId="{777AF16C-266F-4C50-9681-AD9A1B6EE274}" destId="{9DCA9613-941C-4D16-BE90-299C476F267B}" srcOrd="2" destOrd="0" presId="urn:microsoft.com/office/officeart/2005/8/layout/arrow2"/>
    <dgm:cxn modelId="{D9A43B7C-9562-465D-B2E6-8D23A8668B4B}" type="presParOf" srcId="{777AF16C-266F-4C50-9681-AD9A1B6EE274}" destId="{25B00E5B-472A-47FC-9944-14A48746A168}" srcOrd="3" destOrd="0" presId="urn:microsoft.com/office/officeart/2005/8/layout/arrow2"/>
    <dgm:cxn modelId="{9C78F3D9-8E26-401D-BAD8-D9436FBCAE44}" type="presParOf" srcId="{777AF16C-266F-4C50-9681-AD9A1B6EE274}" destId="{B854FC08-3137-4C41-9EB6-F5203C7D675D}" srcOrd="4" destOrd="0" presId="urn:microsoft.com/office/officeart/2005/8/layout/arrow2"/>
    <dgm:cxn modelId="{1DAFF159-B1D1-4794-A382-9886B833256D}" type="presParOf" srcId="{777AF16C-266F-4C50-9681-AD9A1B6EE274}" destId="{B978E3B9-8206-45DB-AF07-815F822780C1}" srcOrd="5" destOrd="0" presId="urn:microsoft.com/office/officeart/2005/8/layout/arrow2"/>
    <dgm:cxn modelId="{93C66551-E832-49B3-BFEE-95BE306DAE9D}" type="presParOf" srcId="{777AF16C-266F-4C50-9681-AD9A1B6EE274}" destId="{5FD626A1-ACBF-44A8-811E-2DD8457DE677}" srcOrd="6" destOrd="0" presId="urn:microsoft.com/office/officeart/2005/8/layout/arrow2"/>
    <dgm:cxn modelId="{02B32628-62B1-4CDE-B735-FD643F83C7A7}" type="presParOf" srcId="{777AF16C-266F-4C50-9681-AD9A1B6EE274}" destId="{6F1592CA-F2DA-4C90-B640-BFF3D03E1FFE}" srcOrd="7" destOrd="0" presId="urn:microsoft.com/office/officeart/2005/8/layout/arrow2"/>
    <dgm:cxn modelId="{52491230-7280-4881-B04B-06646CFA3B16}" type="presParOf" srcId="{777AF16C-266F-4C50-9681-AD9A1B6EE274}" destId="{CD42D775-F83C-41B9-A088-FEE0FA303B42}" srcOrd="8" destOrd="0" presId="urn:microsoft.com/office/officeart/2005/8/layout/arrow2"/>
    <dgm:cxn modelId="{6B3EBE5A-856C-492C-92D6-45082DAF37AA}" type="presParOf" srcId="{777AF16C-266F-4C50-9681-AD9A1B6EE274}" destId="{F7DBD14E-6F3D-4494-90D1-8759D30E821F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15748A-D43B-4E6B-BFC9-35C6F8AC9CB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CO"/>
        </a:p>
      </dgm:t>
    </dgm:pt>
    <dgm:pt modelId="{A0BB6107-704E-44A6-9CE3-40DFFDA13406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1" i="0" dirty="0"/>
            <a:t>Los municipios con mayor población, densidad de sedes, mayor complejidad en los servicios que ofrecen, e infraestructura; tienen mayor cobertura de prestadores de salud.</a:t>
          </a:r>
          <a:endParaRPr lang="es-CO" dirty="0"/>
        </a:p>
      </dgm:t>
    </dgm:pt>
    <dgm:pt modelId="{F4BBB62F-52C3-48AB-A2AE-063A79228A83}" type="parTrans" cxnId="{AE337BBC-EA3C-4BEA-8F64-D643CDAEBFBE}">
      <dgm:prSet/>
      <dgm:spPr/>
      <dgm:t>
        <a:bodyPr/>
        <a:lstStyle/>
        <a:p>
          <a:endParaRPr lang="es-CO"/>
        </a:p>
      </dgm:t>
    </dgm:pt>
    <dgm:pt modelId="{75C7E8B4-F1B3-4C5F-92D9-35EF048E773C}" type="sibTrans" cxnId="{AE337BBC-EA3C-4BEA-8F64-D643CDAEBFBE}">
      <dgm:prSet/>
      <dgm:spPr/>
      <dgm:t>
        <a:bodyPr/>
        <a:lstStyle/>
        <a:p>
          <a:endParaRPr lang="es-CO"/>
        </a:p>
      </dgm:t>
    </dgm:pt>
    <dgm:pt modelId="{0FD37E0F-3D45-4BE1-A8A7-788FE17AFD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1" i="0" dirty="0"/>
            <a:t>El modelo explica más del 40% de la variabilidad de los prestadores de salud por cada 100mil habitantes.</a:t>
          </a:r>
          <a:endParaRPr lang="es-CO" b="0" i="0" dirty="0"/>
        </a:p>
      </dgm:t>
    </dgm:pt>
    <dgm:pt modelId="{F6473DE5-9DB3-4A50-920D-D152DF434C82}" type="parTrans" cxnId="{78F8DB53-6091-44AF-BCE7-10D42239995B}">
      <dgm:prSet/>
      <dgm:spPr/>
      <dgm:t>
        <a:bodyPr/>
        <a:lstStyle/>
        <a:p>
          <a:endParaRPr lang="es-CO"/>
        </a:p>
      </dgm:t>
    </dgm:pt>
    <dgm:pt modelId="{E2598E94-77C8-4235-9FF1-9D5DC717EA58}" type="sibTrans" cxnId="{78F8DB53-6091-44AF-BCE7-10D42239995B}">
      <dgm:prSet/>
      <dgm:spPr/>
      <dgm:t>
        <a:bodyPr/>
        <a:lstStyle/>
        <a:p>
          <a:endParaRPr lang="es-CO"/>
        </a:p>
      </dgm:t>
    </dgm:pt>
    <dgm:pt modelId="{04A2DEDB-960F-44F0-A3D0-2A1D5CC7D0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CO" b="1" i="0" dirty="0"/>
            <a:t>Se deben diseñar políticas públicas para aumentar la densidad de sedes prestadores a nivel territorial, mejorar la infraestructura y diversidad de modalidad del servicio.</a:t>
          </a:r>
          <a:endParaRPr lang="es-CO" b="0" i="0" dirty="0"/>
        </a:p>
      </dgm:t>
    </dgm:pt>
    <dgm:pt modelId="{3AEECA52-6C5F-4CDE-9B7E-BF45BDCA3B82}" type="parTrans" cxnId="{C7971AAE-1A28-4C31-AAAF-30C33FF328D3}">
      <dgm:prSet/>
      <dgm:spPr/>
      <dgm:t>
        <a:bodyPr/>
        <a:lstStyle/>
        <a:p>
          <a:endParaRPr lang="es-CO"/>
        </a:p>
      </dgm:t>
    </dgm:pt>
    <dgm:pt modelId="{FA2FF386-6FDB-44F2-B072-57E8301760EA}" type="sibTrans" cxnId="{C7971AAE-1A28-4C31-AAAF-30C33FF328D3}">
      <dgm:prSet/>
      <dgm:spPr/>
      <dgm:t>
        <a:bodyPr/>
        <a:lstStyle/>
        <a:p>
          <a:endParaRPr lang="es-CO"/>
        </a:p>
      </dgm:t>
    </dgm:pt>
    <dgm:pt modelId="{CC264869-39C3-4E55-975E-BA7CF44535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s-MX" b="0" i="0" dirty="0"/>
        </a:p>
      </dgm:t>
    </dgm:pt>
    <dgm:pt modelId="{560C995B-1992-4FC6-9B3F-0B57BBB8376F}" type="parTrans" cxnId="{10BB452B-194B-4352-850F-B0F9437B01E9}">
      <dgm:prSet/>
      <dgm:spPr/>
      <dgm:t>
        <a:bodyPr/>
        <a:lstStyle/>
        <a:p>
          <a:endParaRPr lang="es-CO"/>
        </a:p>
      </dgm:t>
    </dgm:pt>
    <dgm:pt modelId="{039E25BA-6AB6-4B73-B689-73EC349FF7FD}" type="sibTrans" cxnId="{10BB452B-194B-4352-850F-B0F9437B01E9}">
      <dgm:prSet/>
      <dgm:spPr/>
      <dgm:t>
        <a:bodyPr/>
        <a:lstStyle/>
        <a:p>
          <a:endParaRPr lang="es-CO"/>
        </a:p>
      </dgm:t>
    </dgm:pt>
    <dgm:pt modelId="{C3FA127E-574A-4C30-A18E-73085828803F}" type="pres">
      <dgm:prSet presAssocID="{DF15748A-D43B-4E6B-BFC9-35C6F8AC9CBF}" presName="Name0" presStyleCnt="0">
        <dgm:presLayoutVars>
          <dgm:chMax val="7"/>
          <dgm:chPref val="7"/>
          <dgm:dir/>
        </dgm:presLayoutVars>
      </dgm:prSet>
      <dgm:spPr/>
    </dgm:pt>
    <dgm:pt modelId="{E9726851-817A-47A4-A84E-BE3D95EE5C82}" type="pres">
      <dgm:prSet presAssocID="{DF15748A-D43B-4E6B-BFC9-35C6F8AC9CBF}" presName="Name1" presStyleCnt="0"/>
      <dgm:spPr/>
    </dgm:pt>
    <dgm:pt modelId="{D0E7513C-373A-4FC3-A984-64DD111BD4D4}" type="pres">
      <dgm:prSet presAssocID="{DF15748A-D43B-4E6B-BFC9-35C6F8AC9CBF}" presName="cycle" presStyleCnt="0"/>
      <dgm:spPr/>
    </dgm:pt>
    <dgm:pt modelId="{A7D94581-2DA2-4886-893A-0A5B5E0EE861}" type="pres">
      <dgm:prSet presAssocID="{DF15748A-D43B-4E6B-BFC9-35C6F8AC9CBF}" presName="srcNode" presStyleLbl="node1" presStyleIdx="0" presStyleCnt="3"/>
      <dgm:spPr/>
    </dgm:pt>
    <dgm:pt modelId="{F57FA4F5-9D5E-42B0-B49D-C078627B972E}" type="pres">
      <dgm:prSet presAssocID="{DF15748A-D43B-4E6B-BFC9-35C6F8AC9CBF}" presName="conn" presStyleLbl="parChTrans1D2" presStyleIdx="0" presStyleCnt="1"/>
      <dgm:spPr/>
    </dgm:pt>
    <dgm:pt modelId="{22D47F3A-34ED-4563-9964-F54F4ACD5C99}" type="pres">
      <dgm:prSet presAssocID="{DF15748A-D43B-4E6B-BFC9-35C6F8AC9CBF}" presName="extraNode" presStyleLbl="node1" presStyleIdx="0" presStyleCnt="3"/>
      <dgm:spPr/>
    </dgm:pt>
    <dgm:pt modelId="{0C0E842B-7366-46E3-95C4-F2C51F78B302}" type="pres">
      <dgm:prSet presAssocID="{DF15748A-D43B-4E6B-BFC9-35C6F8AC9CBF}" presName="dstNode" presStyleLbl="node1" presStyleIdx="0" presStyleCnt="3"/>
      <dgm:spPr/>
    </dgm:pt>
    <dgm:pt modelId="{7E4535F4-CA41-4004-9C99-E6B1848557D6}" type="pres">
      <dgm:prSet presAssocID="{A0BB6107-704E-44A6-9CE3-40DFFDA13406}" presName="text_1" presStyleLbl="node1" presStyleIdx="0" presStyleCnt="3">
        <dgm:presLayoutVars>
          <dgm:bulletEnabled val="1"/>
        </dgm:presLayoutVars>
      </dgm:prSet>
      <dgm:spPr/>
    </dgm:pt>
    <dgm:pt modelId="{71B1BDB3-A2EF-48E7-A293-250D546D0A20}" type="pres">
      <dgm:prSet presAssocID="{A0BB6107-704E-44A6-9CE3-40DFFDA13406}" presName="accent_1" presStyleCnt="0"/>
      <dgm:spPr/>
    </dgm:pt>
    <dgm:pt modelId="{EE0B60EE-D6BB-4B9B-82B9-6886C55171BE}" type="pres">
      <dgm:prSet presAssocID="{A0BB6107-704E-44A6-9CE3-40DFFDA13406}" presName="accentRepeatNode" presStyleLbl="solidFgAcc1" presStyleIdx="0" presStyleCnt="3"/>
      <dgm:spPr/>
    </dgm:pt>
    <dgm:pt modelId="{18F3D813-C0BF-48D1-A089-FAA28C51E78C}" type="pres">
      <dgm:prSet presAssocID="{0FD37E0F-3D45-4BE1-A8A7-788FE17AFD8F}" presName="text_2" presStyleLbl="node1" presStyleIdx="1" presStyleCnt="3">
        <dgm:presLayoutVars>
          <dgm:bulletEnabled val="1"/>
        </dgm:presLayoutVars>
      </dgm:prSet>
      <dgm:spPr/>
    </dgm:pt>
    <dgm:pt modelId="{B1B6F51C-C716-498E-B263-083CE5EE78F3}" type="pres">
      <dgm:prSet presAssocID="{0FD37E0F-3D45-4BE1-A8A7-788FE17AFD8F}" presName="accent_2" presStyleCnt="0"/>
      <dgm:spPr/>
    </dgm:pt>
    <dgm:pt modelId="{7732B0B4-1057-462B-BCD4-CAFBC9028C8C}" type="pres">
      <dgm:prSet presAssocID="{0FD37E0F-3D45-4BE1-A8A7-788FE17AFD8F}" presName="accentRepeatNode" presStyleLbl="solidFgAcc1" presStyleIdx="1" presStyleCnt="3"/>
      <dgm:spPr/>
    </dgm:pt>
    <dgm:pt modelId="{A78C884F-E432-45CA-A2BB-CE785BD6BC3E}" type="pres">
      <dgm:prSet presAssocID="{04A2DEDB-960F-44F0-A3D0-2A1D5CC7D0E3}" presName="text_3" presStyleLbl="node1" presStyleIdx="2" presStyleCnt="3">
        <dgm:presLayoutVars>
          <dgm:bulletEnabled val="1"/>
        </dgm:presLayoutVars>
      </dgm:prSet>
      <dgm:spPr/>
    </dgm:pt>
    <dgm:pt modelId="{D7242B53-31B6-4CF5-87E7-E0BABCAC2ABD}" type="pres">
      <dgm:prSet presAssocID="{04A2DEDB-960F-44F0-A3D0-2A1D5CC7D0E3}" presName="accent_3" presStyleCnt="0"/>
      <dgm:spPr/>
    </dgm:pt>
    <dgm:pt modelId="{4B318386-4936-4BBA-A85A-51318A60AE7F}" type="pres">
      <dgm:prSet presAssocID="{04A2DEDB-960F-44F0-A3D0-2A1D5CC7D0E3}" presName="accentRepeatNode" presStyleLbl="solidFgAcc1" presStyleIdx="2" presStyleCnt="3"/>
      <dgm:spPr/>
    </dgm:pt>
  </dgm:ptLst>
  <dgm:cxnLst>
    <dgm:cxn modelId="{D8995F2B-295C-48B9-A522-F064F284575B}" type="presOf" srcId="{A0BB6107-704E-44A6-9CE3-40DFFDA13406}" destId="{7E4535F4-CA41-4004-9C99-E6B1848557D6}" srcOrd="0" destOrd="0" presId="urn:microsoft.com/office/officeart/2008/layout/VerticalCurvedList"/>
    <dgm:cxn modelId="{10BB452B-194B-4352-850F-B0F9437B01E9}" srcId="{04A2DEDB-960F-44F0-A3D0-2A1D5CC7D0E3}" destId="{CC264869-39C3-4E55-975E-BA7CF445354C}" srcOrd="0" destOrd="0" parTransId="{560C995B-1992-4FC6-9B3F-0B57BBB8376F}" sibTransId="{039E25BA-6AB6-4B73-B689-73EC349FF7FD}"/>
    <dgm:cxn modelId="{822F852B-4C0B-4023-83D6-9256D9DBB8BB}" type="presOf" srcId="{DF15748A-D43B-4E6B-BFC9-35C6F8AC9CBF}" destId="{C3FA127E-574A-4C30-A18E-73085828803F}" srcOrd="0" destOrd="0" presId="urn:microsoft.com/office/officeart/2008/layout/VerticalCurvedList"/>
    <dgm:cxn modelId="{7449285F-9DBA-400B-8615-F9FA60E840C9}" type="presOf" srcId="{75C7E8B4-F1B3-4C5F-92D9-35EF048E773C}" destId="{F57FA4F5-9D5E-42B0-B49D-C078627B972E}" srcOrd="0" destOrd="0" presId="urn:microsoft.com/office/officeart/2008/layout/VerticalCurvedList"/>
    <dgm:cxn modelId="{83B78D66-F09F-43C4-A7A3-E0E292253EF5}" type="presOf" srcId="{04A2DEDB-960F-44F0-A3D0-2A1D5CC7D0E3}" destId="{A78C884F-E432-45CA-A2BB-CE785BD6BC3E}" srcOrd="0" destOrd="0" presId="urn:microsoft.com/office/officeart/2008/layout/VerticalCurvedList"/>
    <dgm:cxn modelId="{78F8DB53-6091-44AF-BCE7-10D42239995B}" srcId="{DF15748A-D43B-4E6B-BFC9-35C6F8AC9CBF}" destId="{0FD37E0F-3D45-4BE1-A8A7-788FE17AFD8F}" srcOrd="1" destOrd="0" parTransId="{F6473DE5-9DB3-4A50-920D-D152DF434C82}" sibTransId="{E2598E94-77C8-4235-9FF1-9D5DC717EA58}"/>
    <dgm:cxn modelId="{C7971AAE-1A28-4C31-AAAF-30C33FF328D3}" srcId="{DF15748A-D43B-4E6B-BFC9-35C6F8AC9CBF}" destId="{04A2DEDB-960F-44F0-A3D0-2A1D5CC7D0E3}" srcOrd="2" destOrd="0" parTransId="{3AEECA52-6C5F-4CDE-9B7E-BF45BDCA3B82}" sibTransId="{FA2FF386-6FDB-44F2-B072-57E8301760EA}"/>
    <dgm:cxn modelId="{AE337BBC-EA3C-4BEA-8F64-D643CDAEBFBE}" srcId="{DF15748A-D43B-4E6B-BFC9-35C6F8AC9CBF}" destId="{A0BB6107-704E-44A6-9CE3-40DFFDA13406}" srcOrd="0" destOrd="0" parTransId="{F4BBB62F-52C3-48AB-A2AE-063A79228A83}" sibTransId="{75C7E8B4-F1B3-4C5F-92D9-35EF048E773C}"/>
    <dgm:cxn modelId="{8F98AFE8-51C3-4A85-A8AE-3716054C336E}" type="presOf" srcId="{CC264869-39C3-4E55-975E-BA7CF445354C}" destId="{A78C884F-E432-45CA-A2BB-CE785BD6BC3E}" srcOrd="0" destOrd="1" presId="urn:microsoft.com/office/officeart/2008/layout/VerticalCurvedList"/>
    <dgm:cxn modelId="{BBAB08F4-64FE-48E2-87F5-242D65D3FCDC}" type="presOf" srcId="{0FD37E0F-3D45-4BE1-A8A7-788FE17AFD8F}" destId="{18F3D813-C0BF-48D1-A089-FAA28C51E78C}" srcOrd="0" destOrd="0" presId="urn:microsoft.com/office/officeart/2008/layout/VerticalCurvedList"/>
    <dgm:cxn modelId="{B3207B3F-908A-44E9-8D88-14CD48BFCF35}" type="presParOf" srcId="{C3FA127E-574A-4C30-A18E-73085828803F}" destId="{E9726851-817A-47A4-A84E-BE3D95EE5C82}" srcOrd="0" destOrd="0" presId="urn:microsoft.com/office/officeart/2008/layout/VerticalCurvedList"/>
    <dgm:cxn modelId="{357AACAF-1C16-402B-9D6F-8AA309DB11BF}" type="presParOf" srcId="{E9726851-817A-47A4-A84E-BE3D95EE5C82}" destId="{D0E7513C-373A-4FC3-A984-64DD111BD4D4}" srcOrd="0" destOrd="0" presId="urn:microsoft.com/office/officeart/2008/layout/VerticalCurvedList"/>
    <dgm:cxn modelId="{56DD9D0A-9EAF-4DA2-B662-463B84BD9035}" type="presParOf" srcId="{D0E7513C-373A-4FC3-A984-64DD111BD4D4}" destId="{A7D94581-2DA2-4886-893A-0A5B5E0EE861}" srcOrd="0" destOrd="0" presId="urn:microsoft.com/office/officeart/2008/layout/VerticalCurvedList"/>
    <dgm:cxn modelId="{FCB96770-B684-4A60-AD77-13B448BC48CD}" type="presParOf" srcId="{D0E7513C-373A-4FC3-A984-64DD111BD4D4}" destId="{F57FA4F5-9D5E-42B0-B49D-C078627B972E}" srcOrd="1" destOrd="0" presId="urn:microsoft.com/office/officeart/2008/layout/VerticalCurvedList"/>
    <dgm:cxn modelId="{090730C7-30FD-4D15-87DC-0539A7E62E00}" type="presParOf" srcId="{D0E7513C-373A-4FC3-A984-64DD111BD4D4}" destId="{22D47F3A-34ED-4563-9964-F54F4ACD5C99}" srcOrd="2" destOrd="0" presId="urn:microsoft.com/office/officeart/2008/layout/VerticalCurvedList"/>
    <dgm:cxn modelId="{E52AEEA7-A3C3-4A19-8156-D6759B5663E5}" type="presParOf" srcId="{D0E7513C-373A-4FC3-A984-64DD111BD4D4}" destId="{0C0E842B-7366-46E3-95C4-F2C51F78B302}" srcOrd="3" destOrd="0" presId="urn:microsoft.com/office/officeart/2008/layout/VerticalCurvedList"/>
    <dgm:cxn modelId="{F5A7C8BE-9A6C-4677-AF47-BE7E020EB56C}" type="presParOf" srcId="{E9726851-817A-47A4-A84E-BE3D95EE5C82}" destId="{7E4535F4-CA41-4004-9C99-E6B1848557D6}" srcOrd="1" destOrd="0" presId="urn:microsoft.com/office/officeart/2008/layout/VerticalCurvedList"/>
    <dgm:cxn modelId="{7A7B1199-979C-457D-8B33-C07AD6034B5B}" type="presParOf" srcId="{E9726851-817A-47A4-A84E-BE3D95EE5C82}" destId="{71B1BDB3-A2EF-48E7-A293-250D546D0A20}" srcOrd="2" destOrd="0" presId="urn:microsoft.com/office/officeart/2008/layout/VerticalCurvedList"/>
    <dgm:cxn modelId="{E3C0D183-65BF-42BF-BE47-6E24CFF5BAC3}" type="presParOf" srcId="{71B1BDB3-A2EF-48E7-A293-250D546D0A20}" destId="{EE0B60EE-D6BB-4B9B-82B9-6886C55171BE}" srcOrd="0" destOrd="0" presId="urn:microsoft.com/office/officeart/2008/layout/VerticalCurvedList"/>
    <dgm:cxn modelId="{4A816E28-A951-4217-81CB-51834AB2F8D2}" type="presParOf" srcId="{E9726851-817A-47A4-A84E-BE3D95EE5C82}" destId="{18F3D813-C0BF-48D1-A089-FAA28C51E78C}" srcOrd="3" destOrd="0" presId="urn:microsoft.com/office/officeart/2008/layout/VerticalCurvedList"/>
    <dgm:cxn modelId="{A57040E5-4120-4580-A559-AC25243D97CB}" type="presParOf" srcId="{E9726851-817A-47A4-A84E-BE3D95EE5C82}" destId="{B1B6F51C-C716-498E-B263-083CE5EE78F3}" srcOrd="4" destOrd="0" presId="urn:microsoft.com/office/officeart/2008/layout/VerticalCurvedList"/>
    <dgm:cxn modelId="{FCAAED17-5015-4A36-84E8-4F6CEA792A3C}" type="presParOf" srcId="{B1B6F51C-C716-498E-B263-083CE5EE78F3}" destId="{7732B0B4-1057-462B-BCD4-CAFBC9028C8C}" srcOrd="0" destOrd="0" presId="urn:microsoft.com/office/officeart/2008/layout/VerticalCurvedList"/>
    <dgm:cxn modelId="{62499650-CEE5-470B-9A26-E8314AFAF204}" type="presParOf" srcId="{E9726851-817A-47A4-A84E-BE3D95EE5C82}" destId="{A78C884F-E432-45CA-A2BB-CE785BD6BC3E}" srcOrd="5" destOrd="0" presId="urn:microsoft.com/office/officeart/2008/layout/VerticalCurvedList"/>
    <dgm:cxn modelId="{AC3C1F9F-61DE-47E4-BFC3-4C45DD00A2A5}" type="presParOf" srcId="{E9726851-817A-47A4-A84E-BE3D95EE5C82}" destId="{D7242B53-31B6-4CF5-87E7-E0BABCAC2ABD}" srcOrd="6" destOrd="0" presId="urn:microsoft.com/office/officeart/2008/layout/VerticalCurvedList"/>
    <dgm:cxn modelId="{D6C01009-66B5-420C-B925-B1FDD81D5577}" type="presParOf" srcId="{D7242B53-31B6-4CF5-87E7-E0BABCAC2ABD}" destId="{4B318386-4936-4BBA-A85A-51318A60AE7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9EBAF-CFDA-4799-A5D3-AE24525B9295}">
      <dsp:nvSpPr>
        <dsp:cNvPr id="0" name=""/>
        <dsp:cNvSpPr/>
      </dsp:nvSpPr>
      <dsp:spPr>
        <a:xfrm>
          <a:off x="1006987" y="0"/>
          <a:ext cx="9804398" cy="612774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5B8B0-2960-4543-8524-79E5C8EC3A32}">
      <dsp:nvSpPr>
        <dsp:cNvPr id="0" name=""/>
        <dsp:cNvSpPr/>
      </dsp:nvSpPr>
      <dsp:spPr>
        <a:xfrm>
          <a:off x="1972721" y="4556594"/>
          <a:ext cx="225501" cy="22550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E83CB-E0E7-4995-BFC8-B7B7BA21C367}">
      <dsp:nvSpPr>
        <dsp:cNvPr id="0" name=""/>
        <dsp:cNvSpPr/>
      </dsp:nvSpPr>
      <dsp:spPr>
        <a:xfrm>
          <a:off x="2085471" y="4669344"/>
          <a:ext cx="1284376" cy="1458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488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Importación de las bases de datos</a:t>
          </a:r>
        </a:p>
      </dsp:txBody>
      <dsp:txXfrm>
        <a:off x="2085471" y="4669344"/>
        <a:ext cx="1284376" cy="1458404"/>
      </dsp:txXfrm>
    </dsp:sp>
    <dsp:sp modelId="{9DCA9613-941C-4D16-BE90-299C476F267B}">
      <dsp:nvSpPr>
        <dsp:cNvPr id="0" name=""/>
        <dsp:cNvSpPr/>
      </dsp:nvSpPr>
      <dsp:spPr>
        <a:xfrm>
          <a:off x="3193368" y="3383742"/>
          <a:ext cx="352958" cy="3529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00E5B-472A-47FC-9944-14A48746A168}">
      <dsp:nvSpPr>
        <dsp:cNvPr id="0" name=""/>
        <dsp:cNvSpPr/>
      </dsp:nvSpPr>
      <dsp:spPr>
        <a:xfrm>
          <a:off x="3369847" y="3560222"/>
          <a:ext cx="1627530" cy="256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025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Exploración e identificación de variables importantes</a:t>
          </a:r>
        </a:p>
      </dsp:txBody>
      <dsp:txXfrm>
        <a:off x="3369847" y="3560222"/>
        <a:ext cx="1627530" cy="2567526"/>
      </dsp:txXfrm>
    </dsp:sp>
    <dsp:sp modelId="{B854FC08-3137-4C41-9EB6-F5203C7D675D}">
      <dsp:nvSpPr>
        <dsp:cNvPr id="0" name=""/>
        <dsp:cNvSpPr/>
      </dsp:nvSpPr>
      <dsp:spPr>
        <a:xfrm>
          <a:off x="4762072" y="2448648"/>
          <a:ext cx="470611" cy="4706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8E3B9-8206-45DB-AF07-815F822780C1}">
      <dsp:nvSpPr>
        <dsp:cNvPr id="0" name=""/>
        <dsp:cNvSpPr/>
      </dsp:nvSpPr>
      <dsp:spPr>
        <a:xfrm>
          <a:off x="4997377" y="2683954"/>
          <a:ext cx="1892248" cy="3443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367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Duplicados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Nulos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Estandarización de nombres y códigos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 err="1"/>
            <a:t>Categorias</a:t>
          </a:r>
          <a:endParaRPr lang="es-CO" sz="1700" kern="1200" dirty="0"/>
        </a:p>
      </dsp:txBody>
      <dsp:txXfrm>
        <a:off x="4997377" y="2683954"/>
        <a:ext cx="1892248" cy="3443794"/>
      </dsp:txXfrm>
    </dsp:sp>
    <dsp:sp modelId="{5FD626A1-ACBF-44A8-811E-2DD8457DE677}">
      <dsp:nvSpPr>
        <dsp:cNvPr id="0" name=""/>
        <dsp:cNvSpPr/>
      </dsp:nvSpPr>
      <dsp:spPr>
        <a:xfrm>
          <a:off x="6585690" y="1718220"/>
          <a:ext cx="607872" cy="6078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592CA-F2DA-4C90-B640-BFF3D03E1FFE}">
      <dsp:nvSpPr>
        <dsp:cNvPr id="0" name=""/>
        <dsp:cNvSpPr/>
      </dsp:nvSpPr>
      <dsp:spPr>
        <a:xfrm>
          <a:off x="6889626" y="2022157"/>
          <a:ext cx="1960879" cy="410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099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Calculo de tasas y transformación de datos</a:t>
          </a:r>
        </a:p>
      </dsp:txBody>
      <dsp:txXfrm>
        <a:off x="6889626" y="2022157"/>
        <a:ext cx="1960879" cy="4105591"/>
      </dsp:txXfrm>
    </dsp:sp>
    <dsp:sp modelId="{CD42D775-F83C-41B9-A088-FEE0FA303B42}">
      <dsp:nvSpPr>
        <dsp:cNvPr id="0" name=""/>
        <dsp:cNvSpPr/>
      </dsp:nvSpPr>
      <dsp:spPr>
        <a:xfrm>
          <a:off x="8463232" y="1230451"/>
          <a:ext cx="774547" cy="7745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BD14E-6F3D-4494-90D1-8759D30E821F}">
      <dsp:nvSpPr>
        <dsp:cNvPr id="0" name=""/>
        <dsp:cNvSpPr/>
      </dsp:nvSpPr>
      <dsp:spPr>
        <a:xfrm>
          <a:off x="8850506" y="1617725"/>
          <a:ext cx="1960879" cy="45100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0417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kern="1200" dirty="0"/>
            <a:t>Visualizaciones y reporte de resultados</a:t>
          </a:r>
        </a:p>
      </dsp:txBody>
      <dsp:txXfrm>
        <a:off x="8850506" y="1617725"/>
        <a:ext cx="1960879" cy="4510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FA4F5-9D5E-42B0-B49D-C078627B972E}">
      <dsp:nvSpPr>
        <dsp:cNvPr id="0" name=""/>
        <dsp:cNvSpPr/>
      </dsp:nvSpPr>
      <dsp:spPr>
        <a:xfrm>
          <a:off x="-6310559" y="-965643"/>
          <a:ext cx="7514097" cy="7514097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535F4-CA41-4004-9C99-E6B1848557D6}">
      <dsp:nvSpPr>
        <dsp:cNvPr id="0" name=""/>
        <dsp:cNvSpPr/>
      </dsp:nvSpPr>
      <dsp:spPr>
        <a:xfrm>
          <a:off x="774894" y="558281"/>
          <a:ext cx="8364166" cy="1116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27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700" b="1" i="0" kern="1200" dirty="0"/>
            <a:t>Los municipios con mayor población, densidad de sedes, mayor complejidad en los servicios que ofrecen, e infraestructura; tienen mayor cobertura de prestadores de salud.</a:t>
          </a:r>
          <a:endParaRPr lang="es-CO" sz="1700" kern="1200" dirty="0"/>
        </a:p>
      </dsp:txBody>
      <dsp:txXfrm>
        <a:off x="774894" y="558281"/>
        <a:ext cx="8364166" cy="1116562"/>
      </dsp:txXfrm>
    </dsp:sp>
    <dsp:sp modelId="{EE0B60EE-D6BB-4B9B-82B9-6886C55171BE}">
      <dsp:nvSpPr>
        <dsp:cNvPr id="0" name=""/>
        <dsp:cNvSpPr/>
      </dsp:nvSpPr>
      <dsp:spPr>
        <a:xfrm>
          <a:off x="77042" y="418710"/>
          <a:ext cx="1395702" cy="1395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3D813-C0BF-48D1-A089-FAA28C51E78C}">
      <dsp:nvSpPr>
        <dsp:cNvPr id="0" name=""/>
        <dsp:cNvSpPr/>
      </dsp:nvSpPr>
      <dsp:spPr>
        <a:xfrm>
          <a:off x="1180764" y="2233124"/>
          <a:ext cx="7958295" cy="1116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271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700" b="1" i="0" kern="1200" dirty="0"/>
            <a:t>El modelo explica más del 40% de la variabilidad de los prestadores de salud por cada 100mil habitantes.</a:t>
          </a:r>
          <a:endParaRPr lang="es-CO" sz="1700" b="0" i="0" kern="1200" dirty="0"/>
        </a:p>
      </dsp:txBody>
      <dsp:txXfrm>
        <a:off x="1180764" y="2233124"/>
        <a:ext cx="7958295" cy="1116562"/>
      </dsp:txXfrm>
    </dsp:sp>
    <dsp:sp modelId="{7732B0B4-1057-462B-BCD4-CAFBC9028C8C}">
      <dsp:nvSpPr>
        <dsp:cNvPr id="0" name=""/>
        <dsp:cNvSpPr/>
      </dsp:nvSpPr>
      <dsp:spPr>
        <a:xfrm>
          <a:off x="482913" y="2093554"/>
          <a:ext cx="1395702" cy="1395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C884F-E432-45CA-A2BB-CE785BD6BC3E}">
      <dsp:nvSpPr>
        <dsp:cNvPr id="0" name=""/>
        <dsp:cNvSpPr/>
      </dsp:nvSpPr>
      <dsp:spPr>
        <a:xfrm>
          <a:off x="774894" y="3907967"/>
          <a:ext cx="8364166" cy="11165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6271" tIns="43180" rIns="43180" bIns="4318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CO" sz="1700" b="1" i="0" kern="1200" dirty="0"/>
            <a:t>Se deben diseñar políticas públicas para aumentar la densidad de sedes prestadores a nivel territorial, mejorar la infraestructura y diversidad de modalidad del servicio.</a:t>
          </a:r>
          <a:endParaRPr lang="es-CO" sz="1700" b="0" i="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s-MX" sz="1300" b="0" i="0" kern="1200" dirty="0"/>
        </a:p>
      </dsp:txBody>
      <dsp:txXfrm>
        <a:off x="774894" y="3907967"/>
        <a:ext cx="8364166" cy="1116562"/>
      </dsp:txXfrm>
    </dsp:sp>
    <dsp:sp modelId="{4B318386-4936-4BBA-A85A-51318A60AE7F}">
      <dsp:nvSpPr>
        <dsp:cNvPr id="0" name=""/>
        <dsp:cNvSpPr/>
      </dsp:nvSpPr>
      <dsp:spPr>
        <a:xfrm>
          <a:off x="77042" y="3768397"/>
          <a:ext cx="1395702" cy="13957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A917F-9436-BB63-952D-A048C27DA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398992-649B-0CAD-06F0-0FB03892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1D99B-5C8A-0CD7-D9B5-6FBD57B8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C00ED-0FE7-3B51-D4DC-A09A9DA06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C4655-F357-C546-1F26-FC4D813B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893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2F68-77A8-A14D-4993-F2CDD7C7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BC85CD-55DA-2FF7-A285-8935271C7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57903A-1CDE-15C5-632A-2431754A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998D5-BAFC-D967-DF70-771FFF15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D3E556-4BE8-56DC-91D6-F8E570F4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665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3C391D-B2A0-0A5B-D7E3-16CD1180A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152534-2BEA-776E-6A6E-60477952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18ECE3-14EF-7BC1-7EEC-3A6F8003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87FF4-A11C-8B73-DC3F-A9B15A2A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329319-178F-F47B-43FD-C0E7EB83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80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D8B1D-5AB2-4893-1A57-D6CA2362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FD5CC-731D-5F6E-4E26-FB0DB676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C8A61D-DCDE-15D1-55C6-3BF4BC5B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204516-078C-CA54-C8AA-BBB86A83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15F747-4C7F-770E-EEE9-C6CADD19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576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8F226-277E-B0D0-59D4-8CF31CBA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8FF0D8-59BB-843C-BF17-AD24154B6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3F504-C74A-0D74-736D-EBCB8B7F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207C4-1127-D32B-041C-0F69239A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3B13F-4717-F7EA-6718-2A564495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268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704F5-5D2D-84CA-B5E6-C598A0A5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20856-3AF5-35AB-079E-29CF75DC4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B13098-9A4A-85FB-037E-608931179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667B8E-6259-80B7-8F15-19616C27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BD7C2C-5BAB-6B17-F816-B4DB18C2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294C8B-EB52-653E-FDA4-D6915AB4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334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FBFB4-CEB6-6030-5CC9-0135BB84E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E26618-889E-04BE-4BA0-82652050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EA458C-7857-9FEA-6ED9-9FD7A94BE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5215A6-83D0-5DDD-B862-6A03DE8CA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953B3-E1D7-981D-E541-BDB4F25CB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EDE61E-74D9-01B1-B3B6-D7D067FD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7D063F-2F02-289D-6312-3B392C7D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97F5D0-0A1B-D77B-51B5-AB4881F9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857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29F64-1851-25EA-F4B3-32E00C58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20313B-7C77-88D3-C6D7-29FB5D42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9F3259-CFE5-BF84-AB3B-C748D8C8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0F6A98-E975-3ADA-41EB-37575907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6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16D018-8939-FDA6-8205-03C758B4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E54D75-012B-AF7E-7EC7-CF4537DAD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CFB7C-F961-3CD2-5A0B-9B445DF7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961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11D36-9D82-D76D-5351-1EC31CEDD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881EB-E913-9CAA-C156-DF13DC04C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F00A8C-86FC-3556-055A-810EEB188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047136-F7F5-557B-BB26-5AF715D3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43DDF5-42AF-6604-3276-0D8F9B6E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3B3BB4-8D23-C413-424E-DCB54EA5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1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97D3B-0F2A-303A-AD21-7F272BD6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2B25F6-6AA9-3532-3738-7F6CBE590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0E896E-6D44-F733-5389-86012DC3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6B0407-DA4D-05B9-99F0-DCB7D784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5A7D9C-6254-3991-A52A-EB82DE01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7756E3-F202-86BD-0BDF-D9BD2358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993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8089D4-CE45-8B85-B17F-BEC57AF3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B8849F-2E85-ED57-6894-CC9991F3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EA45C-3A9B-117B-C072-1B6F2A26F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EB9D2C-867C-4808-8887-99B56A03B355}" type="datetimeFigureOut">
              <a:rPr lang="es-CO" smtClean="0"/>
              <a:t>18/05/2025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F8BF5-C84B-4B92-6405-85EECBEC7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0A670-D4D7-F82C-F3CE-8A3B862B6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6D845-EAE2-4A52-82FB-0FE4B3B6CCF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141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09465A0-58AA-3B84-D48B-EF05C1B20217}"/>
              </a:ext>
            </a:extLst>
          </p:cNvPr>
          <p:cNvSpPr/>
          <p:nvPr/>
        </p:nvSpPr>
        <p:spPr>
          <a:xfrm>
            <a:off x="0" y="0"/>
            <a:ext cx="12192000" cy="57356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58012A-CE9D-3B96-9414-8D46F16E1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3511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Análisis de la Distribución y Determinantes de los Cobertura de prestadores de salud en Colombia.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05A16-60FE-CB0C-05E0-A90B66827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536" y="4826231"/>
            <a:ext cx="9144000" cy="527510"/>
          </a:xfrm>
        </p:spPr>
        <p:txBody>
          <a:bodyPr/>
          <a:lstStyle/>
          <a:p>
            <a:r>
              <a:rPr lang="es-MX" b="0" i="0" dirty="0">
                <a:solidFill>
                  <a:srgbClr val="F8FAFF"/>
                </a:solidFill>
                <a:effectLst/>
                <a:latin typeface="Inter"/>
              </a:rPr>
              <a:t>Brandon Fino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E4AAF7-6CDE-85E2-25D8-A55CC2AA59D7}"/>
              </a:ext>
            </a:extLst>
          </p:cNvPr>
          <p:cNvSpPr txBox="1"/>
          <p:nvPr/>
        </p:nvSpPr>
        <p:spPr>
          <a:xfrm>
            <a:off x="8563897" y="6011061"/>
            <a:ext cx="442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Mayo 2025</a:t>
            </a:r>
          </a:p>
        </p:txBody>
      </p:sp>
    </p:spTree>
    <p:extLst>
      <p:ext uri="{BB962C8B-B14F-4D97-AF65-F5344CB8AC3E}">
        <p14:creationId xmlns:p14="http://schemas.microsoft.com/office/powerpoint/2010/main" val="81559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985A2-58DE-ABAD-09BC-2A77FEE1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42" y="158647"/>
            <a:ext cx="10515600" cy="1325563"/>
          </a:xfrm>
        </p:spPr>
        <p:txBody>
          <a:bodyPr/>
          <a:lstStyle/>
          <a:p>
            <a:r>
              <a:rPr lang="es-CO" b="1" dirty="0"/>
              <a:t>Conclusiones: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606BA70-75B7-5DBE-D400-61385E9700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329243"/>
              </p:ext>
            </p:extLst>
          </p:nvPr>
        </p:nvGraphicFramePr>
        <p:xfrm>
          <a:off x="1754239" y="1196531"/>
          <a:ext cx="9216103" cy="558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901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D096A-75AC-1B47-B965-B8EAFC08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6A68F-3560-7711-F48B-BE071E36B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Objetivo del Proyecto:</a:t>
            </a:r>
          </a:p>
          <a:p>
            <a:r>
              <a:rPr lang="es-MX" dirty="0"/>
              <a:t>Evaluar la distribución geográfica y la complejidad de los servicios de salud en Colombia, con el fin de identificar patrones y desigualdades en la oferta de atención </a:t>
            </a:r>
            <a:r>
              <a:rPr lang="es-MX" dirty="0" err="1"/>
              <a:t>médicaContexto</a:t>
            </a:r>
            <a:r>
              <a:rPr lang="es-MX" dirty="0"/>
              <a:t>:</a:t>
            </a:r>
          </a:p>
          <a:p>
            <a:r>
              <a:rPr lang="es-MX" dirty="0"/>
              <a:t>3 </a:t>
            </a:r>
            <a:r>
              <a:rPr lang="es-MX" dirty="0" err="1"/>
              <a:t>datasets</a:t>
            </a:r>
            <a:r>
              <a:rPr lang="es-MX" dirty="0"/>
              <a:t> de REPS, con </a:t>
            </a:r>
            <a:r>
              <a:rPr lang="es-MX" dirty="0" err="1"/>
              <a:t>aprox</a:t>
            </a:r>
            <a:r>
              <a:rPr lang="es-MX" dirty="0"/>
              <a:t> 500mil registros.</a:t>
            </a:r>
          </a:p>
          <a:p>
            <a:r>
              <a:rPr lang="es-MX" dirty="0"/>
              <a:t>Variables incluyen características demográficas, modalidad de servicio, tipo de servicio.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742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DD67-40B1-7819-9125-4701F4882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5F84E-2E0A-E5DD-1A03-E276D9D2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71" y="563093"/>
            <a:ext cx="9290254" cy="598437"/>
          </a:xfrm>
        </p:spPr>
        <p:txBody>
          <a:bodyPr>
            <a:noAutofit/>
          </a:bodyPr>
          <a:lstStyle/>
          <a:p>
            <a:r>
              <a:rPr lang="es-CO" sz="3200" b="1" dirty="0"/>
              <a:t>Descripción de bases de datos utilizadas en el ejercicio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7E64909-88B2-83FA-B198-88036D468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961678"/>
              </p:ext>
            </p:extLst>
          </p:nvPr>
        </p:nvGraphicFramePr>
        <p:xfrm>
          <a:off x="1855290" y="1651360"/>
          <a:ext cx="8481420" cy="4483560"/>
        </p:xfrm>
        <a:graphic>
          <a:graphicData uri="http://schemas.openxmlformats.org/drawingml/2006/table">
            <a:tbl>
              <a:tblPr firstRow="1" firstCol="1">
                <a:tableStyleId>{72833802-FEF1-4C79-8D5D-14CF1EAF98D9}</a:tableStyleId>
              </a:tblPr>
              <a:tblGrid>
                <a:gridCol w="2827140">
                  <a:extLst>
                    <a:ext uri="{9D8B030D-6E8A-4147-A177-3AD203B41FA5}">
                      <a16:colId xmlns:a16="http://schemas.microsoft.com/office/drawing/2014/main" val="1777178947"/>
                    </a:ext>
                  </a:extLst>
                </a:gridCol>
                <a:gridCol w="2827140">
                  <a:extLst>
                    <a:ext uri="{9D8B030D-6E8A-4147-A177-3AD203B41FA5}">
                      <a16:colId xmlns:a16="http://schemas.microsoft.com/office/drawing/2014/main" val="1894981394"/>
                    </a:ext>
                  </a:extLst>
                </a:gridCol>
                <a:gridCol w="2827140">
                  <a:extLst>
                    <a:ext uri="{9D8B030D-6E8A-4147-A177-3AD203B41FA5}">
                      <a16:colId xmlns:a16="http://schemas.microsoft.com/office/drawing/2014/main" val="3844997013"/>
                    </a:ext>
                  </a:extLst>
                </a:gridCol>
              </a:tblGrid>
              <a:tr h="295006">
                <a:tc>
                  <a:txBody>
                    <a:bodyPr/>
                    <a:lstStyle/>
                    <a:p>
                      <a:r>
                        <a:rPr lang="es-CO" sz="1500" b="1"/>
                        <a:t>Nombre de la Base</a:t>
                      </a:r>
                      <a:endParaRPr lang="es-CO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CO" sz="1500" b="1"/>
                        <a:t>Descripción</a:t>
                      </a:r>
                      <a:endParaRPr lang="es-CO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CO" sz="1500" b="1"/>
                        <a:t>Fuente</a:t>
                      </a:r>
                      <a:endParaRPr lang="es-CO" sz="1500"/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383569829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r>
                        <a:rPr lang="es-CO" sz="1500" b="1"/>
                        <a:t>Municipios</a:t>
                      </a:r>
                      <a:endParaRPr lang="es-CO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Contiene información geográfica y poblacional por municipio, incluyendo superficie, población y región.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CO" sz="1500"/>
                        <a:t>DANE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670282078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r>
                        <a:rPr lang="es-CO" sz="1500" b="1"/>
                        <a:t>Prestadores</a:t>
                      </a:r>
                      <a:endParaRPr lang="es-CO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Registra datos de prestadores habilitados, incluyendo nombre, NIT, tipo de prestador y habilitación.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CO" sz="1500"/>
                        <a:t>REPS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38400796"/>
                  </a:ext>
                </a:extLst>
              </a:tr>
              <a:tr h="958769">
                <a:tc>
                  <a:txBody>
                    <a:bodyPr/>
                    <a:lstStyle/>
                    <a:p>
                      <a:r>
                        <a:rPr lang="es-CO" sz="1500" b="1"/>
                        <a:t>Sedes</a:t>
                      </a:r>
                      <a:endParaRPr lang="es-CO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Detalla información de sedes de atención, incluyendo ubicación, tipo de zona y horarios de atención.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CO" sz="1500"/>
                        <a:t>REPS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489686227"/>
                  </a:ext>
                </a:extLst>
              </a:tr>
              <a:tr h="1180024">
                <a:tc>
                  <a:txBody>
                    <a:bodyPr/>
                    <a:lstStyle/>
                    <a:p>
                      <a:r>
                        <a:rPr lang="es-CO" sz="1500" b="1"/>
                        <a:t>Servicios</a:t>
                      </a:r>
                      <a:endParaRPr lang="es-CO" sz="1500"/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Ofrece información sobre servicios prestados, modalidades, niveles de complejidad y horarios de atención.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r>
                        <a:rPr lang="es-CO" sz="1500" dirty="0"/>
                        <a:t>REPS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66488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04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1DF9E-9C62-26F0-62F0-C517D5F08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A4339-4528-13EE-5DF2-E4A86CF9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71" y="277957"/>
            <a:ext cx="9290254" cy="598437"/>
          </a:xfrm>
        </p:spPr>
        <p:txBody>
          <a:bodyPr>
            <a:noAutofit/>
          </a:bodyPr>
          <a:lstStyle/>
          <a:p>
            <a:r>
              <a:rPr lang="es-CO" sz="3200" b="1" dirty="0"/>
              <a:t>Revisión y selección de variables relevantes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8762586-2197-9D7C-C22E-529A0F6E6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330854"/>
              </p:ext>
            </p:extLst>
          </p:nvPr>
        </p:nvGraphicFramePr>
        <p:xfrm>
          <a:off x="938240" y="1075881"/>
          <a:ext cx="10118688" cy="5297537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1955685">
                  <a:extLst>
                    <a:ext uri="{9D8B030D-6E8A-4147-A177-3AD203B41FA5}">
                      <a16:colId xmlns:a16="http://schemas.microsoft.com/office/drawing/2014/main" val="2401363062"/>
                    </a:ext>
                  </a:extLst>
                </a:gridCol>
                <a:gridCol w="3103659">
                  <a:extLst>
                    <a:ext uri="{9D8B030D-6E8A-4147-A177-3AD203B41FA5}">
                      <a16:colId xmlns:a16="http://schemas.microsoft.com/office/drawing/2014/main" val="367177777"/>
                    </a:ext>
                  </a:extLst>
                </a:gridCol>
                <a:gridCol w="2529672">
                  <a:extLst>
                    <a:ext uri="{9D8B030D-6E8A-4147-A177-3AD203B41FA5}">
                      <a16:colId xmlns:a16="http://schemas.microsoft.com/office/drawing/2014/main" val="2164272480"/>
                    </a:ext>
                  </a:extLst>
                </a:gridCol>
                <a:gridCol w="2529672">
                  <a:extLst>
                    <a:ext uri="{9D8B030D-6E8A-4147-A177-3AD203B41FA5}">
                      <a16:colId xmlns:a16="http://schemas.microsoft.com/office/drawing/2014/main" val="2485969073"/>
                    </a:ext>
                  </a:extLst>
                </a:gridCol>
              </a:tblGrid>
              <a:tr h="82490">
                <a:tc>
                  <a:txBody>
                    <a:bodyPr/>
                    <a:lstStyle/>
                    <a:p>
                      <a:r>
                        <a:rPr lang="es-CO" sz="1400" b="1" dirty="0"/>
                        <a:t>Categoría</a:t>
                      </a:r>
                      <a:endParaRPr lang="es-CO" sz="1400" dirty="0"/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 b="1"/>
                        <a:t>Variables Principales</a:t>
                      </a:r>
                      <a:endParaRPr lang="es-CO" sz="1400"/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 b="1"/>
                        <a:t>Bases de Datos</a:t>
                      </a:r>
                      <a:endParaRPr lang="es-CO" sz="1400"/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 b="1"/>
                        <a:t>Descripción Breve</a:t>
                      </a:r>
                      <a:endParaRPr lang="es-CO" sz="1400"/>
                    </a:p>
                  </a:txBody>
                  <a:tcPr marL="20622" marR="20622" marT="10311" marB="10311" anchor="ctr"/>
                </a:tc>
                <a:extLst>
                  <a:ext uri="{0D108BD9-81ED-4DB2-BD59-A6C34878D82A}">
                    <a16:rowId xmlns:a16="http://schemas.microsoft.com/office/drawing/2014/main" val="3444552038"/>
                  </a:ext>
                </a:extLst>
              </a:tr>
              <a:tr h="268092">
                <a:tc>
                  <a:txBody>
                    <a:bodyPr/>
                    <a:lstStyle/>
                    <a:p>
                      <a:r>
                        <a:rPr lang="es-CO" sz="1400" b="1"/>
                        <a:t>Llaves Geográficas</a:t>
                      </a:r>
                      <a:endParaRPr lang="es-CO" sz="1400"/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municipio, cod_dane</a:t>
                      </a:r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Municipios</a:t>
                      </a:r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Identificadores geográficos esenciales para análisis territoriales y geoespaciales.</a:t>
                      </a:r>
                    </a:p>
                  </a:txBody>
                  <a:tcPr marL="20622" marR="20622" marT="10311" marB="10311" anchor="ctr"/>
                </a:tc>
                <a:extLst>
                  <a:ext uri="{0D108BD9-81ED-4DB2-BD59-A6C34878D82A}">
                    <a16:rowId xmlns:a16="http://schemas.microsoft.com/office/drawing/2014/main" val="1372311915"/>
                  </a:ext>
                </a:extLst>
              </a:tr>
              <a:tr h="268092">
                <a:tc>
                  <a:txBody>
                    <a:bodyPr/>
                    <a:lstStyle/>
                    <a:p>
                      <a:r>
                        <a:rPr lang="es-CO" sz="1400" b="1"/>
                        <a:t>Datos Poblacionales</a:t>
                      </a:r>
                      <a:endParaRPr lang="es-CO" sz="1400"/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poblacion_total, superficie_km2, porcentaje_ruralidad, region</a:t>
                      </a:r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Municipios</a:t>
                      </a:r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Información sobre población total, área y distribución rural-urbana.</a:t>
                      </a:r>
                    </a:p>
                  </a:txBody>
                  <a:tcPr marL="20622" marR="20622" marT="10311" marB="10311" anchor="ctr"/>
                </a:tc>
                <a:extLst>
                  <a:ext uri="{0D108BD9-81ED-4DB2-BD59-A6C34878D82A}">
                    <a16:rowId xmlns:a16="http://schemas.microsoft.com/office/drawing/2014/main" val="806658759"/>
                  </a:ext>
                </a:extLst>
              </a:tr>
              <a:tr h="577429">
                <a:tc>
                  <a:txBody>
                    <a:bodyPr/>
                    <a:lstStyle/>
                    <a:p>
                      <a:r>
                        <a:rPr lang="es-CO" sz="1400" b="1"/>
                        <a:t>Prestadores de Salud</a:t>
                      </a:r>
                      <a:endParaRPr lang="es-CO" sz="1400"/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codigo_habilitacion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nombre_prestador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razon_social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nits_nit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clase_prestador</a:t>
                      </a:r>
                      <a:r>
                        <a:rPr lang="es-MX" sz="1400" dirty="0"/>
                        <a:t>, nivel, </a:t>
                      </a:r>
                      <a:r>
                        <a:rPr lang="es-MX" sz="1400" dirty="0" err="1"/>
                        <a:t>caracter</a:t>
                      </a:r>
                      <a:r>
                        <a:rPr lang="es-MX" sz="1400" dirty="0"/>
                        <a:t>, habilitado, </a:t>
                      </a:r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Prestadores</a:t>
                      </a:r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Datos que identifican y caracterizan a las instituciones prestadoras de servicios de salud.</a:t>
                      </a:r>
                    </a:p>
                  </a:txBody>
                  <a:tcPr marL="20622" marR="20622" marT="10311" marB="10311" anchor="ctr"/>
                </a:tc>
                <a:extLst>
                  <a:ext uri="{0D108BD9-81ED-4DB2-BD59-A6C34878D82A}">
                    <a16:rowId xmlns:a16="http://schemas.microsoft.com/office/drawing/2014/main" val="1942242653"/>
                  </a:ext>
                </a:extLst>
              </a:tr>
              <a:tr h="1134235">
                <a:tc>
                  <a:txBody>
                    <a:bodyPr/>
                    <a:lstStyle/>
                    <a:p>
                      <a:r>
                        <a:rPr lang="es-CO" sz="1400" b="1" dirty="0"/>
                        <a:t>Sedes de Servicios</a:t>
                      </a:r>
                      <a:endParaRPr lang="es-CO" sz="1400" dirty="0"/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 dirty="0" err="1"/>
                        <a:t>codigo_habilitacion</a:t>
                      </a:r>
                      <a:r>
                        <a:rPr lang="es-CO" sz="1400" dirty="0"/>
                        <a:t>, </a:t>
                      </a:r>
                      <a:r>
                        <a:rPr lang="es-CO" sz="1400" dirty="0" err="1"/>
                        <a:t>numero_sede</a:t>
                      </a:r>
                      <a:r>
                        <a:rPr lang="es-CO" sz="1400" dirty="0"/>
                        <a:t>, </a:t>
                      </a:r>
                      <a:r>
                        <a:rPr lang="es-CO" sz="1400" dirty="0" err="1"/>
                        <a:t>codigo_prestador</a:t>
                      </a:r>
                      <a:r>
                        <a:rPr lang="es-CO" sz="1400" dirty="0"/>
                        <a:t>, municipio, departamento, </a:t>
                      </a:r>
                      <a:r>
                        <a:rPr lang="es-CO" sz="1400" dirty="0" err="1"/>
                        <a:t>tipo_zona</a:t>
                      </a:r>
                      <a:r>
                        <a:rPr lang="es-CO" sz="1400" dirty="0"/>
                        <a:t>, </a:t>
                      </a:r>
                      <a:r>
                        <a:rPr lang="es-CO" sz="1400" dirty="0" err="1"/>
                        <a:t>direccion</a:t>
                      </a:r>
                      <a:r>
                        <a:rPr lang="es-CO" sz="1400" dirty="0"/>
                        <a:t>, barrio, </a:t>
                      </a:r>
                      <a:r>
                        <a:rPr lang="es-CO" sz="1400" dirty="0" err="1"/>
                        <a:t>centro_poblado</a:t>
                      </a:r>
                      <a:r>
                        <a:rPr lang="es-CO" sz="1400" dirty="0"/>
                        <a:t>, nivel, caracter, </a:t>
                      </a:r>
                      <a:r>
                        <a:rPr lang="es-CO" sz="1400" dirty="0" err="1"/>
                        <a:t>sede_principal</a:t>
                      </a:r>
                      <a:r>
                        <a:rPr lang="es-CO" sz="1400" dirty="0"/>
                        <a:t>, habilitado, </a:t>
                      </a:r>
                      <a:r>
                        <a:rPr lang="es-CO" sz="1400" dirty="0" err="1"/>
                        <a:t>numero_sede_principal</a:t>
                      </a:r>
                      <a:r>
                        <a:rPr lang="es-CO" sz="1400" dirty="0"/>
                        <a:t>, </a:t>
                      </a:r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Sedes</a:t>
                      </a:r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Información detallada sobre las sedes de prestación de servicios de salud.</a:t>
                      </a:r>
                    </a:p>
                  </a:txBody>
                  <a:tcPr marL="20622" marR="20622" marT="10311" marB="10311" anchor="ctr"/>
                </a:tc>
                <a:extLst>
                  <a:ext uri="{0D108BD9-81ED-4DB2-BD59-A6C34878D82A}">
                    <a16:rowId xmlns:a16="http://schemas.microsoft.com/office/drawing/2014/main" val="3702889781"/>
                  </a:ext>
                </a:extLst>
              </a:tr>
              <a:tr h="1567307">
                <a:tc>
                  <a:txBody>
                    <a:bodyPr/>
                    <a:lstStyle/>
                    <a:p>
                      <a:r>
                        <a:rPr lang="es-CO" sz="1400" b="1" dirty="0"/>
                        <a:t>Servicios de Salud</a:t>
                      </a:r>
                      <a:endParaRPr lang="es-CO" sz="1400" dirty="0"/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MX" sz="1400" dirty="0" err="1"/>
                        <a:t>codigo_habilitacion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sede_nombre</a:t>
                      </a:r>
                      <a:r>
                        <a:rPr lang="es-MX" sz="1400" dirty="0"/>
                        <a:t>, ambulatorio, hospitalario, </a:t>
                      </a:r>
                      <a:r>
                        <a:rPr lang="es-MX" sz="1400" dirty="0" err="1"/>
                        <a:t>unidad_movil</a:t>
                      </a:r>
                      <a:r>
                        <a:rPr lang="es-MX" sz="1400" dirty="0"/>
                        <a:t>, domiciliario, </a:t>
                      </a:r>
                      <a:r>
                        <a:rPr lang="es-MX" sz="1400" dirty="0" err="1"/>
                        <a:t>otras_extramural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complejidad_alta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complejidad_media</a:t>
                      </a:r>
                      <a:r>
                        <a:rPr lang="es-MX" sz="1400" dirty="0"/>
                        <a:t>, </a:t>
                      </a:r>
                      <a:r>
                        <a:rPr lang="es-MX" sz="1400" dirty="0" err="1"/>
                        <a:t>complejidad_baja</a:t>
                      </a:r>
                      <a:endParaRPr lang="es-MX" sz="1400" dirty="0"/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CO" sz="1400"/>
                        <a:t>Servicios</a:t>
                      </a:r>
                    </a:p>
                  </a:txBody>
                  <a:tcPr marL="20622" marR="20622" marT="10311" marB="10311" anchor="ctr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Datos sobre los servicios de salud ofrecidos, incluyendo su tipo, modalidad, nivel de complejidad y especialidades específicas.</a:t>
                      </a:r>
                    </a:p>
                  </a:txBody>
                  <a:tcPr marL="20622" marR="20622" marT="10311" marB="10311" anchor="ctr"/>
                </a:tc>
                <a:extLst>
                  <a:ext uri="{0D108BD9-81ED-4DB2-BD59-A6C34878D82A}">
                    <a16:rowId xmlns:a16="http://schemas.microsoft.com/office/drawing/2014/main" val="19851814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A6A070D2-A209-9C11-EE9A-2C11EE742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51413" y="1823393"/>
            <a:ext cx="449417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Resumen de Variables por Categoría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5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C342F-EE96-9FEB-9515-CF945DD2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D95A196-F845-E240-9FED-DF275D80A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56621"/>
              </p:ext>
            </p:extLst>
          </p:nvPr>
        </p:nvGraphicFramePr>
        <p:xfrm>
          <a:off x="373626" y="376290"/>
          <a:ext cx="11818374" cy="6127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0D82B293-6F49-26F2-D0D4-53A3291A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6" y="217641"/>
            <a:ext cx="10515600" cy="1325563"/>
          </a:xfrm>
        </p:spPr>
        <p:txBody>
          <a:bodyPr/>
          <a:lstStyle/>
          <a:p>
            <a:r>
              <a:rPr lang="es-CO" b="1" dirty="0"/>
              <a:t>Procesamiento de los datos:</a:t>
            </a:r>
          </a:p>
        </p:txBody>
      </p:sp>
    </p:spTree>
    <p:extLst>
      <p:ext uri="{BB962C8B-B14F-4D97-AF65-F5344CB8AC3E}">
        <p14:creationId xmlns:p14="http://schemas.microsoft.com/office/powerpoint/2010/main" val="270338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DD578-9BC4-D8B7-7FA3-D27AA6725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13ACD-8E56-D420-8DC4-0BA9317C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8" y="610265"/>
            <a:ext cx="5045531" cy="1158245"/>
          </a:xfrm>
        </p:spPr>
        <p:txBody>
          <a:bodyPr>
            <a:noAutofit/>
          </a:bodyPr>
          <a:lstStyle/>
          <a:p>
            <a:r>
              <a:rPr lang="es-CO" sz="3200" b="1" dirty="0"/>
              <a:t>Los prestadores de salud se concentran en mercados desarrollados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4BFBE05F-9234-C4CC-719F-B5A1B892B977}"/>
              </a:ext>
            </a:extLst>
          </p:cNvPr>
          <p:cNvGrpSpPr/>
          <p:nvPr/>
        </p:nvGrpSpPr>
        <p:grpSpPr>
          <a:xfrm>
            <a:off x="6096000" y="243672"/>
            <a:ext cx="6062838" cy="6370655"/>
            <a:chOff x="6096000" y="243672"/>
            <a:chExt cx="6062838" cy="6370655"/>
          </a:xfrm>
        </p:grpSpPr>
        <p:pic>
          <p:nvPicPr>
            <p:cNvPr id="3" name="Imagen 2" descr="Mapa&#10;&#10;El contenido generado por IA puede ser incorrecto.">
              <a:extLst>
                <a:ext uri="{FF2B5EF4-FFF2-40B4-BE49-F238E27FC236}">
                  <a16:creationId xmlns:a16="http://schemas.microsoft.com/office/drawing/2014/main" id="{5FB9799A-2863-CE6F-3C9D-31096F9DE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378" b="4558"/>
            <a:stretch/>
          </p:blipFill>
          <p:spPr>
            <a:xfrm>
              <a:off x="6096000" y="243672"/>
              <a:ext cx="6062838" cy="6370655"/>
            </a:xfrm>
            <a:prstGeom prst="rect">
              <a:avLst/>
            </a:prstGeom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E443EDA0-B690-6C1D-52B7-0B3143859E82}"/>
                </a:ext>
              </a:extLst>
            </p:cNvPr>
            <p:cNvSpPr/>
            <p:nvPr/>
          </p:nvSpPr>
          <p:spPr>
            <a:xfrm>
              <a:off x="7395587" y="2592475"/>
              <a:ext cx="472272" cy="401934"/>
            </a:xfrm>
            <a:prstGeom prst="ellipse">
              <a:avLst/>
            </a:prstGeom>
            <a:noFill/>
            <a:ln w="38100" cap="flat" cmpd="sng" algn="ctr">
              <a:solidFill>
                <a:srgbClr val="C00000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F726AC1-90A9-1127-DC25-710C702FABE8}"/>
                </a:ext>
              </a:extLst>
            </p:cNvPr>
            <p:cNvSpPr/>
            <p:nvPr/>
          </p:nvSpPr>
          <p:spPr>
            <a:xfrm>
              <a:off x="7867859" y="3166960"/>
              <a:ext cx="472272" cy="401934"/>
            </a:xfrm>
            <a:prstGeom prst="ellipse">
              <a:avLst/>
            </a:prstGeom>
            <a:noFill/>
            <a:ln w="38100" cap="flat" cmpd="sng" algn="ctr">
              <a:solidFill>
                <a:srgbClr val="C00000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F7782708-A598-02C3-C4E0-E9B6DCA2E659}"/>
                </a:ext>
              </a:extLst>
            </p:cNvPr>
            <p:cNvSpPr/>
            <p:nvPr/>
          </p:nvSpPr>
          <p:spPr>
            <a:xfrm rot="1658439">
              <a:off x="8081136" y="3324212"/>
              <a:ext cx="45719" cy="20957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55EE31-7A62-874F-2E1D-F8B04620373A}"/>
              </a:ext>
            </a:extLst>
          </p:cNvPr>
          <p:cNvSpPr txBox="1"/>
          <p:nvPr/>
        </p:nvSpPr>
        <p:spPr>
          <a:xfrm>
            <a:off x="571498" y="2970315"/>
            <a:ext cx="52393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 observa una concentración significativa en departamentos como Bogotá D.C., Antioquia y Quindío, mientras que regiones como Guainía y Vaupés presentan una menor densidad de prestadores.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339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0CCAB-F8C4-C1CA-729D-FAC38430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81504-F64D-3C57-45A9-F822C2464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8" y="610265"/>
            <a:ext cx="10489791" cy="598437"/>
          </a:xfrm>
        </p:spPr>
        <p:txBody>
          <a:bodyPr>
            <a:noAutofit/>
          </a:bodyPr>
          <a:lstStyle/>
          <a:p>
            <a:r>
              <a:rPr lang="es-MX" sz="3200" b="1" dirty="0"/>
              <a:t>La región central tiene mayor diversidad en la modalidad de prestación de servicio, y las sedes se concentran en departamentos con mercados más desarrollados.</a:t>
            </a:r>
            <a:endParaRPr lang="es-CO" sz="32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88951-6E14-3C0F-1B7A-A4B5F9FD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68"/>
          <a:stretch/>
        </p:blipFill>
        <p:spPr>
          <a:xfrm>
            <a:off x="5264164" y="2461847"/>
            <a:ext cx="6361779" cy="3918857"/>
          </a:xfrm>
          <a:prstGeom prst="rect">
            <a:avLst/>
          </a:prstGeom>
        </p:spPr>
      </p:pic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4263AC2A-246C-AAE3-F62F-D279C9CC72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6"/>
          <a:stretch/>
        </p:blipFill>
        <p:spPr bwMode="auto">
          <a:xfrm>
            <a:off x="357578" y="2676739"/>
            <a:ext cx="4906586" cy="27493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uadro de texto 1">
            <a:extLst>
              <a:ext uri="{FF2B5EF4-FFF2-40B4-BE49-F238E27FC236}">
                <a16:creationId xmlns:a16="http://schemas.microsoft.com/office/drawing/2014/main" id="{28A83E57-8875-D57B-C02D-58E82BCA866F}"/>
              </a:ext>
            </a:extLst>
          </p:cNvPr>
          <p:cNvSpPr txBox="1"/>
          <p:nvPr/>
        </p:nvSpPr>
        <p:spPr>
          <a:xfrm>
            <a:off x="1496594" y="2009223"/>
            <a:ext cx="3330575" cy="37338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100" b="1" i="1" kern="10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</a:t>
            </a:r>
            <a:r>
              <a:rPr lang="es-CO" sz="1000" b="1" i="1" kern="10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sualización 2: Top 5 Departamentos con </a:t>
            </a:r>
            <a:endParaRPr lang="es-CO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000" b="1" i="1" kern="10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Mayor Densidad de Sedes de Salud</a:t>
            </a:r>
            <a:endParaRPr lang="es-CO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s-CO" sz="900" b="1" i="1" kern="10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900" i="1" kern="10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 de texto 1">
            <a:extLst>
              <a:ext uri="{FF2B5EF4-FFF2-40B4-BE49-F238E27FC236}">
                <a16:creationId xmlns:a16="http://schemas.microsoft.com/office/drawing/2014/main" id="{50871DDA-DF02-9A0D-5333-913AF1844031}"/>
              </a:ext>
            </a:extLst>
          </p:cNvPr>
          <p:cNvSpPr txBox="1"/>
          <p:nvPr/>
        </p:nvSpPr>
        <p:spPr>
          <a:xfrm>
            <a:off x="7125346" y="1822533"/>
            <a:ext cx="3330575" cy="373380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O" sz="1100" b="1" i="1" kern="1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</a:t>
            </a:r>
            <a:r>
              <a:rPr lang="es-CO" sz="1000" b="1" i="1" kern="100" dirty="0">
                <a:solidFill>
                  <a:srgbClr val="4472C4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sualización 3: Número de servicios por cada 100mil habitantes por modalidad de servicio en las regiones de Colombia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</a:pPr>
            <a:r>
              <a:rPr lang="es-CO" sz="900" b="1" i="1" kern="100" dirty="0">
                <a:solidFill>
                  <a:srgbClr val="44546A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CO" sz="900" i="1" kern="100" dirty="0">
              <a:solidFill>
                <a:srgbClr val="44546A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25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5344D-0BAD-DAE3-E29B-0EE5750A2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948E5-1677-CED3-0D93-FDFB0D64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24" y="777413"/>
            <a:ext cx="10489791" cy="598437"/>
          </a:xfrm>
        </p:spPr>
        <p:txBody>
          <a:bodyPr>
            <a:noAutofit/>
          </a:bodyPr>
          <a:lstStyle/>
          <a:p>
            <a:r>
              <a:rPr lang="es-MX" sz="3200" b="1" dirty="0"/>
              <a:t>Las variables de complejidad de los servicios, modalidad e infraestructura tienen un efecto significativo en la cobertura de prestadores de salud.</a:t>
            </a:r>
            <a:endParaRPr lang="es-CO" sz="3200" b="1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2E356407-2803-2740-B3C5-35F05E208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10814"/>
              </p:ext>
            </p:extLst>
          </p:nvPr>
        </p:nvGraphicFramePr>
        <p:xfrm>
          <a:off x="2002385" y="1896396"/>
          <a:ext cx="7970920" cy="4351339"/>
        </p:xfrm>
        <a:graphic>
          <a:graphicData uri="http://schemas.openxmlformats.org/drawingml/2006/table">
            <a:tbl>
              <a:tblPr firstRow="1" firstCol="1">
                <a:tableStyleId>{85BE263C-DBD7-4A20-BB59-AAB30ACAA65A}</a:tableStyleId>
              </a:tblPr>
              <a:tblGrid>
                <a:gridCol w="1524493">
                  <a:extLst>
                    <a:ext uri="{9D8B030D-6E8A-4147-A177-3AD203B41FA5}">
                      <a16:colId xmlns:a16="http://schemas.microsoft.com/office/drawing/2014/main" val="3958839541"/>
                    </a:ext>
                  </a:extLst>
                </a:gridCol>
                <a:gridCol w="1197816">
                  <a:extLst>
                    <a:ext uri="{9D8B030D-6E8A-4147-A177-3AD203B41FA5}">
                      <a16:colId xmlns:a16="http://schemas.microsoft.com/office/drawing/2014/main" val="2334698739"/>
                    </a:ext>
                  </a:extLst>
                </a:gridCol>
                <a:gridCol w="1099813">
                  <a:extLst>
                    <a:ext uri="{9D8B030D-6E8A-4147-A177-3AD203B41FA5}">
                      <a16:colId xmlns:a16="http://schemas.microsoft.com/office/drawing/2014/main" val="2128744459"/>
                    </a:ext>
                  </a:extLst>
                </a:gridCol>
                <a:gridCol w="860249">
                  <a:extLst>
                    <a:ext uri="{9D8B030D-6E8A-4147-A177-3AD203B41FA5}">
                      <a16:colId xmlns:a16="http://schemas.microsoft.com/office/drawing/2014/main" val="1337798007"/>
                    </a:ext>
                  </a:extLst>
                </a:gridCol>
                <a:gridCol w="827582">
                  <a:extLst>
                    <a:ext uri="{9D8B030D-6E8A-4147-A177-3AD203B41FA5}">
                      <a16:colId xmlns:a16="http://schemas.microsoft.com/office/drawing/2014/main" val="1009742871"/>
                    </a:ext>
                  </a:extLst>
                </a:gridCol>
                <a:gridCol w="642465">
                  <a:extLst>
                    <a:ext uri="{9D8B030D-6E8A-4147-A177-3AD203B41FA5}">
                      <a16:colId xmlns:a16="http://schemas.microsoft.com/office/drawing/2014/main" val="1699456006"/>
                    </a:ext>
                  </a:extLst>
                </a:gridCol>
                <a:gridCol w="642465">
                  <a:extLst>
                    <a:ext uri="{9D8B030D-6E8A-4147-A177-3AD203B41FA5}">
                      <a16:colId xmlns:a16="http://schemas.microsoft.com/office/drawing/2014/main" val="3777325517"/>
                    </a:ext>
                  </a:extLst>
                </a:gridCol>
                <a:gridCol w="1176037">
                  <a:extLst>
                    <a:ext uri="{9D8B030D-6E8A-4147-A177-3AD203B41FA5}">
                      <a16:colId xmlns:a16="http://schemas.microsoft.com/office/drawing/2014/main" val="4291444741"/>
                    </a:ext>
                  </a:extLst>
                </a:gridCol>
              </a:tblGrid>
              <a:tr h="463881"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Variable</a:t>
                      </a:r>
                      <a:endParaRPr lang="es-CO" sz="14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Coef,</a:t>
                      </a:r>
                      <a:endParaRPr lang="es-CO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Std,Err,</a:t>
                      </a:r>
                      <a:endParaRPr lang="es-CO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s-CO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P&gt;|t|</a:t>
                      </a:r>
                      <a:endParaRPr lang="es-CO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[0,025</a:t>
                      </a:r>
                      <a:endParaRPr lang="es-CO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0,975]</a:t>
                      </a:r>
                      <a:endParaRPr lang="es-CO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Significancia</a:t>
                      </a:r>
                      <a:endParaRPr lang="es-CO" sz="140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extLst>
                  <a:ext uri="{0D108BD9-81ED-4DB2-BD59-A6C34878D82A}">
                    <a16:rowId xmlns:a16="http://schemas.microsoft.com/office/drawing/2014/main" val="4217434157"/>
                  </a:ext>
                </a:extLst>
              </a:tr>
              <a:tr h="228674"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const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16016873,00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1907964,00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8394744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2,17E-10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12,27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19,76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Significativo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extLst>
                  <a:ext uri="{0D108BD9-81ED-4DB2-BD59-A6C34878D82A}">
                    <a16:rowId xmlns:a16="http://schemas.microsoft.com/office/drawing/2014/main" val="1251847382"/>
                  </a:ext>
                </a:extLst>
              </a:tr>
              <a:tr h="686022"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sedes_por_km2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278045116,00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29255276,00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9504102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2,39E-14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220,62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335,47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Significativo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extLst>
                  <a:ext uri="{0D108BD9-81ED-4DB2-BD59-A6C34878D82A}">
                    <a16:rowId xmlns:a16="http://schemas.microsoft.com/office/drawing/2014/main" val="2171913968"/>
                  </a:ext>
                </a:extLst>
              </a:tr>
              <a:tr h="1143370"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media_complejidad_por_100k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0,49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0,03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13962430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9,93E-34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0,42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0,55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Significativo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extLst>
                  <a:ext uri="{0D108BD9-81ED-4DB2-BD59-A6C34878D82A}">
                    <a16:rowId xmlns:a16="http://schemas.microsoft.com/office/drawing/2014/main" val="2956224291"/>
                  </a:ext>
                </a:extLst>
              </a:tr>
              <a:tr h="914696"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hospitalario_por_100k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-0,17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-2975065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3,02E+03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-0,28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-0,06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Significativo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extLst>
                  <a:ext uri="{0D108BD9-81ED-4DB2-BD59-A6C34878D82A}">
                    <a16:rowId xmlns:a16="http://schemas.microsoft.com/office/drawing/2014/main" val="164116564"/>
                  </a:ext>
                </a:extLst>
              </a:tr>
              <a:tr h="914696"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ambulatorio_por_100k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0,15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0,02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8222697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8,23E-10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0,11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0,19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s-CO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Significativo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534" marR="58802" marT="6534" marB="0" anchor="ctr"/>
                </a:tc>
                <a:extLst>
                  <a:ext uri="{0D108BD9-81ED-4DB2-BD59-A6C34878D82A}">
                    <a16:rowId xmlns:a16="http://schemas.microsoft.com/office/drawing/2014/main" val="118616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777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C826-5D79-EE4F-5C73-696ED13B9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F4332-4F32-710C-1053-6B64357F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8" y="610265"/>
            <a:ext cx="10489791" cy="598437"/>
          </a:xfrm>
        </p:spPr>
        <p:txBody>
          <a:bodyPr>
            <a:noAutofit/>
          </a:bodyPr>
          <a:lstStyle/>
          <a:p>
            <a:r>
              <a:rPr lang="es-MX" sz="3200" b="1" dirty="0"/>
              <a:t>El modelo tiene una capacidad explicativa moderada. Y una relación positiva de las predicciones con los valores reales.</a:t>
            </a:r>
            <a:endParaRPr lang="es-CO" sz="32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1B29DE-C885-FEC1-8498-1B054B0A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57" y="2123550"/>
            <a:ext cx="6678443" cy="3893792"/>
          </a:xfrm>
          <a:prstGeom prst="rect">
            <a:avLst/>
          </a:prstGeom>
        </p:spPr>
      </p:pic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5BED140-FBD4-9612-6F6B-9D07CD841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57337"/>
              </p:ext>
            </p:extLst>
          </p:nvPr>
        </p:nvGraphicFramePr>
        <p:xfrm>
          <a:off x="7848600" y="2458182"/>
          <a:ext cx="3566650" cy="273324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1783325">
                  <a:extLst>
                    <a:ext uri="{9D8B030D-6E8A-4147-A177-3AD203B41FA5}">
                      <a16:colId xmlns:a16="http://schemas.microsoft.com/office/drawing/2014/main" val="2121061706"/>
                    </a:ext>
                  </a:extLst>
                </a:gridCol>
                <a:gridCol w="1783325">
                  <a:extLst>
                    <a:ext uri="{9D8B030D-6E8A-4147-A177-3AD203B41FA5}">
                      <a16:colId xmlns:a16="http://schemas.microsoft.com/office/drawing/2014/main" val="2467586081"/>
                    </a:ext>
                  </a:extLst>
                </a:gridCol>
              </a:tblGrid>
              <a:tr h="390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b="1" kern="100">
                          <a:effectLst/>
                        </a:rPr>
                        <a:t>Métrica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b="1" kern="100">
                          <a:effectLst/>
                        </a:rPr>
                        <a:t>Valor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8762426"/>
                  </a:ext>
                </a:extLst>
              </a:tr>
              <a:tr h="390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R²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0.524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9122849"/>
                  </a:ext>
                </a:extLst>
              </a:tr>
              <a:tr h="390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R² Ajustado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0.522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7066376"/>
                  </a:ext>
                </a:extLst>
              </a:tr>
              <a:tr h="390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AIC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7554.195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1897635"/>
                  </a:ext>
                </a:extLst>
              </a:tr>
              <a:tr h="390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BIC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7577.549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6757045"/>
                  </a:ext>
                </a:extLst>
              </a:tr>
              <a:tr h="390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Estadístico F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216.093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69089705"/>
                  </a:ext>
                </a:extLst>
              </a:tr>
              <a:tr h="3904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>
                          <a:effectLst/>
                        </a:rPr>
                        <a:t>Probabilidad (F)</a:t>
                      </a:r>
                      <a:endParaRPr lang="es-CO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kern="100" dirty="0">
                          <a:effectLst/>
                        </a:rPr>
                        <a:t>&lt;0.001</a:t>
                      </a:r>
                      <a:endParaRPr lang="es-CO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9594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028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749</Words>
  <Application>Microsoft Office PowerPoint</Application>
  <PresentationFormat>Panorámica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Inter</vt:lpstr>
      <vt:lpstr>Tema de Office</vt:lpstr>
      <vt:lpstr>Análisis de la Distribución y Determinantes de los Cobertura de prestadores de salud en Colombia.</vt:lpstr>
      <vt:lpstr>INTRODUCCIÓN</vt:lpstr>
      <vt:lpstr>Descripción de bases de datos utilizadas en el ejercicio</vt:lpstr>
      <vt:lpstr>Revisión y selección de variables relevantes</vt:lpstr>
      <vt:lpstr>Procesamiento de los datos:</vt:lpstr>
      <vt:lpstr>Los prestadores de salud se concentran en mercados desarrollados</vt:lpstr>
      <vt:lpstr>La región central tiene mayor diversidad en la modalidad de prestación de servicio, y las sedes se concentran en departamentos con mercados más desarrollados.</vt:lpstr>
      <vt:lpstr>Las variables de complejidad de los servicios, modalidad e infraestructura tienen un efecto significativo en la cobertura de prestadores de salud.</vt:lpstr>
      <vt:lpstr>El modelo tiene una capacidad explicativa moderada. Y una relación positiva de las predicciones con los valores reales.</vt:lpstr>
      <vt:lpstr>Conclusiones: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Fino Ayala</dc:creator>
  <cp:lastModifiedBy>Brandon Fino Ayala</cp:lastModifiedBy>
  <cp:revision>3</cp:revision>
  <dcterms:created xsi:type="dcterms:W3CDTF">2025-03-21T22:45:10Z</dcterms:created>
  <dcterms:modified xsi:type="dcterms:W3CDTF">2025-05-19T05:50:38Z</dcterms:modified>
</cp:coreProperties>
</file>