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9" r:id="rId3"/>
    <p:sldId id="260" r:id="rId4"/>
    <p:sldId id="261" r:id="rId5"/>
    <p:sldId id="262" r:id="rId6"/>
    <p:sldId id="263" r:id="rId7"/>
    <p:sldId id="264" r:id="rId8"/>
    <p:sldId id="266" r:id="rId9"/>
    <p:sldId id="267" r:id="rId10"/>
    <p:sldId id="268" r:id="rId11"/>
    <p:sldId id="269"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70"/>
    <p:restoredTop sz="94717"/>
  </p:normalViewPr>
  <p:slideViewPr>
    <p:cSldViewPr snapToGrid="0" snapToObjects="1">
      <p:cViewPr varScale="1">
        <p:scale>
          <a:sx n="107" d="100"/>
          <a:sy n="107" d="100"/>
        </p:scale>
        <p:origin x="48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6B1DF-F8B5-4647-B1C3-2EFF8383C20C}" type="datetimeFigureOut">
              <a:rPr lang="en-US" smtClean="0"/>
              <a:t>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72EB12-9762-284E-8917-A07AEA3F2961}" type="slidenum">
              <a:rPr lang="en-US" smtClean="0"/>
              <a:t>‹#›</a:t>
            </a:fld>
            <a:endParaRPr lang="en-US"/>
          </a:p>
        </p:txBody>
      </p:sp>
    </p:spTree>
    <p:extLst>
      <p:ext uri="{BB962C8B-B14F-4D97-AF65-F5344CB8AC3E}">
        <p14:creationId xmlns:p14="http://schemas.microsoft.com/office/powerpoint/2010/main" val="3755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72EB12-9762-284E-8917-A07AEA3F2961}" type="slidenum">
              <a:rPr lang="en-US" smtClean="0"/>
              <a:t>2</a:t>
            </a:fld>
            <a:endParaRPr lang="en-US"/>
          </a:p>
        </p:txBody>
      </p:sp>
    </p:spTree>
    <p:extLst>
      <p:ext uri="{BB962C8B-B14F-4D97-AF65-F5344CB8AC3E}">
        <p14:creationId xmlns:p14="http://schemas.microsoft.com/office/powerpoint/2010/main" val="211914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72EB12-9762-284E-8917-A07AEA3F2961}" type="slidenum">
              <a:rPr lang="en-US" smtClean="0"/>
              <a:t>8</a:t>
            </a:fld>
            <a:endParaRPr lang="en-US"/>
          </a:p>
        </p:txBody>
      </p:sp>
    </p:spTree>
    <p:extLst>
      <p:ext uri="{BB962C8B-B14F-4D97-AF65-F5344CB8AC3E}">
        <p14:creationId xmlns:p14="http://schemas.microsoft.com/office/powerpoint/2010/main" val="729544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72EB12-9762-284E-8917-A07AEA3F2961}" type="slidenum">
              <a:rPr lang="en-US" smtClean="0"/>
              <a:t>11</a:t>
            </a:fld>
            <a:endParaRPr lang="en-US"/>
          </a:p>
        </p:txBody>
      </p:sp>
    </p:spTree>
    <p:extLst>
      <p:ext uri="{BB962C8B-B14F-4D97-AF65-F5344CB8AC3E}">
        <p14:creationId xmlns:p14="http://schemas.microsoft.com/office/powerpoint/2010/main" val="175033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72EB12-9762-284E-8917-A07AEA3F2961}" type="slidenum">
              <a:rPr lang="en-US" smtClean="0"/>
              <a:t>12</a:t>
            </a:fld>
            <a:endParaRPr lang="en-US"/>
          </a:p>
        </p:txBody>
      </p:sp>
    </p:spTree>
    <p:extLst>
      <p:ext uri="{BB962C8B-B14F-4D97-AF65-F5344CB8AC3E}">
        <p14:creationId xmlns:p14="http://schemas.microsoft.com/office/powerpoint/2010/main" val="617819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A8845-CFBD-DF0C-C95A-1083BCBF04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EF326-B36F-024C-1832-8BAB7E1E06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49D691-DE8F-ED12-651B-8885B4CCB9A9}"/>
              </a:ext>
            </a:extLst>
          </p:cNvPr>
          <p:cNvSpPr>
            <a:spLocks noGrp="1"/>
          </p:cNvSpPr>
          <p:nvPr>
            <p:ph type="dt" sz="half" idx="10"/>
          </p:nvPr>
        </p:nvSpPr>
        <p:spPr/>
        <p:txBody>
          <a:bodyPr/>
          <a:lstStyle/>
          <a:p>
            <a:fld id="{F858B677-0F0A-764F-80F8-578B3B91EFCF}" type="datetimeFigureOut">
              <a:rPr lang="en-US" smtClean="0"/>
              <a:t>1/6/24</a:t>
            </a:fld>
            <a:endParaRPr lang="en-US"/>
          </a:p>
        </p:txBody>
      </p:sp>
      <p:sp>
        <p:nvSpPr>
          <p:cNvPr id="5" name="Footer Placeholder 4">
            <a:extLst>
              <a:ext uri="{FF2B5EF4-FFF2-40B4-BE49-F238E27FC236}">
                <a16:creationId xmlns:a16="http://schemas.microsoft.com/office/drawing/2014/main" id="{D000A707-C174-D071-6933-5BB1DF55B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E0CF6-AB3B-ADCA-4B1E-53014768646D}"/>
              </a:ext>
            </a:extLst>
          </p:cNvPr>
          <p:cNvSpPr>
            <a:spLocks noGrp="1"/>
          </p:cNvSpPr>
          <p:nvPr>
            <p:ph type="sldNum" sz="quarter" idx="12"/>
          </p:nvPr>
        </p:nvSpPr>
        <p:spPr/>
        <p:txBody>
          <a:bodyPr/>
          <a:lstStyle/>
          <a:p>
            <a:fld id="{B9596997-D2C0-3040-8425-22F4A9924A88}" type="slidenum">
              <a:rPr lang="en-US" smtClean="0"/>
              <a:t>‹#›</a:t>
            </a:fld>
            <a:endParaRPr lang="en-US"/>
          </a:p>
        </p:txBody>
      </p:sp>
    </p:spTree>
    <p:extLst>
      <p:ext uri="{BB962C8B-B14F-4D97-AF65-F5344CB8AC3E}">
        <p14:creationId xmlns:p14="http://schemas.microsoft.com/office/powerpoint/2010/main" val="1572596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D186-C915-28C9-B646-1FA7208372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B3CCDE-F7E8-D08C-1F30-56E2860FFE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67F9B-F29E-1DD1-5A3F-D3572C7D1C03}"/>
              </a:ext>
            </a:extLst>
          </p:cNvPr>
          <p:cNvSpPr>
            <a:spLocks noGrp="1"/>
          </p:cNvSpPr>
          <p:nvPr>
            <p:ph type="dt" sz="half" idx="10"/>
          </p:nvPr>
        </p:nvSpPr>
        <p:spPr/>
        <p:txBody>
          <a:bodyPr/>
          <a:lstStyle/>
          <a:p>
            <a:fld id="{F858B677-0F0A-764F-80F8-578B3B91EFCF}" type="datetimeFigureOut">
              <a:rPr lang="en-US" smtClean="0"/>
              <a:t>1/6/24</a:t>
            </a:fld>
            <a:endParaRPr lang="en-US"/>
          </a:p>
        </p:txBody>
      </p:sp>
      <p:sp>
        <p:nvSpPr>
          <p:cNvPr id="5" name="Footer Placeholder 4">
            <a:extLst>
              <a:ext uri="{FF2B5EF4-FFF2-40B4-BE49-F238E27FC236}">
                <a16:creationId xmlns:a16="http://schemas.microsoft.com/office/drawing/2014/main" id="{676FC523-7EFF-B8D7-21DD-F127B405E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A658D-425D-E7FC-1DD3-B6D90731932D}"/>
              </a:ext>
            </a:extLst>
          </p:cNvPr>
          <p:cNvSpPr>
            <a:spLocks noGrp="1"/>
          </p:cNvSpPr>
          <p:nvPr>
            <p:ph type="sldNum" sz="quarter" idx="12"/>
          </p:nvPr>
        </p:nvSpPr>
        <p:spPr/>
        <p:txBody>
          <a:bodyPr/>
          <a:lstStyle/>
          <a:p>
            <a:fld id="{B9596997-D2C0-3040-8425-22F4A9924A88}" type="slidenum">
              <a:rPr lang="en-US" smtClean="0"/>
              <a:t>‹#›</a:t>
            </a:fld>
            <a:endParaRPr lang="en-US"/>
          </a:p>
        </p:txBody>
      </p:sp>
    </p:spTree>
    <p:extLst>
      <p:ext uri="{BB962C8B-B14F-4D97-AF65-F5344CB8AC3E}">
        <p14:creationId xmlns:p14="http://schemas.microsoft.com/office/powerpoint/2010/main" val="136825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7658A8-C8E6-37B5-E679-511F85C87B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8A7A3D-F6DA-FA97-C739-D3A155EE5F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B8430-F3D0-9CA7-41E2-7C4336F1D91B}"/>
              </a:ext>
            </a:extLst>
          </p:cNvPr>
          <p:cNvSpPr>
            <a:spLocks noGrp="1"/>
          </p:cNvSpPr>
          <p:nvPr>
            <p:ph type="dt" sz="half" idx="10"/>
          </p:nvPr>
        </p:nvSpPr>
        <p:spPr/>
        <p:txBody>
          <a:bodyPr/>
          <a:lstStyle/>
          <a:p>
            <a:fld id="{F858B677-0F0A-764F-80F8-578B3B91EFCF}" type="datetimeFigureOut">
              <a:rPr lang="en-US" smtClean="0"/>
              <a:t>1/6/24</a:t>
            </a:fld>
            <a:endParaRPr lang="en-US"/>
          </a:p>
        </p:txBody>
      </p:sp>
      <p:sp>
        <p:nvSpPr>
          <p:cNvPr id="5" name="Footer Placeholder 4">
            <a:extLst>
              <a:ext uri="{FF2B5EF4-FFF2-40B4-BE49-F238E27FC236}">
                <a16:creationId xmlns:a16="http://schemas.microsoft.com/office/drawing/2014/main" id="{41E19AAA-58AC-07DD-921A-CEEA71C77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A28F2-7160-76E0-4560-FFC1D3112837}"/>
              </a:ext>
            </a:extLst>
          </p:cNvPr>
          <p:cNvSpPr>
            <a:spLocks noGrp="1"/>
          </p:cNvSpPr>
          <p:nvPr>
            <p:ph type="sldNum" sz="quarter" idx="12"/>
          </p:nvPr>
        </p:nvSpPr>
        <p:spPr/>
        <p:txBody>
          <a:bodyPr/>
          <a:lstStyle/>
          <a:p>
            <a:fld id="{B9596997-D2C0-3040-8425-22F4A9924A88}" type="slidenum">
              <a:rPr lang="en-US" smtClean="0"/>
              <a:t>‹#›</a:t>
            </a:fld>
            <a:endParaRPr lang="en-US"/>
          </a:p>
        </p:txBody>
      </p:sp>
    </p:spTree>
    <p:extLst>
      <p:ext uri="{BB962C8B-B14F-4D97-AF65-F5344CB8AC3E}">
        <p14:creationId xmlns:p14="http://schemas.microsoft.com/office/powerpoint/2010/main" val="309173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C4CF5-34FB-FDDC-67DC-A5506B7029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3128F-ECA0-C28A-6DD5-C958E63ED2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D3B3A-BF80-7905-6F5A-0B22D1452E42}"/>
              </a:ext>
            </a:extLst>
          </p:cNvPr>
          <p:cNvSpPr>
            <a:spLocks noGrp="1"/>
          </p:cNvSpPr>
          <p:nvPr>
            <p:ph type="dt" sz="half" idx="10"/>
          </p:nvPr>
        </p:nvSpPr>
        <p:spPr/>
        <p:txBody>
          <a:bodyPr/>
          <a:lstStyle/>
          <a:p>
            <a:fld id="{F858B677-0F0A-764F-80F8-578B3B91EFCF}" type="datetimeFigureOut">
              <a:rPr lang="en-US" smtClean="0"/>
              <a:t>1/6/24</a:t>
            </a:fld>
            <a:endParaRPr lang="en-US"/>
          </a:p>
        </p:txBody>
      </p:sp>
      <p:sp>
        <p:nvSpPr>
          <p:cNvPr id="5" name="Footer Placeholder 4">
            <a:extLst>
              <a:ext uri="{FF2B5EF4-FFF2-40B4-BE49-F238E27FC236}">
                <a16:creationId xmlns:a16="http://schemas.microsoft.com/office/drawing/2014/main" id="{ED95B96C-CB93-2A45-914E-D544FC17F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72D7C-FB9F-65D7-3D4F-4614FF14B813}"/>
              </a:ext>
            </a:extLst>
          </p:cNvPr>
          <p:cNvSpPr>
            <a:spLocks noGrp="1"/>
          </p:cNvSpPr>
          <p:nvPr>
            <p:ph type="sldNum" sz="quarter" idx="12"/>
          </p:nvPr>
        </p:nvSpPr>
        <p:spPr/>
        <p:txBody>
          <a:bodyPr/>
          <a:lstStyle/>
          <a:p>
            <a:fld id="{B9596997-D2C0-3040-8425-22F4A9924A88}" type="slidenum">
              <a:rPr lang="en-US" smtClean="0"/>
              <a:t>‹#›</a:t>
            </a:fld>
            <a:endParaRPr lang="en-US"/>
          </a:p>
        </p:txBody>
      </p:sp>
    </p:spTree>
    <p:extLst>
      <p:ext uri="{BB962C8B-B14F-4D97-AF65-F5344CB8AC3E}">
        <p14:creationId xmlns:p14="http://schemas.microsoft.com/office/powerpoint/2010/main" val="221729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5EEE7-9F1B-3FC4-E896-83BA3AA5B6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011D9A-D2D5-73DD-3192-957F0CA093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58F817-35C1-3269-407D-426D507821F5}"/>
              </a:ext>
            </a:extLst>
          </p:cNvPr>
          <p:cNvSpPr>
            <a:spLocks noGrp="1"/>
          </p:cNvSpPr>
          <p:nvPr>
            <p:ph type="dt" sz="half" idx="10"/>
          </p:nvPr>
        </p:nvSpPr>
        <p:spPr/>
        <p:txBody>
          <a:bodyPr/>
          <a:lstStyle/>
          <a:p>
            <a:fld id="{F858B677-0F0A-764F-80F8-578B3B91EFCF}" type="datetimeFigureOut">
              <a:rPr lang="en-US" smtClean="0"/>
              <a:t>1/6/24</a:t>
            </a:fld>
            <a:endParaRPr lang="en-US"/>
          </a:p>
        </p:txBody>
      </p:sp>
      <p:sp>
        <p:nvSpPr>
          <p:cNvPr id="5" name="Footer Placeholder 4">
            <a:extLst>
              <a:ext uri="{FF2B5EF4-FFF2-40B4-BE49-F238E27FC236}">
                <a16:creationId xmlns:a16="http://schemas.microsoft.com/office/drawing/2014/main" id="{D566DBD2-C316-5AE3-819A-E5BE40C48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7F5DD-F224-CDB2-77D9-E91C683B587D}"/>
              </a:ext>
            </a:extLst>
          </p:cNvPr>
          <p:cNvSpPr>
            <a:spLocks noGrp="1"/>
          </p:cNvSpPr>
          <p:nvPr>
            <p:ph type="sldNum" sz="quarter" idx="12"/>
          </p:nvPr>
        </p:nvSpPr>
        <p:spPr/>
        <p:txBody>
          <a:bodyPr/>
          <a:lstStyle/>
          <a:p>
            <a:fld id="{B9596997-D2C0-3040-8425-22F4A9924A88}" type="slidenum">
              <a:rPr lang="en-US" smtClean="0"/>
              <a:t>‹#›</a:t>
            </a:fld>
            <a:endParaRPr lang="en-US"/>
          </a:p>
        </p:txBody>
      </p:sp>
    </p:spTree>
    <p:extLst>
      <p:ext uri="{BB962C8B-B14F-4D97-AF65-F5344CB8AC3E}">
        <p14:creationId xmlns:p14="http://schemas.microsoft.com/office/powerpoint/2010/main" val="277056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439F-EC5D-795E-5010-0D9A542331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AA9D76-8782-1E07-FA32-A70225036C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C77472-2007-4CBF-97F7-F50EB619EB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FA87B-EA50-E837-318F-684D6AC897CA}"/>
              </a:ext>
            </a:extLst>
          </p:cNvPr>
          <p:cNvSpPr>
            <a:spLocks noGrp="1"/>
          </p:cNvSpPr>
          <p:nvPr>
            <p:ph type="dt" sz="half" idx="10"/>
          </p:nvPr>
        </p:nvSpPr>
        <p:spPr/>
        <p:txBody>
          <a:bodyPr/>
          <a:lstStyle/>
          <a:p>
            <a:fld id="{F858B677-0F0A-764F-80F8-578B3B91EFCF}" type="datetimeFigureOut">
              <a:rPr lang="en-US" smtClean="0"/>
              <a:t>1/6/24</a:t>
            </a:fld>
            <a:endParaRPr lang="en-US"/>
          </a:p>
        </p:txBody>
      </p:sp>
      <p:sp>
        <p:nvSpPr>
          <p:cNvPr id="6" name="Footer Placeholder 5">
            <a:extLst>
              <a:ext uri="{FF2B5EF4-FFF2-40B4-BE49-F238E27FC236}">
                <a16:creationId xmlns:a16="http://schemas.microsoft.com/office/drawing/2014/main" id="{0EEE891D-2450-C029-011C-3210E1862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37C505-EE39-B2E2-B2A3-5DEE74FBBD7F}"/>
              </a:ext>
            </a:extLst>
          </p:cNvPr>
          <p:cNvSpPr>
            <a:spLocks noGrp="1"/>
          </p:cNvSpPr>
          <p:nvPr>
            <p:ph type="sldNum" sz="quarter" idx="12"/>
          </p:nvPr>
        </p:nvSpPr>
        <p:spPr/>
        <p:txBody>
          <a:bodyPr/>
          <a:lstStyle/>
          <a:p>
            <a:fld id="{B9596997-D2C0-3040-8425-22F4A9924A88}" type="slidenum">
              <a:rPr lang="en-US" smtClean="0"/>
              <a:t>‹#›</a:t>
            </a:fld>
            <a:endParaRPr lang="en-US"/>
          </a:p>
        </p:txBody>
      </p:sp>
    </p:spTree>
    <p:extLst>
      <p:ext uri="{BB962C8B-B14F-4D97-AF65-F5344CB8AC3E}">
        <p14:creationId xmlns:p14="http://schemas.microsoft.com/office/powerpoint/2010/main" val="1955675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22F56-D076-773F-F58D-AC9AA11F5A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4A5101-E938-B82A-541A-E6FAECF270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38B995-F206-F682-A035-431F19F130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7E09C8-BD22-30B3-FC83-18917B48B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CA9C42-E572-E472-1316-B488D4B021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D9553E-30E6-D4D8-A884-506F5F18D669}"/>
              </a:ext>
            </a:extLst>
          </p:cNvPr>
          <p:cNvSpPr>
            <a:spLocks noGrp="1"/>
          </p:cNvSpPr>
          <p:nvPr>
            <p:ph type="dt" sz="half" idx="10"/>
          </p:nvPr>
        </p:nvSpPr>
        <p:spPr/>
        <p:txBody>
          <a:bodyPr/>
          <a:lstStyle/>
          <a:p>
            <a:fld id="{F858B677-0F0A-764F-80F8-578B3B91EFCF}" type="datetimeFigureOut">
              <a:rPr lang="en-US" smtClean="0"/>
              <a:t>1/6/24</a:t>
            </a:fld>
            <a:endParaRPr lang="en-US"/>
          </a:p>
        </p:txBody>
      </p:sp>
      <p:sp>
        <p:nvSpPr>
          <p:cNvPr id="8" name="Footer Placeholder 7">
            <a:extLst>
              <a:ext uri="{FF2B5EF4-FFF2-40B4-BE49-F238E27FC236}">
                <a16:creationId xmlns:a16="http://schemas.microsoft.com/office/drawing/2014/main" id="{92F6A46A-F3F1-688E-396C-BF79388853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704FF5-3D71-3E9E-A1A1-9BC0EEE35CC7}"/>
              </a:ext>
            </a:extLst>
          </p:cNvPr>
          <p:cNvSpPr>
            <a:spLocks noGrp="1"/>
          </p:cNvSpPr>
          <p:nvPr>
            <p:ph type="sldNum" sz="quarter" idx="12"/>
          </p:nvPr>
        </p:nvSpPr>
        <p:spPr/>
        <p:txBody>
          <a:bodyPr/>
          <a:lstStyle/>
          <a:p>
            <a:fld id="{B9596997-D2C0-3040-8425-22F4A9924A88}" type="slidenum">
              <a:rPr lang="en-US" smtClean="0"/>
              <a:t>‹#›</a:t>
            </a:fld>
            <a:endParaRPr lang="en-US"/>
          </a:p>
        </p:txBody>
      </p:sp>
    </p:spTree>
    <p:extLst>
      <p:ext uri="{BB962C8B-B14F-4D97-AF65-F5344CB8AC3E}">
        <p14:creationId xmlns:p14="http://schemas.microsoft.com/office/powerpoint/2010/main" val="3189528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37F1-1314-51CE-190D-EE4FC97F2F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5B8C9-2107-33AE-E347-9BE1B69EA87F}"/>
              </a:ext>
            </a:extLst>
          </p:cNvPr>
          <p:cNvSpPr>
            <a:spLocks noGrp="1"/>
          </p:cNvSpPr>
          <p:nvPr>
            <p:ph type="dt" sz="half" idx="10"/>
          </p:nvPr>
        </p:nvSpPr>
        <p:spPr/>
        <p:txBody>
          <a:bodyPr/>
          <a:lstStyle/>
          <a:p>
            <a:fld id="{F858B677-0F0A-764F-80F8-578B3B91EFCF}" type="datetimeFigureOut">
              <a:rPr lang="en-US" smtClean="0"/>
              <a:t>1/6/24</a:t>
            </a:fld>
            <a:endParaRPr lang="en-US"/>
          </a:p>
        </p:txBody>
      </p:sp>
      <p:sp>
        <p:nvSpPr>
          <p:cNvPr id="4" name="Footer Placeholder 3">
            <a:extLst>
              <a:ext uri="{FF2B5EF4-FFF2-40B4-BE49-F238E27FC236}">
                <a16:creationId xmlns:a16="http://schemas.microsoft.com/office/drawing/2014/main" id="{51B426DD-BC84-DF55-30A6-9B6472EEB0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89961A-B899-E679-7397-3E6015C8290B}"/>
              </a:ext>
            </a:extLst>
          </p:cNvPr>
          <p:cNvSpPr>
            <a:spLocks noGrp="1"/>
          </p:cNvSpPr>
          <p:nvPr>
            <p:ph type="sldNum" sz="quarter" idx="12"/>
          </p:nvPr>
        </p:nvSpPr>
        <p:spPr/>
        <p:txBody>
          <a:bodyPr/>
          <a:lstStyle/>
          <a:p>
            <a:fld id="{B9596997-D2C0-3040-8425-22F4A9924A88}" type="slidenum">
              <a:rPr lang="en-US" smtClean="0"/>
              <a:t>‹#›</a:t>
            </a:fld>
            <a:endParaRPr lang="en-US"/>
          </a:p>
        </p:txBody>
      </p:sp>
    </p:spTree>
    <p:extLst>
      <p:ext uri="{BB962C8B-B14F-4D97-AF65-F5344CB8AC3E}">
        <p14:creationId xmlns:p14="http://schemas.microsoft.com/office/powerpoint/2010/main" val="16958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7DB137-BB94-6B37-9B59-DF7B1CB76701}"/>
              </a:ext>
            </a:extLst>
          </p:cNvPr>
          <p:cNvSpPr>
            <a:spLocks noGrp="1"/>
          </p:cNvSpPr>
          <p:nvPr>
            <p:ph type="dt" sz="half" idx="10"/>
          </p:nvPr>
        </p:nvSpPr>
        <p:spPr/>
        <p:txBody>
          <a:bodyPr/>
          <a:lstStyle/>
          <a:p>
            <a:fld id="{F858B677-0F0A-764F-80F8-578B3B91EFCF}" type="datetimeFigureOut">
              <a:rPr lang="en-US" smtClean="0"/>
              <a:t>1/6/24</a:t>
            </a:fld>
            <a:endParaRPr lang="en-US"/>
          </a:p>
        </p:txBody>
      </p:sp>
      <p:sp>
        <p:nvSpPr>
          <p:cNvPr id="3" name="Footer Placeholder 2">
            <a:extLst>
              <a:ext uri="{FF2B5EF4-FFF2-40B4-BE49-F238E27FC236}">
                <a16:creationId xmlns:a16="http://schemas.microsoft.com/office/drawing/2014/main" id="{9BDD42BB-EDB2-D323-848F-E7844E2EFC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79C12A-150E-D9F9-5625-B36BF213E690}"/>
              </a:ext>
            </a:extLst>
          </p:cNvPr>
          <p:cNvSpPr>
            <a:spLocks noGrp="1"/>
          </p:cNvSpPr>
          <p:nvPr>
            <p:ph type="sldNum" sz="quarter" idx="12"/>
          </p:nvPr>
        </p:nvSpPr>
        <p:spPr/>
        <p:txBody>
          <a:bodyPr/>
          <a:lstStyle/>
          <a:p>
            <a:fld id="{B9596997-D2C0-3040-8425-22F4A9924A88}" type="slidenum">
              <a:rPr lang="en-US" smtClean="0"/>
              <a:t>‹#›</a:t>
            </a:fld>
            <a:endParaRPr lang="en-US"/>
          </a:p>
        </p:txBody>
      </p:sp>
    </p:spTree>
    <p:extLst>
      <p:ext uri="{BB962C8B-B14F-4D97-AF65-F5344CB8AC3E}">
        <p14:creationId xmlns:p14="http://schemas.microsoft.com/office/powerpoint/2010/main" val="242376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E4A31-6A52-573D-C9E1-AB9C66387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0BA73B-E8F8-8EDA-4C29-4C7FC91FDE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23FDDE-0BF0-8132-9FEE-65199E65A6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0A721-7B9D-496A-2942-E97A2106DD5E}"/>
              </a:ext>
            </a:extLst>
          </p:cNvPr>
          <p:cNvSpPr>
            <a:spLocks noGrp="1"/>
          </p:cNvSpPr>
          <p:nvPr>
            <p:ph type="dt" sz="half" idx="10"/>
          </p:nvPr>
        </p:nvSpPr>
        <p:spPr/>
        <p:txBody>
          <a:bodyPr/>
          <a:lstStyle/>
          <a:p>
            <a:fld id="{F858B677-0F0A-764F-80F8-578B3B91EFCF}" type="datetimeFigureOut">
              <a:rPr lang="en-US" smtClean="0"/>
              <a:t>1/6/24</a:t>
            </a:fld>
            <a:endParaRPr lang="en-US"/>
          </a:p>
        </p:txBody>
      </p:sp>
      <p:sp>
        <p:nvSpPr>
          <p:cNvPr id="6" name="Footer Placeholder 5">
            <a:extLst>
              <a:ext uri="{FF2B5EF4-FFF2-40B4-BE49-F238E27FC236}">
                <a16:creationId xmlns:a16="http://schemas.microsoft.com/office/drawing/2014/main" id="{995FA21D-565A-692A-1CBB-FE926233D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9A08E-6CE9-D912-3FAD-1D48018EF0A6}"/>
              </a:ext>
            </a:extLst>
          </p:cNvPr>
          <p:cNvSpPr>
            <a:spLocks noGrp="1"/>
          </p:cNvSpPr>
          <p:nvPr>
            <p:ph type="sldNum" sz="quarter" idx="12"/>
          </p:nvPr>
        </p:nvSpPr>
        <p:spPr/>
        <p:txBody>
          <a:bodyPr/>
          <a:lstStyle/>
          <a:p>
            <a:fld id="{B9596997-D2C0-3040-8425-22F4A9924A88}" type="slidenum">
              <a:rPr lang="en-US" smtClean="0"/>
              <a:t>‹#›</a:t>
            </a:fld>
            <a:endParaRPr lang="en-US"/>
          </a:p>
        </p:txBody>
      </p:sp>
    </p:spTree>
    <p:extLst>
      <p:ext uri="{BB962C8B-B14F-4D97-AF65-F5344CB8AC3E}">
        <p14:creationId xmlns:p14="http://schemas.microsoft.com/office/powerpoint/2010/main" val="89418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F47F-0BBF-57E0-1BD2-CBEEA347C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324551-5E46-B0A9-E538-D941B2F3C9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3FC230-B6C1-EDE6-1DFA-4EEDCDD35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934B0A-4EB6-FD55-039D-62309E95620E}"/>
              </a:ext>
            </a:extLst>
          </p:cNvPr>
          <p:cNvSpPr>
            <a:spLocks noGrp="1"/>
          </p:cNvSpPr>
          <p:nvPr>
            <p:ph type="dt" sz="half" idx="10"/>
          </p:nvPr>
        </p:nvSpPr>
        <p:spPr/>
        <p:txBody>
          <a:bodyPr/>
          <a:lstStyle/>
          <a:p>
            <a:fld id="{F858B677-0F0A-764F-80F8-578B3B91EFCF}" type="datetimeFigureOut">
              <a:rPr lang="en-US" smtClean="0"/>
              <a:t>1/6/24</a:t>
            </a:fld>
            <a:endParaRPr lang="en-US"/>
          </a:p>
        </p:txBody>
      </p:sp>
      <p:sp>
        <p:nvSpPr>
          <p:cNvPr id="6" name="Footer Placeholder 5">
            <a:extLst>
              <a:ext uri="{FF2B5EF4-FFF2-40B4-BE49-F238E27FC236}">
                <a16:creationId xmlns:a16="http://schemas.microsoft.com/office/drawing/2014/main" id="{D19697C9-6704-9CA9-4428-7C09D1FB8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CA688-3BAC-9901-95ED-A681A99FC0E2}"/>
              </a:ext>
            </a:extLst>
          </p:cNvPr>
          <p:cNvSpPr>
            <a:spLocks noGrp="1"/>
          </p:cNvSpPr>
          <p:nvPr>
            <p:ph type="sldNum" sz="quarter" idx="12"/>
          </p:nvPr>
        </p:nvSpPr>
        <p:spPr/>
        <p:txBody>
          <a:bodyPr/>
          <a:lstStyle/>
          <a:p>
            <a:fld id="{B9596997-D2C0-3040-8425-22F4A9924A88}" type="slidenum">
              <a:rPr lang="en-US" smtClean="0"/>
              <a:t>‹#›</a:t>
            </a:fld>
            <a:endParaRPr lang="en-US"/>
          </a:p>
        </p:txBody>
      </p:sp>
    </p:spTree>
    <p:extLst>
      <p:ext uri="{BB962C8B-B14F-4D97-AF65-F5344CB8AC3E}">
        <p14:creationId xmlns:p14="http://schemas.microsoft.com/office/powerpoint/2010/main" val="1024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05BCA-B310-D6AA-0BC2-01C75340DE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E4CA9F-2024-67F5-2D59-20AD9ECE27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D4214-F7E7-F7FC-7494-22205B36D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58B677-0F0A-764F-80F8-578B3B91EFCF}" type="datetimeFigureOut">
              <a:rPr lang="en-US" smtClean="0"/>
              <a:t>1/6/24</a:t>
            </a:fld>
            <a:endParaRPr lang="en-US"/>
          </a:p>
        </p:txBody>
      </p:sp>
      <p:sp>
        <p:nvSpPr>
          <p:cNvPr id="5" name="Footer Placeholder 4">
            <a:extLst>
              <a:ext uri="{FF2B5EF4-FFF2-40B4-BE49-F238E27FC236}">
                <a16:creationId xmlns:a16="http://schemas.microsoft.com/office/drawing/2014/main" id="{8839CA3A-7D05-C20A-9894-CF645F743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632D72-99AC-87FB-6929-188DE59634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596997-D2C0-3040-8425-22F4A9924A88}" type="slidenum">
              <a:rPr lang="en-US" smtClean="0"/>
              <a:t>‹#›</a:t>
            </a:fld>
            <a:endParaRPr lang="en-US"/>
          </a:p>
        </p:txBody>
      </p:sp>
    </p:spTree>
    <p:extLst>
      <p:ext uri="{BB962C8B-B14F-4D97-AF65-F5344CB8AC3E}">
        <p14:creationId xmlns:p14="http://schemas.microsoft.com/office/powerpoint/2010/main" val="1988621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05270-EF79-1952-299E-4C269F1DAA48}"/>
              </a:ext>
            </a:extLst>
          </p:cNvPr>
          <p:cNvSpPr>
            <a:spLocks noGrp="1"/>
          </p:cNvSpPr>
          <p:nvPr>
            <p:ph type="ctrTitle"/>
          </p:nvPr>
        </p:nvSpPr>
        <p:spPr/>
        <p:txBody>
          <a:bodyPr/>
          <a:lstStyle/>
          <a:p>
            <a:r>
              <a:rPr lang="en-US" dirty="0"/>
              <a:t>Caching Strategies</a:t>
            </a:r>
          </a:p>
        </p:txBody>
      </p:sp>
    </p:spTree>
    <p:extLst>
      <p:ext uri="{BB962C8B-B14F-4D97-AF65-F5344CB8AC3E}">
        <p14:creationId xmlns:p14="http://schemas.microsoft.com/office/powerpoint/2010/main" val="2654458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122EE9F-92D6-4525-C789-5135BF906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3438"/>
            <a:ext cx="12192000" cy="5189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959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EF054-5234-C54C-99B6-FFCD61016CE7}"/>
              </a:ext>
            </a:extLst>
          </p:cNvPr>
          <p:cNvSpPr>
            <a:spLocks noGrp="1"/>
          </p:cNvSpPr>
          <p:nvPr>
            <p:ph type="title"/>
          </p:nvPr>
        </p:nvSpPr>
        <p:spPr>
          <a:xfrm>
            <a:off x="838200" y="365125"/>
            <a:ext cx="10515600" cy="727405"/>
          </a:xfrm>
        </p:spPr>
        <p:txBody>
          <a:bodyPr/>
          <a:lstStyle/>
          <a:p>
            <a:r>
              <a:rPr lang="en-US" b="1" dirty="0"/>
              <a:t>LRU Algorithm</a:t>
            </a:r>
            <a:endParaRPr lang="en-US" dirty="0"/>
          </a:p>
        </p:txBody>
      </p:sp>
      <p:sp>
        <p:nvSpPr>
          <p:cNvPr id="3" name="Content Placeholder 2">
            <a:extLst>
              <a:ext uri="{FF2B5EF4-FFF2-40B4-BE49-F238E27FC236}">
                <a16:creationId xmlns:a16="http://schemas.microsoft.com/office/drawing/2014/main" id="{DF4682D8-DC3F-C025-C223-26209C59EAF2}"/>
              </a:ext>
            </a:extLst>
          </p:cNvPr>
          <p:cNvSpPr>
            <a:spLocks noGrp="1"/>
          </p:cNvSpPr>
          <p:nvPr>
            <p:ph idx="1"/>
          </p:nvPr>
        </p:nvSpPr>
        <p:spPr>
          <a:xfrm>
            <a:off x="838200" y="1211283"/>
            <a:ext cx="10515600" cy="4965680"/>
          </a:xfrm>
        </p:spPr>
        <p:txBody>
          <a:bodyPr/>
          <a:lstStyle/>
          <a:p>
            <a:r>
              <a:rPr lang="en-US" dirty="0"/>
              <a:t>If the key is present in </a:t>
            </a:r>
            <a:r>
              <a:rPr lang="en-US" i="1" dirty="0"/>
              <a:t>HashMap, </a:t>
            </a:r>
            <a:r>
              <a:rPr lang="en-US" dirty="0"/>
              <a:t>it's a cache hit; else, it's a cache miss. In the implementation, most recently used data is at the tail, oldest is the head</a:t>
            </a:r>
          </a:p>
          <a:p>
            <a:r>
              <a:rPr lang="en-US" dirty="0"/>
              <a:t>two steps after a cache miss occurs:</a:t>
            </a:r>
          </a:p>
          <a:p>
            <a:pPr lvl="1"/>
            <a:r>
              <a:rPr lang="en-US" dirty="0"/>
              <a:t>Add a new element in tail of the list.</a:t>
            </a:r>
          </a:p>
          <a:p>
            <a:pPr lvl="1"/>
            <a:r>
              <a:rPr lang="en-US" dirty="0"/>
              <a:t>Add a new entry in </a:t>
            </a:r>
            <a:r>
              <a:rPr lang="en-US" i="1" dirty="0"/>
              <a:t>HashMap</a:t>
            </a:r>
            <a:r>
              <a:rPr lang="en-US" dirty="0"/>
              <a:t> and refer to the tail of the list.</a:t>
            </a:r>
          </a:p>
          <a:p>
            <a:r>
              <a:rPr lang="en-US" dirty="0"/>
              <a:t>two steps after a cache hit:</a:t>
            </a:r>
          </a:p>
          <a:p>
            <a:pPr lvl="1"/>
            <a:r>
              <a:rPr lang="en-US" dirty="0"/>
              <a:t>Remove the located element and add it to the back of the list.</a:t>
            </a:r>
          </a:p>
          <a:p>
            <a:pPr lvl="1"/>
            <a:r>
              <a:rPr lang="en-US" dirty="0"/>
              <a:t>Update </a:t>
            </a:r>
            <a:r>
              <a:rPr lang="en-US" i="1" dirty="0"/>
              <a:t>HashMap</a:t>
            </a:r>
            <a:r>
              <a:rPr lang="en-US" dirty="0"/>
              <a:t> with a new reference to the tail of the list.</a:t>
            </a:r>
          </a:p>
          <a:p>
            <a:endParaRPr lang="en-US" dirty="0"/>
          </a:p>
        </p:txBody>
      </p:sp>
    </p:spTree>
    <p:extLst>
      <p:ext uri="{BB962C8B-B14F-4D97-AF65-F5344CB8AC3E}">
        <p14:creationId xmlns:p14="http://schemas.microsoft.com/office/powerpoint/2010/main" val="4151981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548A-420E-1507-20CB-9D75D74EA49B}"/>
              </a:ext>
            </a:extLst>
          </p:cNvPr>
          <p:cNvSpPr>
            <a:spLocks noGrp="1"/>
          </p:cNvSpPr>
          <p:nvPr>
            <p:ph type="title"/>
          </p:nvPr>
        </p:nvSpPr>
        <p:spPr/>
        <p:txBody>
          <a:bodyPr/>
          <a:lstStyle/>
          <a:p>
            <a:r>
              <a:rPr lang="en-US" dirty="0"/>
              <a:t>Cache eviction, when cache exceeds capacity</a:t>
            </a:r>
          </a:p>
        </p:txBody>
      </p:sp>
      <p:sp>
        <p:nvSpPr>
          <p:cNvPr id="3" name="Content Placeholder 2">
            <a:extLst>
              <a:ext uri="{FF2B5EF4-FFF2-40B4-BE49-F238E27FC236}">
                <a16:creationId xmlns:a16="http://schemas.microsoft.com/office/drawing/2014/main" id="{7B306860-06CE-415A-063F-2DA19E1D68A0}"/>
              </a:ext>
            </a:extLst>
          </p:cNvPr>
          <p:cNvSpPr>
            <a:spLocks noGrp="1"/>
          </p:cNvSpPr>
          <p:nvPr>
            <p:ph idx="1"/>
          </p:nvPr>
        </p:nvSpPr>
        <p:spPr>
          <a:xfrm>
            <a:off x="838200" y="1377538"/>
            <a:ext cx="10515600" cy="4799425"/>
          </a:xfrm>
        </p:spPr>
        <p:txBody>
          <a:bodyPr/>
          <a:lstStyle/>
          <a:p>
            <a:r>
              <a:rPr lang="en-US" dirty="0"/>
              <a:t>Characterize a low- and high- water mark. Consider a runtime environment with 16 </a:t>
            </a:r>
            <a:r>
              <a:rPr lang="en-US" dirty="0" err="1"/>
              <a:t>Gby</a:t>
            </a:r>
            <a:r>
              <a:rPr lang="en-US" dirty="0"/>
              <a:t> RAM. A typical high-water mark for a cache is 25% available RAM, or 4 </a:t>
            </a:r>
            <a:r>
              <a:rPr lang="en-US" dirty="0" err="1"/>
              <a:t>Gby</a:t>
            </a:r>
            <a:r>
              <a:rPr lang="en-US" dirty="0"/>
              <a:t>. The cache also usually has a low water mark that is keeps 50% of the cache's total capacity such that not everything in the cache is evicted. In this example the cache would never drop below 2 </a:t>
            </a:r>
            <a:r>
              <a:rPr lang="en-US" dirty="0" err="1"/>
              <a:t>Gby</a:t>
            </a:r>
            <a:r>
              <a:rPr lang="en-US" dirty="0"/>
              <a:t>, keeping the most recently added (or accessed) data. </a:t>
            </a:r>
          </a:p>
          <a:p>
            <a:r>
              <a:rPr lang="en-US" dirty="0"/>
              <a:t>The cache uses a threaded model where a background process monitors the cache’s size and evicts the least recently used data, keeping the cache’s size between the low-and-high water mark</a:t>
            </a:r>
          </a:p>
        </p:txBody>
      </p:sp>
      <p:cxnSp>
        <p:nvCxnSpPr>
          <p:cNvPr id="6" name="Straight Arrow Connector 5">
            <a:extLst>
              <a:ext uri="{FF2B5EF4-FFF2-40B4-BE49-F238E27FC236}">
                <a16:creationId xmlns:a16="http://schemas.microsoft.com/office/drawing/2014/main" id="{066A0691-DD04-144A-E818-92C136809B22}"/>
              </a:ext>
            </a:extLst>
          </p:cNvPr>
          <p:cNvCxnSpPr>
            <a:cxnSpLocks/>
          </p:cNvCxnSpPr>
          <p:nvPr/>
        </p:nvCxnSpPr>
        <p:spPr>
          <a:xfrm>
            <a:off x="3978234" y="5475531"/>
            <a:ext cx="1163782" cy="0"/>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248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D127-F4F9-DE3B-9EF4-AA9238D5EBC0}"/>
              </a:ext>
            </a:extLst>
          </p:cNvPr>
          <p:cNvSpPr>
            <a:spLocks noGrp="1"/>
          </p:cNvSpPr>
          <p:nvPr>
            <p:ph type="title"/>
          </p:nvPr>
        </p:nvSpPr>
        <p:spPr>
          <a:xfrm>
            <a:off x="838200" y="365126"/>
            <a:ext cx="10515600" cy="404896"/>
          </a:xfrm>
        </p:spPr>
        <p:txBody>
          <a:bodyPr>
            <a:normAutofit fontScale="90000"/>
          </a:bodyPr>
          <a:lstStyle/>
          <a:p>
            <a:r>
              <a:rPr lang="en-US" dirty="0"/>
              <a:t>What is Caching</a:t>
            </a:r>
          </a:p>
        </p:txBody>
      </p:sp>
      <p:sp>
        <p:nvSpPr>
          <p:cNvPr id="3" name="Content Placeholder 2">
            <a:extLst>
              <a:ext uri="{FF2B5EF4-FFF2-40B4-BE49-F238E27FC236}">
                <a16:creationId xmlns:a16="http://schemas.microsoft.com/office/drawing/2014/main" id="{F92E3F2C-CEEE-B361-C1E3-9504B712E87B}"/>
              </a:ext>
            </a:extLst>
          </p:cNvPr>
          <p:cNvSpPr>
            <a:spLocks noGrp="1"/>
          </p:cNvSpPr>
          <p:nvPr>
            <p:ph idx="1"/>
          </p:nvPr>
        </p:nvSpPr>
        <p:spPr>
          <a:xfrm>
            <a:off x="838200" y="770022"/>
            <a:ext cx="10515600" cy="5406941"/>
          </a:xfrm>
        </p:spPr>
        <p:txBody>
          <a:bodyPr>
            <a:normAutofit fontScale="92500" lnSpcReduction="20000"/>
          </a:bodyPr>
          <a:lstStyle/>
          <a:p>
            <a:r>
              <a:rPr lang="en-US" dirty="0"/>
              <a:t>Caching is a mechanism to improve the performance of any type of application. A cache is a software or hardware component aimed at storing data so that future requests for the same data can be served faster.</a:t>
            </a:r>
          </a:p>
          <a:p>
            <a:r>
              <a:rPr lang="en-US" dirty="0"/>
              <a:t>The main reason why caching was born is that accessing data from persistent (and distant) memory locations takes a considerable amount of time. Thus, whenever data is retrieved or processed, the idea is to store it in a more efficient memory</a:t>
            </a:r>
          </a:p>
          <a:p>
            <a:r>
              <a:rPr lang="en-US" dirty="0"/>
              <a:t>A memory </a:t>
            </a:r>
            <a:r>
              <a:rPr lang="en-US" i="1" dirty="0"/>
              <a:t>cache</a:t>
            </a:r>
            <a:r>
              <a:rPr lang="en-US" dirty="0"/>
              <a:t>, which can be thought of as a high-speed data storage layer whose primary purpose is to reduce the need to access slower data storage layers.</a:t>
            </a:r>
          </a:p>
          <a:p>
            <a:r>
              <a:rPr lang="en-US" dirty="0"/>
              <a:t>Caches allow mechanisms to efficiently reuse previously retrieved or computed data. Whenever a new request arrives, the requested data is searched first in a cache. A </a:t>
            </a:r>
            <a:r>
              <a:rPr lang="en-US" b="1" i="1" u="sng" dirty="0"/>
              <a:t>cache hit</a:t>
            </a:r>
            <a:r>
              <a:rPr lang="en-US" dirty="0"/>
              <a:t> occurs when the requested data can be found in a cache. On the contrary, a </a:t>
            </a:r>
            <a:r>
              <a:rPr lang="en-US" b="1" i="1" u="sng" dirty="0"/>
              <a:t>cache miss</a:t>
            </a:r>
            <a:r>
              <a:rPr lang="en-US" dirty="0"/>
              <a:t> occurs when it cannot. Reading the required data from caches is assumed to be faster than accessing the data from the original data store. </a:t>
            </a:r>
          </a:p>
          <a:p>
            <a:endParaRPr lang="en-US" dirty="0"/>
          </a:p>
        </p:txBody>
      </p:sp>
    </p:spTree>
    <p:extLst>
      <p:ext uri="{BB962C8B-B14F-4D97-AF65-F5344CB8AC3E}">
        <p14:creationId xmlns:p14="http://schemas.microsoft.com/office/powerpoint/2010/main" val="1103723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48CA2-06C0-7A50-6C0D-31B6D727DF2A}"/>
              </a:ext>
            </a:extLst>
          </p:cNvPr>
          <p:cNvSpPr>
            <a:spLocks noGrp="1"/>
          </p:cNvSpPr>
          <p:nvPr>
            <p:ph type="title"/>
          </p:nvPr>
        </p:nvSpPr>
        <p:spPr>
          <a:xfrm>
            <a:off x="838200" y="1"/>
            <a:ext cx="10515600" cy="1094873"/>
          </a:xfrm>
        </p:spPr>
        <p:txBody>
          <a:bodyPr/>
          <a:lstStyle/>
          <a:p>
            <a:r>
              <a:rPr lang="en-US" dirty="0"/>
              <a:t>Why cache?</a:t>
            </a:r>
          </a:p>
        </p:txBody>
      </p:sp>
      <p:sp>
        <p:nvSpPr>
          <p:cNvPr id="3" name="Content Placeholder 2">
            <a:extLst>
              <a:ext uri="{FF2B5EF4-FFF2-40B4-BE49-F238E27FC236}">
                <a16:creationId xmlns:a16="http://schemas.microsoft.com/office/drawing/2014/main" id="{C75E2612-7B1D-AB80-01B2-EB151E7061E6}"/>
              </a:ext>
            </a:extLst>
          </p:cNvPr>
          <p:cNvSpPr>
            <a:spLocks noGrp="1"/>
          </p:cNvSpPr>
          <p:nvPr>
            <p:ph idx="1"/>
          </p:nvPr>
        </p:nvSpPr>
        <p:spPr>
          <a:xfrm>
            <a:off x="838200" y="938463"/>
            <a:ext cx="10515600" cy="5238500"/>
          </a:xfrm>
        </p:spPr>
        <p:txBody>
          <a:bodyPr>
            <a:normAutofit lnSpcReduction="10000"/>
          </a:bodyPr>
          <a:lstStyle/>
          <a:p>
            <a:r>
              <a:rPr lang="en-US" dirty="0"/>
              <a:t>When point of access for data (such as files) is across networks, throughput can be a significant issue and exposes code execution to latency in data retrieval. The more requests can be served from a cache, the faster the system will be.</a:t>
            </a:r>
          </a:p>
          <a:p>
            <a:pPr lvl="1"/>
            <a:r>
              <a:rPr lang="en-US" dirty="0"/>
              <a:t>Stuttering or delayed display of data means an end user of an application is being exposed to that latency</a:t>
            </a:r>
          </a:p>
          <a:p>
            <a:pPr lvl="1"/>
            <a:r>
              <a:rPr lang="en-US" dirty="0"/>
              <a:t>File processing can take considerably longer (even when threaded) as the main thread, or each worker thread, waits for data to be delivered</a:t>
            </a:r>
          </a:p>
          <a:p>
            <a:pPr lvl="1"/>
            <a:r>
              <a:rPr lang="en-US" dirty="0"/>
              <a:t>File processing is a significant aspect to MCC, and many third-party tools expect pointers to files, which requires downloading files to the DLVM and then loading them during execution. The exception is Dataflow, that will execute code </a:t>
            </a:r>
            <a:r>
              <a:rPr lang="en-US" b="1" i="1" dirty="0"/>
              <a:t>in situ</a:t>
            </a:r>
            <a:r>
              <a:rPr lang="en-US" dirty="0"/>
              <a:t> on the bucket nodes. This is one of the primary use cases I will be using in formulating a set of caching strategies: downloading files from cloud storage to local attached SSD on a DLVM, when there is more data on the cloud than local storage.</a:t>
            </a:r>
            <a:endParaRPr lang="en-US" b="1" i="1" dirty="0"/>
          </a:p>
        </p:txBody>
      </p:sp>
    </p:spTree>
    <p:extLst>
      <p:ext uri="{BB962C8B-B14F-4D97-AF65-F5344CB8AC3E}">
        <p14:creationId xmlns:p14="http://schemas.microsoft.com/office/powerpoint/2010/main" val="230805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9BFE-BBB0-B0A8-D228-18E105D5EE25}"/>
              </a:ext>
            </a:extLst>
          </p:cNvPr>
          <p:cNvSpPr>
            <a:spLocks noGrp="1"/>
          </p:cNvSpPr>
          <p:nvPr>
            <p:ph type="title"/>
          </p:nvPr>
        </p:nvSpPr>
        <p:spPr>
          <a:xfrm>
            <a:off x="838200" y="365126"/>
            <a:ext cx="10515600" cy="850064"/>
          </a:xfrm>
        </p:spPr>
        <p:txBody>
          <a:bodyPr/>
          <a:lstStyle/>
          <a:p>
            <a:r>
              <a:rPr lang="en-US" dirty="0"/>
              <a:t>Use and loose Cache</a:t>
            </a:r>
          </a:p>
        </p:txBody>
      </p:sp>
      <p:sp>
        <p:nvSpPr>
          <p:cNvPr id="3" name="Content Placeholder 2">
            <a:extLst>
              <a:ext uri="{FF2B5EF4-FFF2-40B4-BE49-F238E27FC236}">
                <a16:creationId xmlns:a16="http://schemas.microsoft.com/office/drawing/2014/main" id="{0A3129C8-3F9C-FC1C-259A-84D7A3B50120}"/>
              </a:ext>
            </a:extLst>
          </p:cNvPr>
          <p:cNvSpPr>
            <a:spLocks noGrp="1"/>
          </p:cNvSpPr>
          <p:nvPr>
            <p:ph idx="1"/>
          </p:nvPr>
        </p:nvSpPr>
        <p:spPr>
          <a:xfrm>
            <a:off x="838200" y="1215190"/>
            <a:ext cx="10515600" cy="4961773"/>
          </a:xfrm>
        </p:spPr>
        <p:txBody>
          <a:bodyPr>
            <a:normAutofit lnSpcReduction="10000"/>
          </a:bodyPr>
          <a:lstStyle/>
          <a:p>
            <a:r>
              <a:rPr lang="en-US" dirty="0"/>
              <a:t>Background threads started to fill cache, with a slight delay in the main thread to allow cache to fill initially, to minimize upfront cache contention</a:t>
            </a:r>
          </a:p>
          <a:p>
            <a:pPr lvl="1"/>
            <a:r>
              <a:rPr lang="en-US" dirty="0"/>
              <a:t>Cache contention occurs when background threads writing data and main thread reading data are neck-in-neck, so that there are many cache misses and resulting in the main thread retrieving data from the distant source.</a:t>
            </a:r>
          </a:p>
          <a:p>
            <a:pPr lvl="1"/>
            <a:r>
              <a:rPr lang="en-US" dirty="0"/>
              <a:t>This generally settles down when the processing time is longer than the time to fill the cache, such that the cache reaches a steady state</a:t>
            </a:r>
          </a:p>
          <a:p>
            <a:r>
              <a:rPr lang="en-US" dirty="0"/>
              <a:t>The calling application understands it’s data access pattern, and if the data is only needed once, then the application can call the cache manager to return data, and remove it</a:t>
            </a:r>
          </a:p>
          <a:p>
            <a:pPr lvl="1"/>
            <a:r>
              <a:rPr lang="en-US" dirty="0"/>
              <a:t>This is a nicely self-regulating pattern, as the time between and calls for data and the time to fill the cache should be roughly constant, ideally resulting in a “rolling buffer” of data</a:t>
            </a:r>
          </a:p>
        </p:txBody>
      </p:sp>
    </p:spTree>
    <p:extLst>
      <p:ext uri="{BB962C8B-B14F-4D97-AF65-F5344CB8AC3E}">
        <p14:creationId xmlns:p14="http://schemas.microsoft.com/office/powerpoint/2010/main" val="1126722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a:extLst>
              <a:ext uri="{FF2B5EF4-FFF2-40B4-BE49-F238E27FC236}">
                <a16:creationId xmlns:a16="http://schemas.microsoft.com/office/drawing/2014/main" id="{5E7F5557-DBD5-30CA-F489-B5EBA8B0BF47}"/>
              </a:ext>
            </a:extLst>
          </p:cNvPr>
          <p:cNvSpPr/>
          <p:nvPr/>
        </p:nvSpPr>
        <p:spPr>
          <a:xfrm>
            <a:off x="5492412" y="5594685"/>
            <a:ext cx="1175084" cy="10828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Source</a:t>
            </a:r>
          </a:p>
        </p:txBody>
      </p:sp>
      <p:sp>
        <p:nvSpPr>
          <p:cNvPr id="5" name="Rectangle 4">
            <a:extLst>
              <a:ext uri="{FF2B5EF4-FFF2-40B4-BE49-F238E27FC236}">
                <a16:creationId xmlns:a16="http://schemas.microsoft.com/office/drawing/2014/main" id="{1C9E55A7-DB67-70D4-75FB-E4D85366CC04}"/>
              </a:ext>
            </a:extLst>
          </p:cNvPr>
          <p:cNvSpPr/>
          <p:nvPr/>
        </p:nvSpPr>
        <p:spPr>
          <a:xfrm>
            <a:off x="4088727" y="2986839"/>
            <a:ext cx="3982453" cy="1552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 / Cache Manager</a:t>
            </a:r>
          </a:p>
        </p:txBody>
      </p:sp>
      <p:sp>
        <p:nvSpPr>
          <p:cNvPr id="6" name="Rectangle 5">
            <a:extLst>
              <a:ext uri="{FF2B5EF4-FFF2-40B4-BE49-F238E27FC236}">
                <a16:creationId xmlns:a16="http://schemas.microsoft.com/office/drawing/2014/main" id="{B6AA45D7-E2E5-45CD-21E0-7ABDBC997F61}"/>
              </a:ext>
            </a:extLst>
          </p:cNvPr>
          <p:cNvSpPr/>
          <p:nvPr/>
        </p:nvSpPr>
        <p:spPr>
          <a:xfrm>
            <a:off x="4104772" y="378993"/>
            <a:ext cx="3982453" cy="1552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Calling application</a:t>
            </a:r>
          </a:p>
        </p:txBody>
      </p:sp>
      <p:cxnSp>
        <p:nvCxnSpPr>
          <p:cNvPr id="8" name="Straight Arrow Connector 7">
            <a:extLst>
              <a:ext uri="{FF2B5EF4-FFF2-40B4-BE49-F238E27FC236}">
                <a16:creationId xmlns:a16="http://schemas.microsoft.com/office/drawing/2014/main" id="{2EAEEEA1-BCBE-D20B-8E50-715C37C15152}"/>
              </a:ext>
            </a:extLst>
          </p:cNvPr>
          <p:cNvCxnSpPr/>
          <p:nvPr/>
        </p:nvCxnSpPr>
        <p:spPr>
          <a:xfrm>
            <a:off x="4088727" y="4538913"/>
            <a:ext cx="1403685" cy="11760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3AB21A0-15D6-33CB-087C-50797089E80D}"/>
              </a:ext>
            </a:extLst>
          </p:cNvPr>
          <p:cNvCxnSpPr>
            <a:cxnSpLocks/>
          </p:cNvCxnSpPr>
          <p:nvPr/>
        </p:nvCxnSpPr>
        <p:spPr>
          <a:xfrm>
            <a:off x="4676269" y="4538913"/>
            <a:ext cx="1216531" cy="1055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667293-AD44-A2DF-07FF-2FE4FC462A75}"/>
              </a:ext>
            </a:extLst>
          </p:cNvPr>
          <p:cNvCxnSpPr>
            <a:cxnSpLocks/>
            <a:stCxn id="5" idx="2"/>
          </p:cNvCxnSpPr>
          <p:nvPr/>
        </p:nvCxnSpPr>
        <p:spPr>
          <a:xfrm>
            <a:off x="6079954" y="4538913"/>
            <a:ext cx="16044" cy="1055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1C606AA-FC1E-CA7E-77DF-93204ACDE8ED}"/>
              </a:ext>
            </a:extLst>
          </p:cNvPr>
          <p:cNvCxnSpPr>
            <a:cxnSpLocks/>
          </p:cNvCxnSpPr>
          <p:nvPr/>
        </p:nvCxnSpPr>
        <p:spPr>
          <a:xfrm flipH="1">
            <a:off x="6480342" y="4538913"/>
            <a:ext cx="597791" cy="1055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C7B5A46-5ADD-65D4-FFA3-43F236090CCB}"/>
              </a:ext>
            </a:extLst>
          </p:cNvPr>
          <p:cNvCxnSpPr>
            <a:cxnSpLocks/>
          </p:cNvCxnSpPr>
          <p:nvPr/>
        </p:nvCxnSpPr>
        <p:spPr>
          <a:xfrm flipH="1">
            <a:off x="6708943" y="4538913"/>
            <a:ext cx="1362237" cy="11760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EDE867F-AB0D-F538-B02B-6F98F302C53D}"/>
              </a:ext>
            </a:extLst>
          </p:cNvPr>
          <p:cNvSpPr txBox="1"/>
          <p:nvPr/>
        </p:nvSpPr>
        <p:spPr>
          <a:xfrm>
            <a:off x="7390061" y="5066799"/>
            <a:ext cx="3927807" cy="646331"/>
          </a:xfrm>
          <a:prstGeom prst="rect">
            <a:avLst/>
          </a:prstGeom>
          <a:noFill/>
        </p:spPr>
        <p:txBody>
          <a:bodyPr wrap="none" rtlCol="0">
            <a:spAutoFit/>
          </a:bodyPr>
          <a:lstStyle/>
          <a:p>
            <a:r>
              <a:rPr lang="en-US" dirty="0"/>
              <a:t>Threads retrieve and store, until all data</a:t>
            </a:r>
          </a:p>
          <a:p>
            <a:r>
              <a:rPr lang="en-US" dirty="0"/>
              <a:t>Is in cache</a:t>
            </a:r>
          </a:p>
        </p:txBody>
      </p:sp>
      <p:cxnSp>
        <p:nvCxnSpPr>
          <p:cNvPr id="26" name="Straight Arrow Connector 25">
            <a:extLst>
              <a:ext uri="{FF2B5EF4-FFF2-40B4-BE49-F238E27FC236}">
                <a16:creationId xmlns:a16="http://schemas.microsoft.com/office/drawing/2014/main" id="{DE550FF1-2E8E-863D-7337-93CF26A26EF5}"/>
              </a:ext>
            </a:extLst>
          </p:cNvPr>
          <p:cNvCxnSpPr>
            <a:stCxn id="6" idx="2"/>
          </p:cNvCxnSpPr>
          <p:nvPr/>
        </p:nvCxnSpPr>
        <p:spPr>
          <a:xfrm flipH="1">
            <a:off x="6095998" y="1931067"/>
            <a:ext cx="1" cy="1055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116A7B4-4D5F-076D-DB98-9BF59F12ED7B}"/>
              </a:ext>
            </a:extLst>
          </p:cNvPr>
          <p:cNvSpPr txBox="1"/>
          <p:nvPr/>
        </p:nvSpPr>
        <p:spPr>
          <a:xfrm>
            <a:off x="6095998" y="2287822"/>
            <a:ext cx="2136611" cy="369332"/>
          </a:xfrm>
          <a:prstGeom prst="rect">
            <a:avLst/>
          </a:prstGeom>
          <a:noFill/>
        </p:spPr>
        <p:txBody>
          <a:bodyPr wrap="none" rtlCol="0">
            <a:spAutoFit/>
          </a:bodyPr>
          <a:lstStyle/>
          <a:p>
            <a:r>
              <a:rPr lang="en-US" dirty="0"/>
              <a:t>Retrieve and remove</a:t>
            </a:r>
          </a:p>
        </p:txBody>
      </p:sp>
    </p:spTree>
    <p:extLst>
      <p:ext uri="{BB962C8B-B14F-4D97-AF65-F5344CB8AC3E}">
        <p14:creationId xmlns:p14="http://schemas.microsoft.com/office/powerpoint/2010/main" val="983868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ADD3-019A-F031-24F3-EE596A7E02AF}"/>
              </a:ext>
            </a:extLst>
          </p:cNvPr>
          <p:cNvSpPr>
            <a:spLocks noGrp="1"/>
          </p:cNvSpPr>
          <p:nvPr>
            <p:ph type="title"/>
          </p:nvPr>
        </p:nvSpPr>
        <p:spPr>
          <a:xfrm>
            <a:off x="838200" y="365126"/>
            <a:ext cx="10515600" cy="938742"/>
          </a:xfrm>
        </p:spPr>
        <p:txBody>
          <a:bodyPr/>
          <a:lstStyle/>
          <a:p>
            <a:r>
              <a:rPr lang="en-US" dirty="0"/>
              <a:t>Programmatic Flow: cache hit</a:t>
            </a:r>
          </a:p>
        </p:txBody>
      </p:sp>
      <p:cxnSp>
        <p:nvCxnSpPr>
          <p:cNvPr id="4" name="Straight Connector 3">
            <a:extLst>
              <a:ext uri="{FF2B5EF4-FFF2-40B4-BE49-F238E27FC236}">
                <a16:creationId xmlns:a16="http://schemas.microsoft.com/office/drawing/2014/main" id="{2E7150E1-F52C-4DBD-D014-4EA86E5A6358}"/>
              </a:ext>
            </a:extLst>
          </p:cNvPr>
          <p:cNvCxnSpPr/>
          <p:nvPr/>
        </p:nvCxnSpPr>
        <p:spPr>
          <a:xfrm>
            <a:off x="1339403" y="1725770"/>
            <a:ext cx="0" cy="3915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A58BE1-9010-FA90-9CE4-E4EA5DEE9C49}"/>
              </a:ext>
            </a:extLst>
          </p:cNvPr>
          <p:cNvCxnSpPr>
            <a:cxnSpLocks/>
          </p:cNvCxnSpPr>
          <p:nvPr/>
        </p:nvCxnSpPr>
        <p:spPr>
          <a:xfrm flipH="1">
            <a:off x="1339403" y="2009104"/>
            <a:ext cx="1429555" cy="0"/>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711582B-4442-2991-3D03-3236CA09FD08}"/>
              </a:ext>
            </a:extLst>
          </p:cNvPr>
          <p:cNvSpPr txBox="1"/>
          <p:nvPr/>
        </p:nvSpPr>
        <p:spPr>
          <a:xfrm>
            <a:off x="1559365" y="1725770"/>
            <a:ext cx="989630" cy="369332"/>
          </a:xfrm>
          <a:prstGeom prst="rect">
            <a:avLst/>
          </a:prstGeom>
          <a:noFill/>
        </p:spPr>
        <p:txBody>
          <a:bodyPr wrap="none" rtlCol="0">
            <a:spAutoFit/>
          </a:bodyPr>
          <a:lstStyle/>
          <a:p>
            <a:r>
              <a:rPr lang="en-US" dirty="0"/>
              <a:t>Get data</a:t>
            </a:r>
          </a:p>
        </p:txBody>
      </p:sp>
      <p:cxnSp>
        <p:nvCxnSpPr>
          <p:cNvPr id="10" name="Straight Connector 9">
            <a:extLst>
              <a:ext uri="{FF2B5EF4-FFF2-40B4-BE49-F238E27FC236}">
                <a16:creationId xmlns:a16="http://schemas.microsoft.com/office/drawing/2014/main" id="{BAACC957-78A3-A22D-0E63-43CD7714E586}"/>
              </a:ext>
            </a:extLst>
          </p:cNvPr>
          <p:cNvCxnSpPr/>
          <p:nvPr/>
        </p:nvCxnSpPr>
        <p:spPr>
          <a:xfrm>
            <a:off x="2768958" y="1725769"/>
            <a:ext cx="0" cy="391517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06379FF-AE54-6B14-44EB-0D8B13DA9AF8}"/>
              </a:ext>
            </a:extLst>
          </p:cNvPr>
          <p:cNvSpPr/>
          <p:nvPr/>
        </p:nvSpPr>
        <p:spPr>
          <a:xfrm>
            <a:off x="3863662" y="1725768"/>
            <a:ext cx="734096" cy="3155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sp>
        <p:nvSpPr>
          <p:cNvPr id="13" name="TextBox 12">
            <a:extLst>
              <a:ext uri="{FF2B5EF4-FFF2-40B4-BE49-F238E27FC236}">
                <a16:creationId xmlns:a16="http://schemas.microsoft.com/office/drawing/2014/main" id="{EF2CBD6B-77A1-DE94-A073-2FA8816A2436}"/>
              </a:ext>
            </a:extLst>
          </p:cNvPr>
          <p:cNvSpPr txBox="1"/>
          <p:nvPr/>
        </p:nvSpPr>
        <p:spPr>
          <a:xfrm>
            <a:off x="1944212" y="5640946"/>
            <a:ext cx="1649491" cy="369332"/>
          </a:xfrm>
          <a:prstGeom prst="rect">
            <a:avLst/>
          </a:prstGeom>
          <a:noFill/>
        </p:spPr>
        <p:txBody>
          <a:bodyPr wrap="none" rtlCol="0">
            <a:spAutoFit/>
          </a:bodyPr>
          <a:lstStyle/>
          <a:p>
            <a:r>
              <a:rPr lang="en-US" dirty="0"/>
              <a:t>Cache Manager</a:t>
            </a:r>
          </a:p>
        </p:txBody>
      </p:sp>
      <p:cxnSp>
        <p:nvCxnSpPr>
          <p:cNvPr id="15" name="Straight Arrow Connector 14">
            <a:extLst>
              <a:ext uri="{FF2B5EF4-FFF2-40B4-BE49-F238E27FC236}">
                <a16:creationId xmlns:a16="http://schemas.microsoft.com/office/drawing/2014/main" id="{6A279687-51DB-B4F3-2383-29CB9BF76A8E}"/>
              </a:ext>
            </a:extLst>
          </p:cNvPr>
          <p:cNvCxnSpPr/>
          <p:nvPr/>
        </p:nvCxnSpPr>
        <p:spPr>
          <a:xfrm>
            <a:off x="2768958" y="4997003"/>
            <a:ext cx="5151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F24DCA1-9A76-F017-4A5B-9618A1DE5CF6}"/>
              </a:ext>
            </a:extLst>
          </p:cNvPr>
          <p:cNvSpPr txBox="1"/>
          <p:nvPr/>
        </p:nvSpPr>
        <p:spPr>
          <a:xfrm>
            <a:off x="5204474" y="4636188"/>
            <a:ext cx="1783052" cy="369332"/>
          </a:xfrm>
          <a:prstGeom prst="rect">
            <a:avLst/>
          </a:prstGeom>
          <a:noFill/>
        </p:spPr>
        <p:txBody>
          <a:bodyPr wrap="none" rtlCol="0">
            <a:spAutoFit/>
          </a:bodyPr>
          <a:lstStyle/>
          <a:p>
            <a:r>
              <a:rPr lang="en-US" dirty="0"/>
              <a:t>Fill Cache Thread</a:t>
            </a:r>
          </a:p>
        </p:txBody>
      </p:sp>
      <p:sp>
        <p:nvSpPr>
          <p:cNvPr id="17" name="Can 16">
            <a:extLst>
              <a:ext uri="{FF2B5EF4-FFF2-40B4-BE49-F238E27FC236}">
                <a16:creationId xmlns:a16="http://schemas.microsoft.com/office/drawing/2014/main" id="{F67E714B-BC65-DF67-3757-7B249E17DB02}"/>
              </a:ext>
            </a:extLst>
          </p:cNvPr>
          <p:cNvSpPr/>
          <p:nvPr/>
        </p:nvSpPr>
        <p:spPr>
          <a:xfrm>
            <a:off x="7899635" y="1725768"/>
            <a:ext cx="1175084" cy="35293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Source</a:t>
            </a:r>
          </a:p>
        </p:txBody>
      </p:sp>
      <p:cxnSp>
        <p:nvCxnSpPr>
          <p:cNvPr id="18" name="Straight Arrow Connector 17">
            <a:extLst>
              <a:ext uri="{FF2B5EF4-FFF2-40B4-BE49-F238E27FC236}">
                <a16:creationId xmlns:a16="http://schemas.microsoft.com/office/drawing/2014/main" id="{3E809952-FBFE-BD55-71BC-48B36C10F3FC}"/>
              </a:ext>
            </a:extLst>
          </p:cNvPr>
          <p:cNvCxnSpPr>
            <a:cxnSpLocks/>
          </p:cNvCxnSpPr>
          <p:nvPr/>
        </p:nvCxnSpPr>
        <p:spPr>
          <a:xfrm flipH="1">
            <a:off x="4597758" y="4627672"/>
            <a:ext cx="3301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5BF32AB-4BF9-B464-4382-371C8C8748AE}"/>
              </a:ext>
            </a:extLst>
          </p:cNvPr>
          <p:cNvSpPr txBox="1"/>
          <p:nvPr/>
        </p:nvSpPr>
        <p:spPr>
          <a:xfrm>
            <a:off x="7235952" y="4979762"/>
            <a:ext cx="657359" cy="369332"/>
          </a:xfrm>
          <a:prstGeom prst="rect">
            <a:avLst/>
          </a:prstGeom>
          <a:noFill/>
        </p:spPr>
        <p:txBody>
          <a:bodyPr wrap="none" rtlCol="0">
            <a:spAutoFit/>
          </a:bodyPr>
          <a:lstStyle/>
          <a:p>
            <a:r>
              <a:rPr lang="en-US" dirty="0"/>
              <a:t>fetch</a:t>
            </a:r>
          </a:p>
        </p:txBody>
      </p:sp>
      <p:sp>
        <p:nvSpPr>
          <p:cNvPr id="23" name="TextBox 22">
            <a:extLst>
              <a:ext uri="{FF2B5EF4-FFF2-40B4-BE49-F238E27FC236}">
                <a16:creationId xmlns:a16="http://schemas.microsoft.com/office/drawing/2014/main" id="{4F4983CF-6DA2-424A-DB8F-D7027432928E}"/>
              </a:ext>
            </a:extLst>
          </p:cNvPr>
          <p:cNvSpPr txBox="1"/>
          <p:nvPr/>
        </p:nvSpPr>
        <p:spPr>
          <a:xfrm>
            <a:off x="4597757" y="4266348"/>
            <a:ext cx="660950" cy="369332"/>
          </a:xfrm>
          <a:prstGeom prst="rect">
            <a:avLst/>
          </a:prstGeom>
          <a:noFill/>
        </p:spPr>
        <p:txBody>
          <a:bodyPr wrap="none" rtlCol="0">
            <a:spAutoFit/>
          </a:bodyPr>
          <a:lstStyle/>
          <a:p>
            <a:r>
              <a:rPr lang="en-US" dirty="0"/>
              <a:t>store</a:t>
            </a:r>
          </a:p>
        </p:txBody>
      </p:sp>
      <p:cxnSp>
        <p:nvCxnSpPr>
          <p:cNvPr id="25" name="Straight Connector 24">
            <a:extLst>
              <a:ext uri="{FF2B5EF4-FFF2-40B4-BE49-F238E27FC236}">
                <a16:creationId xmlns:a16="http://schemas.microsoft.com/office/drawing/2014/main" id="{DCAFE717-E3AE-1472-E67B-22B1C581638C}"/>
              </a:ext>
            </a:extLst>
          </p:cNvPr>
          <p:cNvCxnSpPr>
            <a:cxnSpLocks/>
          </p:cNvCxnSpPr>
          <p:nvPr/>
        </p:nvCxnSpPr>
        <p:spPr>
          <a:xfrm flipH="1">
            <a:off x="2768957" y="2316050"/>
            <a:ext cx="1094705" cy="0"/>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21DC330-CCCB-10F8-AB92-8D7F7A43B5F3}"/>
              </a:ext>
            </a:extLst>
          </p:cNvPr>
          <p:cNvSpPr txBox="1"/>
          <p:nvPr/>
        </p:nvSpPr>
        <p:spPr>
          <a:xfrm>
            <a:off x="2833345" y="1963789"/>
            <a:ext cx="1014380" cy="369332"/>
          </a:xfrm>
          <a:prstGeom prst="rect">
            <a:avLst/>
          </a:prstGeom>
          <a:noFill/>
        </p:spPr>
        <p:txBody>
          <a:bodyPr wrap="none" rtlCol="0">
            <a:spAutoFit/>
          </a:bodyPr>
          <a:lstStyle/>
          <a:p>
            <a:r>
              <a:rPr lang="en-US" dirty="0"/>
              <a:t>Retrieve </a:t>
            </a:r>
          </a:p>
        </p:txBody>
      </p:sp>
      <p:cxnSp>
        <p:nvCxnSpPr>
          <p:cNvPr id="30" name="Straight Connector 29">
            <a:extLst>
              <a:ext uri="{FF2B5EF4-FFF2-40B4-BE49-F238E27FC236}">
                <a16:creationId xmlns:a16="http://schemas.microsoft.com/office/drawing/2014/main" id="{BD7F5BB8-4035-A9E3-8D4B-9C9F63007B00}"/>
              </a:ext>
            </a:extLst>
          </p:cNvPr>
          <p:cNvCxnSpPr>
            <a:cxnSpLocks/>
          </p:cNvCxnSpPr>
          <p:nvPr/>
        </p:nvCxnSpPr>
        <p:spPr>
          <a:xfrm flipH="1">
            <a:off x="1339403" y="2650901"/>
            <a:ext cx="2524259"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0C68460-3E93-33CE-A961-D5FAB18DEAF4}"/>
              </a:ext>
            </a:extLst>
          </p:cNvPr>
          <p:cNvSpPr txBox="1"/>
          <p:nvPr/>
        </p:nvSpPr>
        <p:spPr>
          <a:xfrm>
            <a:off x="1627575" y="2615672"/>
            <a:ext cx="776751" cy="369332"/>
          </a:xfrm>
          <a:prstGeom prst="rect">
            <a:avLst/>
          </a:prstGeom>
          <a:noFill/>
        </p:spPr>
        <p:txBody>
          <a:bodyPr wrap="none" rtlCol="0">
            <a:spAutoFit/>
          </a:bodyPr>
          <a:lstStyle/>
          <a:p>
            <a:r>
              <a:rPr lang="en-US" dirty="0"/>
              <a:t>return</a:t>
            </a:r>
          </a:p>
        </p:txBody>
      </p:sp>
    </p:spTree>
    <p:extLst>
      <p:ext uri="{BB962C8B-B14F-4D97-AF65-F5344CB8AC3E}">
        <p14:creationId xmlns:p14="http://schemas.microsoft.com/office/powerpoint/2010/main" val="2855378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ADD3-019A-F031-24F3-EE596A7E02AF}"/>
              </a:ext>
            </a:extLst>
          </p:cNvPr>
          <p:cNvSpPr>
            <a:spLocks noGrp="1"/>
          </p:cNvSpPr>
          <p:nvPr>
            <p:ph type="title"/>
          </p:nvPr>
        </p:nvSpPr>
        <p:spPr>
          <a:xfrm>
            <a:off x="838200" y="365126"/>
            <a:ext cx="10515600" cy="938742"/>
          </a:xfrm>
        </p:spPr>
        <p:txBody>
          <a:bodyPr/>
          <a:lstStyle/>
          <a:p>
            <a:r>
              <a:rPr lang="en-US" dirty="0"/>
              <a:t>Programmatic Flow: cache miss</a:t>
            </a:r>
          </a:p>
        </p:txBody>
      </p:sp>
      <p:cxnSp>
        <p:nvCxnSpPr>
          <p:cNvPr id="4" name="Straight Connector 3">
            <a:extLst>
              <a:ext uri="{FF2B5EF4-FFF2-40B4-BE49-F238E27FC236}">
                <a16:creationId xmlns:a16="http://schemas.microsoft.com/office/drawing/2014/main" id="{2E7150E1-F52C-4DBD-D014-4EA86E5A6358}"/>
              </a:ext>
            </a:extLst>
          </p:cNvPr>
          <p:cNvCxnSpPr/>
          <p:nvPr/>
        </p:nvCxnSpPr>
        <p:spPr>
          <a:xfrm>
            <a:off x="1339403" y="1725770"/>
            <a:ext cx="0" cy="3915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A58BE1-9010-FA90-9CE4-E4EA5DEE9C49}"/>
              </a:ext>
            </a:extLst>
          </p:cNvPr>
          <p:cNvCxnSpPr>
            <a:cxnSpLocks/>
          </p:cNvCxnSpPr>
          <p:nvPr/>
        </p:nvCxnSpPr>
        <p:spPr>
          <a:xfrm flipH="1">
            <a:off x="1339403" y="2009104"/>
            <a:ext cx="1429555" cy="0"/>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711582B-4442-2991-3D03-3236CA09FD08}"/>
              </a:ext>
            </a:extLst>
          </p:cNvPr>
          <p:cNvSpPr txBox="1"/>
          <p:nvPr/>
        </p:nvSpPr>
        <p:spPr>
          <a:xfrm>
            <a:off x="1559365" y="1725770"/>
            <a:ext cx="989630" cy="369332"/>
          </a:xfrm>
          <a:prstGeom prst="rect">
            <a:avLst/>
          </a:prstGeom>
          <a:noFill/>
        </p:spPr>
        <p:txBody>
          <a:bodyPr wrap="none" rtlCol="0">
            <a:spAutoFit/>
          </a:bodyPr>
          <a:lstStyle/>
          <a:p>
            <a:r>
              <a:rPr lang="en-US" dirty="0"/>
              <a:t>Get data</a:t>
            </a:r>
          </a:p>
        </p:txBody>
      </p:sp>
      <p:cxnSp>
        <p:nvCxnSpPr>
          <p:cNvPr id="10" name="Straight Connector 9">
            <a:extLst>
              <a:ext uri="{FF2B5EF4-FFF2-40B4-BE49-F238E27FC236}">
                <a16:creationId xmlns:a16="http://schemas.microsoft.com/office/drawing/2014/main" id="{BAACC957-78A3-A22D-0E63-43CD7714E586}"/>
              </a:ext>
            </a:extLst>
          </p:cNvPr>
          <p:cNvCxnSpPr/>
          <p:nvPr/>
        </p:nvCxnSpPr>
        <p:spPr>
          <a:xfrm>
            <a:off x="2768958" y="1725769"/>
            <a:ext cx="0" cy="391517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06379FF-AE54-6B14-44EB-0D8B13DA9AF8}"/>
              </a:ext>
            </a:extLst>
          </p:cNvPr>
          <p:cNvSpPr/>
          <p:nvPr/>
        </p:nvSpPr>
        <p:spPr>
          <a:xfrm>
            <a:off x="3863662" y="1725768"/>
            <a:ext cx="734096" cy="3155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sp>
        <p:nvSpPr>
          <p:cNvPr id="13" name="TextBox 12">
            <a:extLst>
              <a:ext uri="{FF2B5EF4-FFF2-40B4-BE49-F238E27FC236}">
                <a16:creationId xmlns:a16="http://schemas.microsoft.com/office/drawing/2014/main" id="{EF2CBD6B-77A1-DE94-A073-2FA8816A2436}"/>
              </a:ext>
            </a:extLst>
          </p:cNvPr>
          <p:cNvSpPr txBox="1"/>
          <p:nvPr/>
        </p:nvSpPr>
        <p:spPr>
          <a:xfrm>
            <a:off x="2896565" y="5102042"/>
            <a:ext cx="1649491" cy="369332"/>
          </a:xfrm>
          <a:prstGeom prst="rect">
            <a:avLst/>
          </a:prstGeom>
          <a:noFill/>
        </p:spPr>
        <p:txBody>
          <a:bodyPr wrap="none" rtlCol="0">
            <a:spAutoFit/>
          </a:bodyPr>
          <a:lstStyle/>
          <a:p>
            <a:r>
              <a:rPr lang="en-US" dirty="0"/>
              <a:t>Cache Manager</a:t>
            </a:r>
          </a:p>
        </p:txBody>
      </p:sp>
      <p:cxnSp>
        <p:nvCxnSpPr>
          <p:cNvPr id="15" name="Straight Arrow Connector 14">
            <a:extLst>
              <a:ext uri="{FF2B5EF4-FFF2-40B4-BE49-F238E27FC236}">
                <a16:creationId xmlns:a16="http://schemas.microsoft.com/office/drawing/2014/main" id="{6A279687-51DB-B4F3-2383-29CB9BF76A8E}"/>
              </a:ext>
            </a:extLst>
          </p:cNvPr>
          <p:cNvCxnSpPr/>
          <p:nvPr/>
        </p:nvCxnSpPr>
        <p:spPr>
          <a:xfrm>
            <a:off x="2768958" y="4997003"/>
            <a:ext cx="5151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F24DCA1-9A76-F017-4A5B-9618A1DE5CF6}"/>
              </a:ext>
            </a:extLst>
          </p:cNvPr>
          <p:cNvSpPr txBox="1"/>
          <p:nvPr/>
        </p:nvSpPr>
        <p:spPr>
          <a:xfrm>
            <a:off x="5204474" y="4636188"/>
            <a:ext cx="1783052" cy="369332"/>
          </a:xfrm>
          <a:prstGeom prst="rect">
            <a:avLst/>
          </a:prstGeom>
          <a:noFill/>
        </p:spPr>
        <p:txBody>
          <a:bodyPr wrap="none" rtlCol="0">
            <a:spAutoFit/>
          </a:bodyPr>
          <a:lstStyle/>
          <a:p>
            <a:r>
              <a:rPr lang="en-US" dirty="0"/>
              <a:t>Fill Cache Thread</a:t>
            </a:r>
          </a:p>
        </p:txBody>
      </p:sp>
      <p:sp>
        <p:nvSpPr>
          <p:cNvPr id="17" name="Can 16">
            <a:extLst>
              <a:ext uri="{FF2B5EF4-FFF2-40B4-BE49-F238E27FC236}">
                <a16:creationId xmlns:a16="http://schemas.microsoft.com/office/drawing/2014/main" id="{F67E714B-BC65-DF67-3757-7B249E17DB02}"/>
              </a:ext>
            </a:extLst>
          </p:cNvPr>
          <p:cNvSpPr/>
          <p:nvPr/>
        </p:nvSpPr>
        <p:spPr>
          <a:xfrm>
            <a:off x="7899635" y="1655957"/>
            <a:ext cx="1175084" cy="35991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Source</a:t>
            </a:r>
          </a:p>
        </p:txBody>
      </p:sp>
      <p:cxnSp>
        <p:nvCxnSpPr>
          <p:cNvPr id="18" name="Straight Arrow Connector 17">
            <a:extLst>
              <a:ext uri="{FF2B5EF4-FFF2-40B4-BE49-F238E27FC236}">
                <a16:creationId xmlns:a16="http://schemas.microsoft.com/office/drawing/2014/main" id="{3E809952-FBFE-BD55-71BC-48B36C10F3FC}"/>
              </a:ext>
            </a:extLst>
          </p:cNvPr>
          <p:cNvCxnSpPr>
            <a:cxnSpLocks/>
          </p:cNvCxnSpPr>
          <p:nvPr/>
        </p:nvCxnSpPr>
        <p:spPr>
          <a:xfrm flipH="1">
            <a:off x="4597758" y="4627672"/>
            <a:ext cx="3301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5BF32AB-4BF9-B464-4382-371C8C8748AE}"/>
              </a:ext>
            </a:extLst>
          </p:cNvPr>
          <p:cNvSpPr txBox="1"/>
          <p:nvPr/>
        </p:nvSpPr>
        <p:spPr>
          <a:xfrm>
            <a:off x="7235952" y="4979762"/>
            <a:ext cx="657359" cy="369332"/>
          </a:xfrm>
          <a:prstGeom prst="rect">
            <a:avLst/>
          </a:prstGeom>
          <a:noFill/>
        </p:spPr>
        <p:txBody>
          <a:bodyPr wrap="none" rtlCol="0">
            <a:spAutoFit/>
          </a:bodyPr>
          <a:lstStyle/>
          <a:p>
            <a:r>
              <a:rPr lang="en-US" dirty="0"/>
              <a:t>fetch</a:t>
            </a:r>
          </a:p>
        </p:txBody>
      </p:sp>
      <p:sp>
        <p:nvSpPr>
          <p:cNvPr id="23" name="TextBox 22">
            <a:extLst>
              <a:ext uri="{FF2B5EF4-FFF2-40B4-BE49-F238E27FC236}">
                <a16:creationId xmlns:a16="http://schemas.microsoft.com/office/drawing/2014/main" id="{4F4983CF-6DA2-424A-DB8F-D7027432928E}"/>
              </a:ext>
            </a:extLst>
          </p:cNvPr>
          <p:cNvSpPr txBox="1"/>
          <p:nvPr/>
        </p:nvSpPr>
        <p:spPr>
          <a:xfrm>
            <a:off x="4597757" y="4266348"/>
            <a:ext cx="660950" cy="369332"/>
          </a:xfrm>
          <a:prstGeom prst="rect">
            <a:avLst/>
          </a:prstGeom>
          <a:noFill/>
        </p:spPr>
        <p:txBody>
          <a:bodyPr wrap="none" rtlCol="0">
            <a:spAutoFit/>
          </a:bodyPr>
          <a:lstStyle/>
          <a:p>
            <a:r>
              <a:rPr lang="en-US" dirty="0"/>
              <a:t>store</a:t>
            </a:r>
          </a:p>
        </p:txBody>
      </p:sp>
      <p:cxnSp>
        <p:nvCxnSpPr>
          <p:cNvPr id="25" name="Straight Connector 24">
            <a:extLst>
              <a:ext uri="{FF2B5EF4-FFF2-40B4-BE49-F238E27FC236}">
                <a16:creationId xmlns:a16="http://schemas.microsoft.com/office/drawing/2014/main" id="{DCAFE717-E3AE-1472-E67B-22B1C581638C}"/>
              </a:ext>
            </a:extLst>
          </p:cNvPr>
          <p:cNvCxnSpPr>
            <a:cxnSpLocks/>
          </p:cNvCxnSpPr>
          <p:nvPr/>
        </p:nvCxnSpPr>
        <p:spPr>
          <a:xfrm flipH="1">
            <a:off x="2768957" y="2316050"/>
            <a:ext cx="1094705" cy="0"/>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21DC330-CCCB-10F8-AB92-8D7F7A43B5F3}"/>
              </a:ext>
            </a:extLst>
          </p:cNvPr>
          <p:cNvSpPr txBox="1"/>
          <p:nvPr/>
        </p:nvSpPr>
        <p:spPr>
          <a:xfrm>
            <a:off x="2833345" y="1963789"/>
            <a:ext cx="917624" cy="369332"/>
          </a:xfrm>
          <a:prstGeom prst="rect">
            <a:avLst/>
          </a:prstGeom>
          <a:noFill/>
        </p:spPr>
        <p:txBody>
          <a:bodyPr wrap="none" rtlCol="0">
            <a:spAutoFit/>
          </a:bodyPr>
          <a:lstStyle/>
          <a:p>
            <a:r>
              <a:rPr lang="en-US" dirty="0"/>
              <a:t>retrieve</a:t>
            </a:r>
          </a:p>
        </p:txBody>
      </p:sp>
      <p:cxnSp>
        <p:nvCxnSpPr>
          <p:cNvPr id="30" name="Straight Connector 29">
            <a:extLst>
              <a:ext uri="{FF2B5EF4-FFF2-40B4-BE49-F238E27FC236}">
                <a16:creationId xmlns:a16="http://schemas.microsoft.com/office/drawing/2014/main" id="{BD7F5BB8-4035-A9E3-8D4B-9C9F63007B00}"/>
              </a:ext>
            </a:extLst>
          </p:cNvPr>
          <p:cNvCxnSpPr>
            <a:cxnSpLocks/>
          </p:cNvCxnSpPr>
          <p:nvPr/>
        </p:nvCxnSpPr>
        <p:spPr>
          <a:xfrm flipH="1">
            <a:off x="1339403" y="3055044"/>
            <a:ext cx="1429554"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0C68460-3E93-33CE-A961-D5FAB18DEAF4}"/>
              </a:ext>
            </a:extLst>
          </p:cNvPr>
          <p:cNvSpPr txBox="1"/>
          <p:nvPr/>
        </p:nvSpPr>
        <p:spPr>
          <a:xfrm>
            <a:off x="1560298" y="3052903"/>
            <a:ext cx="776751" cy="369332"/>
          </a:xfrm>
          <a:prstGeom prst="rect">
            <a:avLst/>
          </a:prstGeom>
          <a:noFill/>
        </p:spPr>
        <p:txBody>
          <a:bodyPr wrap="none" rtlCol="0">
            <a:spAutoFit/>
          </a:bodyPr>
          <a:lstStyle/>
          <a:p>
            <a:r>
              <a:rPr lang="en-US" dirty="0"/>
              <a:t>return</a:t>
            </a:r>
          </a:p>
        </p:txBody>
      </p:sp>
      <p:cxnSp>
        <p:nvCxnSpPr>
          <p:cNvPr id="11" name="Straight Arrow Connector 10">
            <a:extLst>
              <a:ext uri="{FF2B5EF4-FFF2-40B4-BE49-F238E27FC236}">
                <a16:creationId xmlns:a16="http://schemas.microsoft.com/office/drawing/2014/main" id="{A6331341-359C-2C51-240F-ABBEBDD02EBE}"/>
              </a:ext>
            </a:extLst>
          </p:cNvPr>
          <p:cNvCxnSpPr/>
          <p:nvPr/>
        </p:nvCxnSpPr>
        <p:spPr>
          <a:xfrm flipH="1">
            <a:off x="2768957" y="2720235"/>
            <a:ext cx="1094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53B45D7-8A71-A6CA-060A-FDA123F894FA}"/>
              </a:ext>
            </a:extLst>
          </p:cNvPr>
          <p:cNvSpPr txBox="1"/>
          <p:nvPr/>
        </p:nvSpPr>
        <p:spPr>
          <a:xfrm>
            <a:off x="2727025" y="2460886"/>
            <a:ext cx="1059842" cy="276999"/>
          </a:xfrm>
          <a:prstGeom prst="rect">
            <a:avLst/>
          </a:prstGeom>
          <a:noFill/>
        </p:spPr>
        <p:txBody>
          <a:bodyPr wrap="none" rtlCol="0">
            <a:spAutoFit/>
          </a:bodyPr>
          <a:lstStyle/>
          <a:p>
            <a:r>
              <a:rPr lang="en-US" sz="1200" dirty="0"/>
              <a:t>Signal no data</a:t>
            </a:r>
          </a:p>
        </p:txBody>
      </p:sp>
      <p:cxnSp>
        <p:nvCxnSpPr>
          <p:cNvPr id="26" name="Straight Arrow Connector 25">
            <a:extLst>
              <a:ext uri="{FF2B5EF4-FFF2-40B4-BE49-F238E27FC236}">
                <a16:creationId xmlns:a16="http://schemas.microsoft.com/office/drawing/2014/main" id="{2085D38C-A6DF-14DD-527A-9E41ADB9908D}"/>
              </a:ext>
            </a:extLst>
          </p:cNvPr>
          <p:cNvCxnSpPr/>
          <p:nvPr/>
        </p:nvCxnSpPr>
        <p:spPr>
          <a:xfrm>
            <a:off x="2768957" y="2897579"/>
            <a:ext cx="51243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DBDF96D-C23D-30EF-BB6E-7C7AA5456E55}"/>
              </a:ext>
            </a:extLst>
          </p:cNvPr>
          <p:cNvSpPr txBox="1"/>
          <p:nvPr/>
        </p:nvSpPr>
        <p:spPr>
          <a:xfrm>
            <a:off x="5923261" y="2587817"/>
            <a:ext cx="657359" cy="369332"/>
          </a:xfrm>
          <a:prstGeom prst="rect">
            <a:avLst/>
          </a:prstGeom>
          <a:noFill/>
        </p:spPr>
        <p:txBody>
          <a:bodyPr wrap="none" rtlCol="0">
            <a:spAutoFit/>
          </a:bodyPr>
          <a:lstStyle/>
          <a:p>
            <a:r>
              <a:rPr lang="en-US" dirty="0"/>
              <a:t>fetch</a:t>
            </a:r>
          </a:p>
        </p:txBody>
      </p:sp>
    </p:spTree>
    <p:extLst>
      <p:ext uri="{BB962C8B-B14F-4D97-AF65-F5344CB8AC3E}">
        <p14:creationId xmlns:p14="http://schemas.microsoft.com/office/powerpoint/2010/main" val="224653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D46D66-BB6C-BE6E-66FF-3DEBAC9867D5}"/>
              </a:ext>
            </a:extLst>
          </p:cNvPr>
          <p:cNvSpPr>
            <a:spLocks noGrp="1"/>
          </p:cNvSpPr>
          <p:nvPr>
            <p:ph type="title"/>
          </p:nvPr>
        </p:nvSpPr>
        <p:spPr>
          <a:xfrm>
            <a:off x="643467" y="321734"/>
            <a:ext cx="10905066" cy="1135737"/>
          </a:xfrm>
        </p:spPr>
        <p:txBody>
          <a:bodyPr>
            <a:normAutofit/>
          </a:bodyPr>
          <a:lstStyle/>
          <a:p>
            <a:r>
              <a:rPr lang="en-US" sz="3600"/>
              <a:t>LRU Cache</a:t>
            </a:r>
          </a:p>
        </p:txBody>
      </p:sp>
      <p:sp>
        <p:nvSpPr>
          <p:cNvPr id="3" name="Content Placeholder 2">
            <a:extLst>
              <a:ext uri="{FF2B5EF4-FFF2-40B4-BE49-F238E27FC236}">
                <a16:creationId xmlns:a16="http://schemas.microsoft.com/office/drawing/2014/main" id="{A7CAF2CF-E2BD-C86D-F406-A090AB71551A}"/>
              </a:ext>
            </a:extLst>
          </p:cNvPr>
          <p:cNvSpPr>
            <a:spLocks noGrp="1"/>
          </p:cNvSpPr>
          <p:nvPr>
            <p:ph idx="1"/>
          </p:nvPr>
        </p:nvSpPr>
        <p:spPr>
          <a:xfrm>
            <a:off x="643469" y="1782981"/>
            <a:ext cx="4008384" cy="4393982"/>
          </a:xfrm>
        </p:spPr>
        <p:txBody>
          <a:bodyPr>
            <a:normAutofit/>
          </a:bodyPr>
          <a:lstStyle/>
          <a:p>
            <a:r>
              <a:rPr lang="en-US" sz="1400"/>
              <a:t>The Least Recently Used (LRU) cache is a cache eviction algorithm that organizes elements in order of use. In LRU, as the name suggests, the element that hasn't been used for the longest time will be evicted from the cache. </a:t>
            </a:r>
          </a:p>
          <a:p>
            <a:endParaRPr lang="en-US" sz="1400"/>
          </a:p>
          <a:p>
            <a:endParaRPr lang="en-US" sz="1400"/>
          </a:p>
          <a:p>
            <a:r>
              <a:rPr lang="en-US" sz="1400"/>
              <a:t>For example, if we have a cache with a capacity of three items. Initially, the cache is empty, and we put element 8 in the cache. Elements 9 and 6 are cached as before. But now, the cache capacity is full, and to put the next element, we have to evict the least recently used element in the cache.</a:t>
            </a:r>
          </a:p>
          <a:p>
            <a:pPr marL="0" indent="0">
              <a:buNone/>
            </a:pPr>
            <a:br>
              <a:rPr lang="en-US" sz="1400"/>
            </a:br>
            <a:endParaRPr lang="en-US" sz="1400"/>
          </a:p>
          <a:p>
            <a:endParaRPr lang="en-US" sz="1400"/>
          </a:p>
          <a:p>
            <a:pPr marL="0" indent="0">
              <a:buNone/>
            </a:pPr>
            <a:endParaRPr lang="en-US" sz="1400"/>
          </a:p>
        </p:txBody>
      </p:sp>
      <p:grpSp>
        <p:nvGrpSpPr>
          <p:cNvPr id="137" name="Group 13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8" name="Isosceles Triangle 13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521DAE9D-1275-BD18-7830-761081EF906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2138665"/>
            <a:ext cx="6253212" cy="3650523"/>
          </a:xfrm>
          <a:prstGeom prst="rect">
            <a:avLst/>
          </a:prstGeom>
          <a:noFill/>
          <a:extLst>
            <a:ext uri="{909E8E84-426E-40DD-AFC4-6F175D3DCCD1}">
              <a14:hiddenFill xmlns:a14="http://schemas.microsoft.com/office/drawing/2010/main">
                <a:solidFill>
                  <a:srgbClr val="FFFFFF"/>
                </a:solidFill>
              </a14:hiddenFill>
            </a:ext>
          </a:extLst>
        </p:spPr>
      </p:pic>
      <p:grpSp>
        <p:nvGrpSpPr>
          <p:cNvPr id="141" name="Group 14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2" name="Rectangle 14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86208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EEFF-E056-B454-113C-9522339E4DE9}"/>
              </a:ext>
            </a:extLst>
          </p:cNvPr>
          <p:cNvSpPr>
            <a:spLocks noGrp="1"/>
          </p:cNvSpPr>
          <p:nvPr>
            <p:ph type="title"/>
          </p:nvPr>
        </p:nvSpPr>
        <p:spPr/>
        <p:txBody>
          <a:bodyPr/>
          <a:lstStyle/>
          <a:p>
            <a:r>
              <a:rPr lang="en-US" b="1" dirty="0"/>
              <a:t>Structure of an LRU Cache</a:t>
            </a:r>
            <a:br>
              <a:rPr lang="en-US" b="1" dirty="0"/>
            </a:br>
            <a:endParaRPr lang="en-US" dirty="0"/>
          </a:p>
        </p:txBody>
      </p:sp>
      <p:sp>
        <p:nvSpPr>
          <p:cNvPr id="3" name="Content Placeholder 2">
            <a:extLst>
              <a:ext uri="{FF2B5EF4-FFF2-40B4-BE49-F238E27FC236}">
                <a16:creationId xmlns:a16="http://schemas.microsoft.com/office/drawing/2014/main" id="{0216317E-442F-7F6D-F340-3FEF11D77A5E}"/>
              </a:ext>
            </a:extLst>
          </p:cNvPr>
          <p:cNvSpPr>
            <a:spLocks noGrp="1"/>
          </p:cNvSpPr>
          <p:nvPr>
            <p:ph idx="1"/>
          </p:nvPr>
        </p:nvSpPr>
        <p:spPr>
          <a:xfrm>
            <a:off x="838200" y="1136856"/>
            <a:ext cx="10515600" cy="4351338"/>
          </a:xfrm>
        </p:spPr>
        <p:txBody>
          <a:bodyPr>
            <a:normAutofit fontScale="92500" lnSpcReduction="20000"/>
          </a:bodyPr>
          <a:lstStyle/>
          <a:p>
            <a:r>
              <a:rPr lang="en-US" dirty="0"/>
              <a:t>In practice, LRU cache is a kind of </a:t>
            </a:r>
            <a:r>
              <a:rPr lang="en-US" b="1" i="1" dirty="0"/>
              <a:t>Queue</a:t>
            </a:r>
            <a:r>
              <a:rPr lang="en-US" i="1" dirty="0"/>
              <a:t> —</a:t>
            </a:r>
            <a:r>
              <a:rPr lang="en-US" dirty="0"/>
              <a:t> if an element is </a:t>
            </a:r>
            <a:r>
              <a:rPr lang="en-US" dirty="0" err="1"/>
              <a:t>reaccessed</a:t>
            </a:r>
            <a:r>
              <a:rPr lang="en-US" dirty="0"/>
              <a:t>, it goes to the end of the eviction order</a:t>
            </a:r>
          </a:p>
          <a:p>
            <a:r>
              <a:rPr lang="en-US" dirty="0"/>
              <a:t>This queue will have a specific capacity as the cache has a limited size. Whenever a new element is brought in, it is added at the head of the queue. When eviction happens, it happens from the tail of the queue.</a:t>
            </a:r>
          </a:p>
          <a:p>
            <a:r>
              <a:rPr lang="en-US" dirty="0"/>
              <a:t>Hitting data in the cache must be done in constant time, which isn't possible in </a:t>
            </a:r>
            <a:r>
              <a:rPr lang="en-US" i="1" dirty="0"/>
              <a:t>Queue</a:t>
            </a:r>
            <a:r>
              <a:rPr lang="en-US" dirty="0"/>
              <a:t>! But it is possible with </a:t>
            </a:r>
            <a:r>
              <a:rPr lang="en-US" b="1" i="1" dirty="0"/>
              <a:t>HashMap</a:t>
            </a:r>
            <a:r>
              <a:rPr lang="en-US" dirty="0"/>
              <a:t> data structure</a:t>
            </a:r>
          </a:p>
          <a:p>
            <a:r>
              <a:rPr lang="en-US" dirty="0"/>
              <a:t>Removal of the least recently used element must be done in constant time, which means for the implementation of </a:t>
            </a:r>
            <a:r>
              <a:rPr lang="en-US" i="1" dirty="0"/>
              <a:t>Queue</a:t>
            </a:r>
            <a:r>
              <a:rPr lang="en-US" dirty="0"/>
              <a:t>, we’ll use </a:t>
            </a:r>
            <a:r>
              <a:rPr lang="en-US" b="1" i="1" dirty="0"/>
              <a:t>DoublyLinkedList</a:t>
            </a:r>
            <a:r>
              <a:rPr lang="en-US" dirty="0"/>
              <a:t> instead of </a:t>
            </a:r>
            <a:r>
              <a:rPr lang="en-US" b="1" i="1" dirty="0"/>
              <a:t>SingleLinkedList</a:t>
            </a:r>
            <a:r>
              <a:rPr lang="en-US" dirty="0"/>
              <a:t> or an array</a:t>
            </a:r>
          </a:p>
          <a:p>
            <a:r>
              <a:rPr lang="en-US" b="1" dirty="0"/>
              <a:t>So, the LRU cache is nothing but a combination of the </a:t>
            </a:r>
            <a:r>
              <a:rPr lang="en-US" b="1" i="1" dirty="0"/>
              <a:t>Doubly Linked List</a:t>
            </a:r>
            <a:r>
              <a:rPr lang="en-US" b="1" dirty="0"/>
              <a:t> and the </a:t>
            </a:r>
            <a:r>
              <a:rPr lang="en-US" b="1" i="1" dirty="0"/>
              <a:t>HashMap</a:t>
            </a:r>
            <a:r>
              <a:rPr lang="en-US" b="1" dirty="0"/>
              <a:t> as shown on the next slide</a:t>
            </a:r>
            <a:endParaRPr lang="en-US" dirty="0"/>
          </a:p>
          <a:p>
            <a:endParaRPr lang="en-US" dirty="0"/>
          </a:p>
        </p:txBody>
      </p:sp>
    </p:spTree>
    <p:extLst>
      <p:ext uri="{BB962C8B-B14F-4D97-AF65-F5344CB8AC3E}">
        <p14:creationId xmlns:p14="http://schemas.microsoft.com/office/powerpoint/2010/main" val="1319218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1372f5f-8e19-4efb-8afe-8eac20a980c4}" enabled="1" method="Standard" siteId="{a25fff9c-3f63-4fb2-9a8a-d9bdd0321f9a}" contentBits="0" removed="0"/>
</clbl:labelList>
</file>

<file path=docProps/app.xml><?xml version="1.0" encoding="utf-8"?>
<Properties xmlns="http://schemas.openxmlformats.org/officeDocument/2006/extended-properties" xmlns:vt="http://schemas.openxmlformats.org/officeDocument/2006/docPropsVTypes">
  <TotalTime>7595</TotalTime>
  <Words>1124</Words>
  <Application>Microsoft Macintosh PowerPoint</Application>
  <PresentationFormat>Widescreen</PresentationFormat>
  <Paragraphs>72</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Caching Strategies</vt:lpstr>
      <vt:lpstr>What is Caching</vt:lpstr>
      <vt:lpstr>Why cache?</vt:lpstr>
      <vt:lpstr>Use and loose Cache</vt:lpstr>
      <vt:lpstr>PowerPoint Presentation</vt:lpstr>
      <vt:lpstr>Programmatic Flow: cache hit</vt:lpstr>
      <vt:lpstr>Programmatic Flow: cache miss</vt:lpstr>
      <vt:lpstr>LRU Cache</vt:lpstr>
      <vt:lpstr>Structure of an LRU Cache </vt:lpstr>
      <vt:lpstr>PowerPoint Presentation</vt:lpstr>
      <vt:lpstr>LRU Algorithm</vt:lpstr>
      <vt:lpstr>Cache eviction, when cache exceeds capacity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Caching Strategies</dc:title>
  <dc:creator>Bransford, Mark A.</dc:creator>
  <cp:lastModifiedBy>Bransford, Mark A.</cp:lastModifiedBy>
  <cp:revision>27</cp:revision>
  <dcterms:created xsi:type="dcterms:W3CDTF">2022-04-13T15:31:52Z</dcterms:created>
  <dcterms:modified xsi:type="dcterms:W3CDTF">2024-01-07T00:51:29Z</dcterms:modified>
</cp:coreProperties>
</file>