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89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89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Operation: Awesome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Frisbee that lights up when thrown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Requirements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When thrown, LEDs light up in different patterns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Designed to be easily programmable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System must withstand shocks from hitting walls or the ground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Specifications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Device must fit on disk (Frisbee)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Disk flight must be minimally affected by attachment of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Device batteries must be replaceable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Device must be re-programmable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Bill of Materials (BOM)</a:t>
            </a:r>
            <a:endParaRPr/>
          </a:p>
        </p:txBody>
      </p:sp>
      <p:graphicFrame>
        <p:nvGraphicFramePr>
          <p:cNvPr id="75" name="Table 2"/>
          <p:cNvGraphicFramePr/>
          <p:nvPr/>
        </p:nvGraphicFramePr>
        <p:xfrm>
          <a:off x="894240" y="2402640"/>
          <a:ext cx="8358480" cy="2456640"/>
        </p:xfrm>
        <a:graphic>
          <a:graphicData uri="http://schemas.openxmlformats.org/drawingml/2006/table">
            <a:tbl>
              <a:tblPr/>
              <a:tblGrid>
                <a:gridCol w="1644120"/>
                <a:gridCol w="2529720"/>
                <a:gridCol w="606960"/>
                <a:gridCol w="865800"/>
                <a:gridCol w="1265400"/>
                <a:gridCol w="698400"/>
                <a:gridCol w="748080"/>
              </a:tblGrid>
              <a:tr h="34344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Vendor Part Number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Manufacturer Part Description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Quantity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Ordered?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Vendor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Unit Price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Total Price</a:t>
                      </a:r>
                      <a:endParaRPr/>
                    </a:p>
                  </a:txBody>
                  <a:tcPr/>
                </a:tc>
              </a:tr>
              <a:tr h="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338-2772-1-ND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CAP FILM 0.1UF 16VDC 0805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$0.45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$1.36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PCF1196CT-ND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CAP FILM 10000PF 16VDC 0805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$0.67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$1.34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511-1683-1-ND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CAP TANT 10UF 16V 20% 0805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$1.27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$2.54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478-3964-1-ND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CAP TANT 0.47UF 20V 10% 0805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$1.24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$1.24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641-1311-1-ND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DIODE RECTIFIER 1A 400V DO-41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IEEE Student Store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$0.11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$0.11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Bill of Materials (BOM)</a:t>
            </a:r>
            <a:endParaRPr/>
          </a:p>
        </p:txBody>
      </p:sp>
      <p:graphicFrame>
        <p:nvGraphicFramePr>
          <p:cNvPr id="77" name="Table 2"/>
          <p:cNvGraphicFramePr/>
          <p:nvPr/>
        </p:nvGraphicFramePr>
        <p:xfrm>
          <a:off x="1244520" y="1355400"/>
          <a:ext cx="8358480" cy="701640"/>
        </p:xfrm>
        <a:graphic>
          <a:graphicData uri="http://schemas.openxmlformats.org/drawingml/2006/table">
            <a:tbl>
              <a:tblPr/>
              <a:tblGrid>
                <a:gridCol w="1644120"/>
                <a:gridCol w="2529720"/>
                <a:gridCol w="606960"/>
                <a:gridCol w="865800"/>
                <a:gridCol w="1265400"/>
                <a:gridCol w="698400"/>
                <a:gridCol w="748080"/>
              </a:tblGrid>
              <a:tr h="34344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Vendor Part Number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Manufacturer Part Description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Quantity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Ordered?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Vendor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Unit Price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Total Price</a:t>
                      </a:r>
                      <a:endParaRPr/>
                    </a:p>
                  </a:txBody>
                  <a:tcPr/>
                </a:tc>
              </a:tr>
              <a:tr h="98820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78" name="Table 3"/>
          <p:cNvGraphicFramePr/>
          <p:nvPr/>
        </p:nvGraphicFramePr>
        <p:xfrm>
          <a:off x="894240" y="1828440"/>
          <a:ext cx="8358480" cy="2105640"/>
        </p:xfrm>
        <a:graphic>
          <a:graphicData uri="http://schemas.openxmlformats.org/drawingml/2006/table">
            <a:tbl>
              <a:tblPr/>
              <a:tblGrid>
                <a:gridCol w="1644120"/>
                <a:gridCol w="2529720"/>
                <a:gridCol w="606960"/>
                <a:gridCol w="865800"/>
                <a:gridCol w="1265400"/>
                <a:gridCol w="698400"/>
                <a:gridCol w="748080"/>
              </a:tblGrid>
              <a:tr h="34344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296-25940-1-ND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IC 10-OUT DECADE COUNTER 16-SOIC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$0.45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$0.45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ATTINY461A-SU-ND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IC MCU AVR 4K FLASH 20MHZ 20SOIC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$1.61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$1.61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REG1117-3.3-ND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IC REG LDO 3.3V .8A SOT223-4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$2.79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$2.79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SAM1051-50-ND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CONN HDR 50POS .100" SNGL R/A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$2.46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$9.84</a:t>
                      </a:r>
                      <a:endParaRPr/>
                    </a:p>
                  </a:txBody>
                  <a:tcPr/>
                </a:tc>
              </a:tr>
              <a:tr h="0">
                <a:tc>
                  <a:tcPr/>
                </a:tc>
                <a:tc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Student store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Pololu 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$1.95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$1.95</a:t>
                      </a:r>
                      <a:endParaRPr/>
                    </a:p>
                  </a:txBody>
                  <a:tcPr/>
                </a:tc>
              </a:tr>
              <a:tr h="0">
                <a:tc>
                  <a:tcPr/>
                </a:tc>
                <a:tc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Student store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Pololu 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$1.95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$1.95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Bill of Materials (BOM)</a:t>
            </a:r>
            <a:endParaRPr/>
          </a:p>
        </p:txBody>
      </p:sp>
      <p:graphicFrame>
        <p:nvGraphicFramePr>
          <p:cNvPr id="80" name="Table 2"/>
          <p:cNvGraphicFramePr/>
          <p:nvPr/>
        </p:nvGraphicFramePr>
        <p:xfrm>
          <a:off x="894240" y="1956960"/>
          <a:ext cx="8358480" cy="2105640"/>
        </p:xfrm>
        <a:graphic>
          <a:graphicData uri="http://schemas.openxmlformats.org/drawingml/2006/table">
            <a:tbl>
              <a:tblPr/>
              <a:tblGrid>
                <a:gridCol w="1644120"/>
                <a:gridCol w="2529720"/>
                <a:gridCol w="606960"/>
                <a:gridCol w="865800"/>
                <a:gridCol w="1265400"/>
                <a:gridCol w="698400"/>
                <a:gridCol w="748080"/>
              </a:tblGrid>
              <a:tr h="34344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FDN335NCT-ND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MOSFET N-CH 20V 1.7A SSOT3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$0.28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$3.63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3224J-1-501ECT-ND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TRIMMER 500 OHM 0.25W SMD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$3.50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$3.50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CR0805-FX-1002ELFCT-ND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RES 10K OHM 1/8W 1% 0805 SMD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$0.01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$0.07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CR0805-J/-000ELFCT-ND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RES 0.0 OHM 1/8W JUMPER 0805 SMD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$0.01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$0.01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CKN9490CT-ND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SWITCH DIP TAPE SEALED 1POS SMD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$1.23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$1.23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497-10146-ND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GYRO 2000DEG/S 0.67MV 10LGA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DIGIKEY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$4.51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$4.51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Bill of Materials (BOM)</a:t>
            </a:r>
            <a:endParaRPr/>
          </a:p>
        </p:txBody>
      </p:sp>
      <p:graphicFrame>
        <p:nvGraphicFramePr>
          <p:cNvPr id="82" name="Table 2"/>
          <p:cNvGraphicFramePr/>
          <p:nvPr/>
        </p:nvGraphicFramePr>
        <p:xfrm>
          <a:off x="894240" y="2295360"/>
          <a:ext cx="8358120" cy="3472920"/>
        </p:xfrm>
        <a:graphic>
          <a:graphicData uri="http://schemas.openxmlformats.org/drawingml/2006/table">
            <a:tbl>
              <a:tblPr/>
              <a:tblGrid>
                <a:gridCol w="1644120"/>
                <a:gridCol w="2529720"/>
                <a:gridCol w="606960"/>
                <a:gridCol w="865800"/>
                <a:gridCol w="1265400"/>
                <a:gridCol w="698400"/>
                <a:gridCol w="748080"/>
              </a:tblGrid>
              <a:tr h="60588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5050-RGB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RGB 5050 SMD LED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$0.67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$6.70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4992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4992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4992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60588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Board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$44.82</a:t>
                      </a:r>
                      <a:endParaRPr/>
                    </a:p>
                  </a:txBody>
                  <a:tcPr/>
                </a:tc>
              </a:tr>
              <a:tr h="8618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 Boards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r"/>
                      <a:r>
                        <a:rPr lang="en-US"/>
                        <a:t>$179.30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Prototyping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Assembly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