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0" r:id="rId7"/>
    <p:sldId id="266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45" autoAdjust="0"/>
  </p:normalViewPr>
  <p:slideViewPr>
    <p:cSldViewPr>
      <p:cViewPr>
        <p:scale>
          <a:sx n="80" d="100"/>
          <a:sy n="80" d="100"/>
        </p:scale>
        <p:origin x="-8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4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0D61-7651-4800-86C2-4D6FD5AC4E82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7434-92B9-4501-9F71-57B68BB8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Design and Modeling:</a:t>
            </a:r>
            <a:br>
              <a:rPr lang="en-US" b="1" dirty="0" smtClean="0"/>
            </a:br>
            <a:r>
              <a:rPr lang="en-US" b="1" dirty="0" smtClean="0"/>
              <a:t>Frisbee That Lights Up Based On Measured Angular Acceleration and Velocity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Matthew </a:t>
            </a:r>
            <a:r>
              <a:rPr lang="en-US" dirty="0" err="1">
                <a:solidFill>
                  <a:schemeClr val="tx1"/>
                </a:solidFill>
              </a:rPr>
              <a:t>Branstetter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Vernon Jones</a:t>
            </a:r>
          </a:p>
          <a:p>
            <a:r>
              <a:rPr lang="en-US" dirty="0">
                <a:solidFill>
                  <a:schemeClr val="tx1"/>
                </a:solidFill>
              </a:rPr>
              <a:t>Yusuf </a:t>
            </a:r>
            <a:r>
              <a:rPr lang="en-US" dirty="0" err="1">
                <a:solidFill>
                  <a:schemeClr val="tx1"/>
                </a:solidFill>
              </a:rPr>
              <a:t>Qedan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Tyler </a:t>
            </a:r>
            <a:r>
              <a:rPr lang="en-US" dirty="0" err="1">
                <a:solidFill>
                  <a:schemeClr val="tx1"/>
                </a:solidFill>
              </a:rPr>
              <a:t>Tricker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ECE411 Practicum Project – Operation Awesome</a:t>
            </a:r>
          </a:p>
          <a:p>
            <a:r>
              <a:rPr lang="en-US" dirty="0">
                <a:solidFill>
                  <a:schemeClr val="tx1"/>
                </a:solidFill>
              </a:rPr>
              <a:t>Electrical Computer Engineering, Portland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8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Light-up </a:t>
            </a:r>
            <a:r>
              <a:rPr lang="en-US" sz="3600" dirty="0" smtClean="0"/>
              <a:t>Frisbee Level 0 Block Diagram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8316"/>
              </p:ext>
            </p:extLst>
          </p:nvPr>
        </p:nvGraphicFramePr>
        <p:xfrm>
          <a:off x="381000" y="4191000"/>
          <a:ext cx="8229600" cy="174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553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Light Up Frisbee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Power 6V from 2 lithium batteries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RGB LED’s 40 pins common anode configuration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Based on the measured angular</a:t>
                      </a:r>
                      <a:r>
                        <a:rPr lang="en-US" baseline="0" dirty="0" smtClean="0"/>
                        <a:t> velocity 10 RGB LEDs will light up different patterns and colors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29000" y="1718153"/>
            <a:ext cx="2514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Light-up Frisbee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43600" y="259810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4644" y="2206760"/>
            <a:ext cx="15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RGB LEDs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7399" y="259542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3404" y="2206760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5-7V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3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Light-up Frisbee Level </a:t>
            </a:r>
            <a:r>
              <a:rPr lang="en-US" sz="3600" dirty="0" smtClean="0"/>
              <a:t>1 </a:t>
            </a:r>
            <a:r>
              <a:rPr lang="en-US" sz="3600" dirty="0"/>
              <a:t>Block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813667" y="1524001"/>
            <a:ext cx="5283096" cy="4205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7308" y="2138462"/>
            <a:ext cx="1635092" cy="1127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Logic Power Supply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2328446"/>
            <a:ext cx="125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Power 5v-7V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7308" y="3265874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3.3 V</a:t>
            </a:r>
            <a:endParaRPr lang="en-US" sz="1600" dirty="0"/>
          </a:p>
        </p:txBody>
      </p:sp>
      <p:cxnSp>
        <p:nvCxnSpPr>
          <p:cNvPr id="42" name="Straight Arrow Connector 41"/>
          <p:cNvCxnSpPr>
            <a:endCxn id="8" idx="1"/>
          </p:cNvCxnSpPr>
          <p:nvPr/>
        </p:nvCxnSpPr>
        <p:spPr>
          <a:xfrm>
            <a:off x="1447800" y="2702168"/>
            <a:ext cx="879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48" idx="0"/>
          </p:cNvCxnSpPr>
          <p:nvPr/>
        </p:nvCxnSpPr>
        <p:spPr>
          <a:xfrm>
            <a:off x="3144854" y="3265874"/>
            <a:ext cx="0" cy="620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327308" y="3886200"/>
            <a:ext cx="1635092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Logic Module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82175" y="2438400"/>
            <a:ext cx="1635092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Lighting Module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8" idx="1"/>
          </p:cNvCxnSpPr>
          <p:nvPr/>
        </p:nvCxnSpPr>
        <p:spPr>
          <a:xfrm rot="10800000">
            <a:off x="2139772" y="1752600"/>
            <a:ext cx="187536" cy="949568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0" idx="0"/>
          </p:cNvCxnSpPr>
          <p:nvPr/>
        </p:nvCxnSpPr>
        <p:spPr>
          <a:xfrm>
            <a:off x="2139771" y="1752600"/>
            <a:ext cx="3259950" cy="685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62400" y="45720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962400" y="44196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62400" y="40386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962400" y="41148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962400" y="44958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43800" y="3544669"/>
            <a:ext cx="71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RGB </a:t>
            </a:r>
            <a:br>
              <a:rPr lang="en-US" sz="1200" dirty="0" smtClean="0"/>
            </a:br>
            <a:r>
              <a:rPr lang="en-US" sz="1200" dirty="0" smtClean="0"/>
              <a:t>LED Outputs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71924" y="3207603"/>
            <a:ext cx="595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Row </a:t>
            </a:r>
            <a:br>
              <a:rPr lang="en-US" sz="1200" dirty="0" smtClean="0"/>
            </a:br>
            <a:r>
              <a:rPr lang="en-US" sz="1200" dirty="0" smtClean="0"/>
              <a:t>Strobe</a:t>
            </a:r>
            <a:br>
              <a:rPr lang="en-US" sz="1200" dirty="0" smtClean="0"/>
            </a:br>
            <a:r>
              <a:rPr lang="en-US" sz="1200" dirty="0" smtClean="0"/>
              <a:t>and</a:t>
            </a:r>
            <a:br>
              <a:rPr lang="en-US" sz="1200" dirty="0" smtClean="0"/>
            </a:br>
            <a:r>
              <a:rPr lang="en-US" sz="1200" dirty="0" smtClean="0"/>
              <a:t>Reset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8" idx="3"/>
          </p:cNvCxnSpPr>
          <p:nvPr/>
        </p:nvCxnSpPr>
        <p:spPr>
          <a:xfrm>
            <a:off x="3962400" y="2702168"/>
            <a:ext cx="607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68356" y="240464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3.3 V</a:t>
            </a:r>
            <a:endParaRPr lang="en-US" sz="16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217267" y="35052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217267" y="35814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6217267" y="36576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217267" y="37338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217267" y="38100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217267" y="38862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17267" y="39624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217267" y="40386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217267" y="41148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217267" y="41910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971924" y="4974572"/>
            <a:ext cx="110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Red Column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Blue Column</a:t>
            </a:r>
          </a:p>
          <a:p>
            <a:r>
              <a:rPr lang="en-US" sz="1200" dirty="0" smtClean="0">
                <a:solidFill>
                  <a:prstClr val="black"/>
                </a:solidFill>
              </a:rPr>
              <a:t>Green Column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Logic Power Supply: Level </a:t>
            </a:r>
            <a:r>
              <a:rPr lang="en-US" sz="3600" dirty="0"/>
              <a:t>0</a:t>
            </a:r>
            <a:r>
              <a:rPr lang="en-US" sz="3600" dirty="0" smtClean="0"/>
              <a:t> Block Diagram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514337"/>
              </p:ext>
            </p:extLst>
          </p:nvPr>
        </p:nvGraphicFramePr>
        <p:xfrm>
          <a:off x="457200" y="4876800"/>
          <a:ext cx="8229600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553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Logic Power Supply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Power 5-7V from 2 lithium batteries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3.3V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 a</a:t>
                      </a:r>
                      <a:r>
                        <a:rPr lang="en-US" baseline="0" dirty="0" smtClean="0"/>
                        <a:t> constant</a:t>
                      </a:r>
                      <a:r>
                        <a:rPr lang="en-US" dirty="0" smtClean="0"/>
                        <a:t> output</a:t>
                      </a:r>
                      <a:r>
                        <a:rPr lang="en-US" baseline="0" dirty="0" smtClean="0"/>
                        <a:t> voltage of 3.3V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29000" y="1718153"/>
            <a:ext cx="2514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Logic Power Supply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943600" y="259810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4644" y="2206760"/>
            <a:ext cx="15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Power 3.3V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57399" y="259542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03404" y="2206760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Power 5-7V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Logic Power Supply: Level 1 Block Diagram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71700" y="2568021"/>
            <a:ext cx="46863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</p:cNvCxnSpPr>
          <p:nvPr/>
        </p:nvCxnSpPr>
        <p:spPr>
          <a:xfrm flipV="1">
            <a:off x="5673692" y="3422624"/>
            <a:ext cx="164150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2996212"/>
            <a:ext cx="15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3.3V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1638212" y="3422625"/>
            <a:ext cx="7478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5241" y="3034125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5-7V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858919"/>
            <a:ext cx="1635092" cy="1127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Voltage Regulator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6084" y="3104986"/>
            <a:ext cx="838199" cy="635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Diode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>
            <a:off x="3224283" y="3422625"/>
            <a:ext cx="8143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87208" y="3821092"/>
            <a:ext cx="647700" cy="48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91200" y="3838232"/>
            <a:ext cx="647700" cy="482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32" idx="0"/>
            <a:endCxn id="18" idx="2"/>
          </p:cNvCxnSpPr>
          <p:nvPr/>
        </p:nvCxnSpPr>
        <p:spPr>
          <a:xfrm flipH="1" flipV="1">
            <a:off x="3611058" y="4303969"/>
            <a:ext cx="1189020" cy="6606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2" idx="0"/>
            <a:endCxn id="20" idx="2"/>
          </p:cNvCxnSpPr>
          <p:nvPr/>
        </p:nvCxnSpPr>
        <p:spPr>
          <a:xfrm flipV="1">
            <a:off x="4800078" y="4321109"/>
            <a:ext cx="1314972" cy="6435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0"/>
          </p:cNvCxnSpPr>
          <p:nvPr/>
        </p:nvCxnSpPr>
        <p:spPr>
          <a:xfrm>
            <a:off x="3611058" y="3422624"/>
            <a:ext cx="0" cy="39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38600" y="4964668"/>
            <a:ext cx="152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Decoupling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96000" y="3440668"/>
            <a:ext cx="0" cy="39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Logic </a:t>
            </a:r>
            <a:r>
              <a:rPr lang="en-US" sz="4000" dirty="0" smtClean="0"/>
              <a:t>Module: Level 0 </a:t>
            </a:r>
            <a:r>
              <a:rPr lang="en-US" sz="4000" dirty="0"/>
              <a:t>Block Diagram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73034"/>
              </p:ext>
            </p:extLst>
          </p:nvPr>
        </p:nvGraphicFramePr>
        <p:xfrm>
          <a:off x="457200" y="3810000"/>
          <a:ext cx="8229600" cy="27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3276600"/>
                <a:gridCol w="3276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Logic Circuit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aseline="0" dirty="0" smtClean="0"/>
                        <a:t>Power 3.3V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613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Outputs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Row Strobe</a:t>
                      </a:r>
                      <a:r>
                        <a:rPr lang="en-US" sz="1400" dirty="0" smtClean="0"/>
                        <a:t> – Signal to</a:t>
                      </a:r>
                      <a:r>
                        <a:rPr lang="en-US" sz="1400" baseline="0" dirty="0" smtClean="0"/>
                        <a:t> the lighting circuit to activate the next LED.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Red Column </a:t>
                      </a:r>
                      <a:r>
                        <a:rPr lang="en-US" sz="1400" dirty="0" smtClean="0"/>
                        <a:t>– PWM</a:t>
                      </a:r>
                      <a:r>
                        <a:rPr lang="en-US" sz="1400" baseline="0" dirty="0" smtClean="0"/>
                        <a:t> for red brightness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Row Reset </a:t>
                      </a:r>
                      <a:r>
                        <a:rPr lang="en-US" dirty="0" smtClean="0"/>
                        <a:t>-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aseline="0" dirty="0" smtClean="0"/>
                        <a:t>Signal to the lighting circuit to return to LED0.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Blue Column </a:t>
                      </a:r>
                      <a:r>
                        <a:rPr lang="en-US" sz="1400" dirty="0" smtClean="0"/>
                        <a:t>– PWM</a:t>
                      </a:r>
                      <a:r>
                        <a:rPr lang="en-US" sz="1400" baseline="0" dirty="0" smtClean="0"/>
                        <a:t> for blue brightness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Green Column </a:t>
                      </a:r>
                      <a:r>
                        <a:rPr lang="en-US" sz="1400" dirty="0" smtClean="0"/>
                        <a:t>– PWM</a:t>
                      </a:r>
                      <a:r>
                        <a:rPr lang="en-US" sz="1400" baseline="0" dirty="0" smtClean="0"/>
                        <a:t> for blue brightness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Measures a rotational velocity and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outputs lighting signals</a:t>
                      </a:r>
                      <a:r>
                        <a:rPr lang="en-US" sz="1400" baseline="0" dirty="0" smtClean="0"/>
                        <a:t> as a function of the rotational velocities value.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90800" y="1718153"/>
            <a:ext cx="2514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Logic Circuit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219199" y="2595429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55508" y="2199707"/>
            <a:ext cx="12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3.3V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9719" y="187654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Strobe</a:t>
            </a:r>
          </a:p>
          <a:p>
            <a:r>
              <a:rPr lang="en-US" dirty="0" smtClean="0"/>
              <a:t>Row Reset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20574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22098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27432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400" y="28956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30480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600" y="2601272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 Column</a:t>
            </a:r>
            <a:br>
              <a:rPr lang="en-US" dirty="0" smtClean="0"/>
            </a:br>
            <a:r>
              <a:rPr lang="en-US" dirty="0" smtClean="0"/>
              <a:t>Blue Column</a:t>
            </a:r>
          </a:p>
          <a:p>
            <a:r>
              <a:rPr lang="en-US" dirty="0" smtClean="0"/>
              <a:t>Green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3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Logic </a:t>
            </a:r>
            <a:r>
              <a:rPr lang="en-US" sz="3600" dirty="0" smtClean="0"/>
              <a:t>Module: Level 1 </a:t>
            </a:r>
            <a:r>
              <a:rPr lang="en-US" sz="3600" dirty="0"/>
              <a:t>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1718152"/>
            <a:ext cx="2743200" cy="4073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16" name="Straight Arrow Connector 15"/>
          <p:cNvCxnSpPr>
            <a:endCxn id="18" idx="1"/>
          </p:cNvCxnSpPr>
          <p:nvPr/>
        </p:nvCxnSpPr>
        <p:spPr>
          <a:xfrm>
            <a:off x="2285999" y="2633314"/>
            <a:ext cx="1392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05000" y="2221468"/>
            <a:ext cx="12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Power 3.3V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9719" y="383833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Row Strobe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Row Reset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4019198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5400" y="4171598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105400" y="4781198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05400" y="4933598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05400" y="5085998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600" y="45630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Red Column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Blue Column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Green Column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78254" y="1985614"/>
            <a:ext cx="1635092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Gyroscope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78254" y="3910084"/>
            <a:ext cx="1635092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ATTINY261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4495800" y="3281014"/>
            <a:ext cx="0" cy="629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4719" y="3410883"/>
            <a:ext cx="72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ZOUT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1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Lighting Module: Level 0 Block Diagram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286775" y="1219200"/>
            <a:ext cx="1635092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Lighting Module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30480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67000" y="28956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2819400"/>
            <a:ext cx="59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RGB </a:t>
            </a:r>
            <a:br>
              <a:rPr lang="en-US" sz="1200" dirty="0" smtClean="0"/>
            </a:br>
            <a:r>
              <a:rPr lang="en-US" sz="1200" dirty="0" smtClean="0"/>
              <a:t>Strobe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7000" y="25146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7000" y="25908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21867" y="21336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21867" y="22098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21867" y="22860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21867" y="23622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21867" y="24384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21867" y="25146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21867" y="25908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21867" y="26670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21867" y="27432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21867" y="2819400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667000" y="2971800"/>
            <a:ext cx="619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10300" y="2229534"/>
            <a:ext cx="71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RGB </a:t>
            </a:r>
            <a:br>
              <a:rPr lang="en-US" sz="1200" dirty="0" smtClean="0"/>
            </a:br>
            <a:r>
              <a:rPr lang="en-US" sz="1200" dirty="0" smtClean="0"/>
              <a:t>LED Outputs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2147459" y="1988403"/>
            <a:ext cx="595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Row </a:t>
            </a:r>
            <a:br>
              <a:rPr lang="en-US" sz="1200" dirty="0" smtClean="0"/>
            </a:br>
            <a:r>
              <a:rPr lang="en-US" sz="1200" dirty="0" smtClean="0"/>
              <a:t>Strobe</a:t>
            </a:r>
            <a:br>
              <a:rPr lang="en-US" sz="1200" dirty="0" smtClean="0"/>
            </a:br>
            <a:r>
              <a:rPr lang="en-US" sz="1200" dirty="0" smtClean="0"/>
              <a:t>and</a:t>
            </a:r>
            <a:br>
              <a:rPr lang="en-US" sz="1200" dirty="0" smtClean="0"/>
            </a:br>
            <a:r>
              <a:rPr lang="en-US" sz="1200" dirty="0" smtClean="0"/>
              <a:t>Reset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667000" y="1482968"/>
            <a:ext cx="607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9141" y="131369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3.3 V</a:t>
            </a:r>
            <a:endParaRPr lang="en-US" sz="1600" dirty="0"/>
          </a:p>
        </p:txBody>
      </p:sp>
      <p:graphicFrame>
        <p:nvGraphicFramePr>
          <p:cNvPr id="5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11513"/>
              </p:ext>
            </p:extLst>
          </p:nvPr>
        </p:nvGraphicFramePr>
        <p:xfrm>
          <a:off x="457200" y="3810000"/>
          <a:ext cx="82296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3276600"/>
                <a:gridCol w="32766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Logic Circuit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613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Row Strobe</a:t>
                      </a:r>
                      <a:r>
                        <a:rPr lang="en-US" sz="1400" dirty="0" smtClean="0"/>
                        <a:t> – Signal to</a:t>
                      </a:r>
                      <a:r>
                        <a:rPr lang="en-US" sz="1400" baseline="0" dirty="0" smtClean="0"/>
                        <a:t> the lighting circuit to activate the next LED.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Red Column </a:t>
                      </a:r>
                      <a:r>
                        <a:rPr lang="en-US" sz="1400" dirty="0" smtClean="0"/>
                        <a:t>– PWM</a:t>
                      </a:r>
                      <a:r>
                        <a:rPr lang="en-US" sz="1400" baseline="0" dirty="0" smtClean="0"/>
                        <a:t> for red brightness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Row Reset </a:t>
                      </a:r>
                      <a:r>
                        <a:rPr lang="en-US" dirty="0" smtClean="0"/>
                        <a:t>-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aseline="0" dirty="0" smtClean="0"/>
                        <a:t>Signal to the lighting circuit to return to LED0.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Blue Column </a:t>
                      </a:r>
                      <a:r>
                        <a:rPr lang="en-US" sz="1400" dirty="0" smtClean="0"/>
                        <a:t>– PWM</a:t>
                      </a:r>
                      <a:r>
                        <a:rPr lang="en-US" sz="1400" baseline="0" dirty="0" smtClean="0"/>
                        <a:t> for blue brightness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Green Column </a:t>
                      </a:r>
                      <a:r>
                        <a:rPr lang="en-US" sz="1400" dirty="0" smtClean="0"/>
                        <a:t>– PWM</a:t>
                      </a:r>
                      <a:r>
                        <a:rPr lang="en-US" sz="1400" baseline="0" dirty="0" smtClean="0"/>
                        <a:t> for blue brightness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RGB</a:t>
                      </a:r>
                      <a:r>
                        <a:rPr lang="en-US" sz="1400" baseline="0" dirty="0" smtClean="0"/>
                        <a:t> LED Outputs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Takes</a:t>
                      </a:r>
                      <a:r>
                        <a:rPr lang="en-US" sz="1400" baseline="0" dirty="0" smtClean="0"/>
                        <a:t> lighting signals from the Logic Module and pulses LEDs according to the signal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Straight Arrow Connector 55"/>
          <p:cNvCxnSpPr/>
          <p:nvPr/>
        </p:nvCxnSpPr>
        <p:spPr>
          <a:xfrm>
            <a:off x="2668843" y="1312277"/>
            <a:ext cx="607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60984" y="1143000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5-7 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774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410968" y="1935093"/>
            <a:ext cx="4003658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Lighting Module: Level 1 Block Diagram</a:t>
            </a:r>
            <a:endParaRPr 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79459" y="4525893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46059" y="4297293"/>
            <a:ext cx="59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RGB 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Strobe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79459" y="3147090"/>
            <a:ext cx="863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79459" y="3223290"/>
            <a:ext cx="863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9459" y="27732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89459" y="28494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89459" y="29256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89459" y="30018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89459" y="30780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89459" y="31542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89459" y="32304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89459" y="33066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89459" y="33828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89459" y="34590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077892" y="2869227"/>
            <a:ext cx="71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RGB LED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Anode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Outputs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9918" y="2620893"/>
            <a:ext cx="595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Row 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Strobe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and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Reset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71600" y="2029584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3.3 V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2475" y="2430393"/>
            <a:ext cx="1635092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4017 Decade 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54" idx="3"/>
            <a:endCxn id="30" idx="0"/>
          </p:cNvCxnSpPr>
          <p:nvPr/>
        </p:nvCxnSpPr>
        <p:spPr>
          <a:xfrm>
            <a:off x="1979459" y="2198861"/>
            <a:ext cx="1680562" cy="2315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68067" y="2430393"/>
            <a:ext cx="1121391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Transistor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27259" y="3992493"/>
            <a:ext cx="112139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Transistor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30911" y="18288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5-7V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4" name="Elbow Connector 33"/>
          <p:cNvCxnSpPr>
            <a:stCxn id="41" idx="3"/>
            <a:endCxn id="35" idx="0"/>
          </p:cNvCxnSpPr>
          <p:nvPr/>
        </p:nvCxnSpPr>
        <p:spPr>
          <a:xfrm>
            <a:off x="2003504" y="1998077"/>
            <a:ext cx="3225259" cy="432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89459" y="46782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789459" y="45258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789459" y="4373493"/>
            <a:ext cx="1250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79459" y="4449693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79459" y="4373493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01050" y="3992493"/>
            <a:ext cx="1121391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Limiter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39125" y="4373493"/>
            <a:ext cx="161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39124" y="4525893"/>
            <a:ext cx="161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548650" y="4678293"/>
            <a:ext cx="161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63592" y="4240826"/>
            <a:ext cx="118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Red Column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Green Column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Blue Column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2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361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System Design and Modeling: Frisbee That Lights Up Based On Measured Angular Acceleration and Velocity </vt:lpstr>
      <vt:lpstr>Light-up Frisbee Level 0 Block Diagram</vt:lpstr>
      <vt:lpstr>Light-up Frisbee Level 1 Block Diagram</vt:lpstr>
      <vt:lpstr>Logic Power Supply: Level 0 Block Diagram</vt:lpstr>
      <vt:lpstr>Logic Power Supply: Level 1 Block Diagram</vt:lpstr>
      <vt:lpstr>Logic Module: Level 0 Block Diagram</vt:lpstr>
      <vt:lpstr>Logic Module: Level 1 Block Diagram</vt:lpstr>
      <vt:lpstr>Lighting Module: Level 0 Block Diagram</vt:lpstr>
      <vt:lpstr>Lighting Module: Level 1 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and Modeling: Frisbee That Lights Up Based On Measured Angular Acceleration and Velocity</dc:title>
  <dc:creator>Yusuf</dc:creator>
  <cp:lastModifiedBy>TNT</cp:lastModifiedBy>
  <cp:revision>62</cp:revision>
  <dcterms:created xsi:type="dcterms:W3CDTF">2012-11-16T01:05:04Z</dcterms:created>
  <dcterms:modified xsi:type="dcterms:W3CDTF">2012-11-19T18:26:47Z</dcterms:modified>
</cp:coreProperties>
</file>