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0" r:id="rId3"/>
    <p:sldId id="282" r:id="rId4"/>
    <p:sldId id="286" r:id="rId5"/>
    <p:sldId id="289" r:id="rId6"/>
    <p:sldId id="291" r:id="rId7"/>
    <p:sldId id="292" r:id="rId8"/>
    <p:sldId id="295" r:id="rId9"/>
    <p:sldId id="294" r:id="rId10"/>
    <p:sldId id="290" r:id="rId11"/>
    <p:sldId id="296" r:id="rId12"/>
    <p:sldId id="29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4366-1C5B-4149-8B44-211BA56337F8}"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48D01-5ED5-4791-902A-F4655356988C}" type="slidenum">
              <a:rPr lang="en-US" smtClean="0"/>
              <a:t>‹#›</a:t>
            </a:fld>
            <a:endParaRPr lang="en-US"/>
          </a:p>
        </p:txBody>
      </p:sp>
    </p:spTree>
    <p:extLst>
      <p:ext uri="{BB962C8B-B14F-4D97-AF65-F5344CB8AC3E}">
        <p14:creationId xmlns:p14="http://schemas.microsoft.com/office/powerpoint/2010/main" val="300374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2C34-9C91-4D0D-9092-FA64E105D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E34DD-87FB-4912-B5C7-D7F263A27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D6290-331A-4BB8-A26B-0167DB410152}"/>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62BDD6B3-7206-4B62-8406-8EEA2D810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93864-4DF5-422E-8F8A-A4446C6A9A31}"/>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365968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AFFC-D8E2-4872-B889-2B04BDA5B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132F6-7F06-4B12-9144-174075CA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8058A-F5F1-40D3-BAF5-102E29782205}"/>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C619E90B-D53D-4458-8CDC-4BC4D61B3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4EF8F-C7C7-4AD9-9ED8-62D685273B0D}"/>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98751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892A1-2072-483A-9033-B4717A721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EDBB08-E086-4F1B-9C46-417096464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78998-73FC-4287-BC36-E27822A53073}"/>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D2992FE7-B460-4B65-82AD-FA219A541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C63-15B1-48EB-847B-89E545386A96}"/>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48175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629D-DA11-48A1-AB1A-AA8BA1520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83AD7-AC34-4750-B8CD-F9055A4F7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E9911-1CCC-4F0A-A433-AAA15A96AA9E}"/>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17122829-50A1-4FC9-BBDE-AF2D3A74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24559-C18D-46C0-BCCD-571E8FC046B2}"/>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60644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4447-4FD1-402C-8B1C-C49FD4B94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701A79-12D0-4B6F-8681-E3DB49E50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E9264-F696-40F3-89A1-AED085F314A3}"/>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9142746D-1549-45A5-B9D9-F74E3E109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D4B5-B53E-459E-965E-FE8A4A9FE6E3}"/>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34242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2843-7024-46AF-94A0-1AB84E90D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CD1A3-9EDC-42A9-AE0D-13698A8A4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A33D43-31A7-456E-9B31-65C341F86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D8278-7F58-47EC-A5E2-7C6DA9C25E43}"/>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6" name="Footer Placeholder 5">
            <a:extLst>
              <a:ext uri="{FF2B5EF4-FFF2-40B4-BE49-F238E27FC236}">
                <a16:creationId xmlns:a16="http://schemas.microsoft.com/office/drawing/2014/main" id="{7A6D7140-CAEC-41E5-B7B2-FF73A117C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0BFD9-A1B8-4E9A-94E3-D289CAD99E00}"/>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92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9911-9365-41F6-8906-EA2BCD0E61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00606-8B95-4F4D-A03E-E8692A858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6B392-0D02-4478-9E17-B2F4B7BF6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B7C528-5271-4574-9280-43EB20353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902EF-EF3C-4025-8B3F-BDFE91FB4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040FA-6517-404D-852E-C42E3ABA93DD}"/>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8" name="Footer Placeholder 7">
            <a:extLst>
              <a:ext uri="{FF2B5EF4-FFF2-40B4-BE49-F238E27FC236}">
                <a16:creationId xmlns:a16="http://schemas.microsoft.com/office/drawing/2014/main" id="{512BA5F2-CCA5-49F6-888C-F8C92E71C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5E8D94-74AD-456F-B8A6-59BA82D00B8E}"/>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971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16A5-4687-4D82-8191-094BC1B75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00B938-AC00-4DDD-BC28-A1A5ACB4E9C4}"/>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4" name="Footer Placeholder 3">
            <a:extLst>
              <a:ext uri="{FF2B5EF4-FFF2-40B4-BE49-F238E27FC236}">
                <a16:creationId xmlns:a16="http://schemas.microsoft.com/office/drawing/2014/main" id="{F5435419-3B21-4CED-A09B-E921FE084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6E781-CB57-4145-9B21-7DB814CEDAEC}"/>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66974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CA6D1-398E-4532-B1E0-4F3212150C35}"/>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3" name="Footer Placeholder 2">
            <a:extLst>
              <a:ext uri="{FF2B5EF4-FFF2-40B4-BE49-F238E27FC236}">
                <a16:creationId xmlns:a16="http://schemas.microsoft.com/office/drawing/2014/main" id="{D978E5E1-CD13-45B2-8C5F-54C1F8E76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D722C-D94A-4EF7-9992-D15E5F962ED3}"/>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84490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D330-184D-4D44-969B-02B43C93C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8D31E9-050F-4329-B562-5EF7B2A8A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977AA-7ED9-478C-B016-A37753A2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3C213-A488-44C0-805B-F83DE0660E0A}"/>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6" name="Footer Placeholder 5">
            <a:extLst>
              <a:ext uri="{FF2B5EF4-FFF2-40B4-BE49-F238E27FC236}">
                <a16:creationId xmlns:a16="http://schemas.microsoft.com/office/drawing/2014/main" id="{9F984CB9-92AD-487E-BE6A-40A423578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B8B0F-2C8F-412B-BCF9-C229D217A92D}"/>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25687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1626-3A30-4E54-A55E-CE4E37F8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4E1C41-4583-4A19-8B94-79CE9EE00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6DEAB-EEE8-41BD-BA2E-5336A5BDF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3535A-6129-42C0-AF1E-E40EBDF51E6B}"/>
              </a:ext>
            </a:extLst>
          </p:cNvPr>
          <p:cNvSpPr>
            <a:spLocks noGrp="1"/>
          </p:cNvSpPr>
          <p:nvPr>
            <p:ph type="dt" sz="half" idx="10"/>
          </p:nvPr>
        </p:nvSpPr>
        <p:spPr/>
        <p:txBody>
          <a:bodyPr/>
          <a:lstStyle/>
          <a:p>
            <a:fld id="{CE0D541F-C7B6-4977-8D53-155688237E65}" type="datetimeFigureOut">
              <a:rPr lang="en-US" smtClean="0"/>
              <a:t>3/26/2020</a:t>
            </a:fld>
            <a:endParaRPr lang="en-US"/>
          </a:p>
        </p:txBody>
      </p:sp>
      <p:sp>
        <p:nvSpPr>
          <p:cNvPr id="6" name="Footer Placeholder 5">
            <a:extLst>
              <a:ext uri="{FF2B5EF4-FFF2-40B4-BE49-F238E27FC236}">
                <a16:creationId xmlns:a16="http://schemas.microsoft.com/office/drawing/2014/main" id="{2E66AE5E-B904-4172-8762-E09E2D92E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E686E-3A90-4282-8751-AED59EBF071B}"/>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37483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CAC11-1034-4A01-9868-782E26AD2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CBC6E-CD48-4661-8645-1DD7EA77D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E890A-0B4A-4D2A-91B8-8AA8EC266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D541F-C7B6-4977-8D53-155688237E65}" type="datetimeFigureOut">
              <a:rPr lang="en-US" smtClean="0"/>
              <a:t>3/26/2020</a:t>
            </a:fld>
            <a:endParaRPr lang="en-US"/>
          </a:p>
        </p:txBody>
      </p:sp>
      <p:sp>
        <p:nvSpPr>
          <p:cNvPr id="5" name="Footer Placeholder 4">
            <a:extLst>
              <a:ext uri="{FF2B5EF4-FFF2-40B4-BE49-F238E27FC236}">
                <a16:creationId xmlns:a16="http://schemas.microsoft.com/office/drawing/2014/main" id="{89437F5B-ACDB-4816-BC3D-2E036CCA1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4D745-A273-4FED-BE45-1425FBF75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D19E-D7B5-4E5E-B236-9BDC3A60038D}" type="slidenum">
              <a:rPr lang="en-US" smtClean="0"/>
              <a:t>‹#›</a:t>
            </a:fld>
            <a:endParaRPr lang="en-US"/>
          </a:p>
        </p:txBody>
      </p:sp>
    </p:spTree>
    <p:extLst>
      <p:ext uri="{BB962C8B-B14F-4D97-AF65-F5344CB8AC3E}">
        <p14:creationId xmlns:p14="http://schemas.microsoft.com/office/powerpoint/2010/main" val="269905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78EA-5F5A-4584-ABE2-758D8E2A69CB}"/>
              </a:ext>
            </a:extLst>
          </p:cNvPr>
          <p:cNvSpPr>
            <a:spLocks noGrp="1"/>
          </p:cNvSpPr>
          <p:nvPr>
            <p:ph type="ctrTitle"/>
          </p:nvPr>
        </p:nvSpPr>
        <p:spPr/>
        <p:txBody>
          <a:bodyPr/>
          <a:lstStyle/>
          <a:p>
            <a:r>
              <a:rPr lang="en-US" dirty="0"/>
              <a:t>ENEL 895AK</a:t>
            </a:r>
          </a:p>
        </p:txBody>
      </p:sp>
      <p:sp>
        <p:nvSpPr>
          <p:cNvPr id="3" name="Subtitle 2">
            <a:extLst>
              <a:ext uri="{FF2B5EF4-FFF2-40B4-BE49-F238E27FC236}">
                <a16:creationId xmlns:a16="http://schemas.microsoft.com/office/drawing/2014/main" id="{BAD5750D-EE6A-468B-A22B-788575EFDD2E}"/>
              </a:ext>
            </a:extLst>
          </p:cNvPr>
          <p:cNvSpPr>
            <a:spLocks noGrp="1"/>
          </p:cNvSpPr>
          <p:nvPr>
            <p:ph type="subTitle" idx="1"/>
          </p:nvPr>
        </p:nvSpPr>
        <p:spPr/>
        <p:txBody>
          <a:bodyPr/>
          <a:lstStyle/>
          <a:p>
            <a:r>
              <a:rPr lang="en-US" dirty="0"/>
              <a:t>ECC Based Key Management Schemes</a:t>
            </a:r>
          </a:p>
          <a:p>
            <a:endParaRPr lang="en-US" dirty="0"/>
          </a:p>
        </p:txBody>
      </p:sp>
    </p:spTree>
    <p:extLst>
      <p:ext uri="{BB962C8B-B14F-4D97-AF65-F5344CB8AC3E}">
        <p14:creationId xmlns:p14="http://schemas.microsoft.com/office/powerpoint/2010/main" val="100957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2C45-732D-4C94-963F-3505CB7EE2A7}"/>
              </a:ext>
            </a:extLst>
          </p:cNvPr>
          <p:cNvSpPr>
            <a:spLocks noGrp="1"/>
          </p:cNvSpPr>
          <p:nvPr>
            <p:ph type="title"/>
          </p:nvPr>
        </p:nvSpPr>
        <p:spPr/>
        <p:txBody>
          <a:bodyPr/>
          <a:lstStyle/>
          <a:p>
            <a:r>
              <a:rPr lang="en-US" dirty="0"/>
              <a:t>SSK Generation</a:t>
            </a:r>
            <a:endParaRPr lang="en-CA" dirty="0"/>
          </a:p>
        </p:txBody>
      </p:sp>
      <p:sp>
        <p:nvSpPr>
          <p:cNvPr id="3" name="Content Placeholder 2">
            <a:extLst>
              <a:ext uri="{FF2B5EF4-FFF2-40B4-BE49-F238E27FC236}">
                <a16:creationId xmlns:a16="http://schemas.microsoft.com/office/drawing/2014/main" id="{93481875-B0D7-4E9E-B89F-8287908EDC51}"/>
              </a:ext>
            </a:extLst>
          </p:cNvPr>
          <p:cNvSpPr>
            <a:spLocks noGrp="1"/>
          </p:cNvSpPr>
          <p:nvPr>
            <p:ph idx="1"/>
          </p:nvPr>
        </p:nvSpPr>
        <p:spPr/>
        <p:txBody>
          <a:bodyPr/>
          <a:lstStyle/>
          <a:p>
            <a:r>
              <a:rPr lang="en-US" dirty="0"/>
              <a:t>When a node (CM) needs to transmit to the gateway, steps required to setup an SSK between CM and Cluster Head (CH) are:</a:t>
            </a:r>
          </a:p>
          <a:p>
            <a:pPr lvl="1"/>
            <a:r>
              <a:rPr lang="en-US" dirty="0"/>
              <a:t>CM generates a Session Request (SREQ) containing a time-based token TT</a:t>
            </a:r>
            <a:r>
              <a:rPr lang="en-US" baseline="-25000" dirty="0"/>
              <a:t>CM</a:t>
            </a:r>
            <a:r>
              <a:rPr lang="en-US" dirty="0"/>
              <a:t> and the node id ID</a:t>
            </a:r>
            <a:r>
              <a:rPr lang="en-US" baseline="-25000" dirty="0"/>
              <a:t>CM</a:t>
            </a:r>
            <a:r>
              <a:rPr lang="en-US" dirty="0"/>
              <a:t> transmits it to the CH</a:t>
            </a:r>
          </a:p>
          <a:p>
            <a:pPr lvl="1"/>
            <a:r>
              <a:rPr lang="en-US" dirty="0"/>
              <a:t>The CH receives the SREQ and generates a Session Response containing the TT</a:t>
            </a:r>
            <a:r>
              <a:rPr lang="en-US" baseline="-25000" dirty="0"/>
              <a:t>CH, </a:t>
            </a:r>
            <a:r>
              <a:rPr lang="en-US" dirty="0"/>
              <a:t>ID</a:t>
            </a:r>
            <a:r>
              <a:rPr lang="en-US" baseline="-25000" dirty="0"/>
              <a:t>CH, </a:t>
            </a:r>
            <a:r>
              <a:rPr lang="en-US" dirty="0"/>
              <a:t>and the public key PK</a:t>
            </a:r>
            <a:r>
              <a:rPr lang="en-US" baseline="-25000" dirty="0"/>
              <a:t>CH. </a:t>
            </a:r>
            <a:r>
              <a:rPr lang="en-US" dirty="0"/>
              <a:t>The CH also performs a lookup of the CM’s public key.</a:t>
            </a:r>
            <a:endParaRPr lang="en-US" baseline="-25000" dirty="0"/>
          </a:p>
          <a:p>
            <a:pPr lvl="1"/>
            <a:r>
              <a:rPr lang="en-US" dirty="0"/>
              <a:t>The CH now has TT</a:t>
            </a:r>
            <a:r>
              <a:rPr lang="en-US" baseline="-25000" dirty="0"/>
              <a:t>CM, </a:t>
            </a:r>
            <a:r>
              <a:rPr lang="en-US" dirty="0"/>
              <a:t>ID</a:t>
            </a:r>
            <a:r>
              <a:rPr lang="en-US" baseline="-25000" dirty="0"/>
              <a:t>CM, </a:t>
            </a:r>
            <a:r>
              <a:rPr lang="en-US" dirty="0"/>
              <a:t>and PK</a:t>
            </a:r>
            <a:r>
              <a:rPr lang="en-US" baseline="-25000" dirty="0"/>
              <a:t>CM </a:t>
            </a:r>
            <a:r>
              <a:rPr lang="en-US" dirty="0"/>
              <a:t>and the CM now has TT</a:t>
            </a:r>
            <a:r>
              <a:rPr lang="en-US" baseline="-25000" dirty="0"/>
              <a:t>CH, </a:t>
            </a:r>
            <a:r>
              <a:rPr lang="en-US" dirty="0"/>
              <a:t>ID</a:t>
            </a:r>
            <a:r>
              <a:rPr lang="en-US" baseline="-25000" dirty="0"/>
              <a:t>CH, </a:t>
            </a:r>
            <a:r>
              <a:rPr lang="en-US" dirty="0"/>
              <a:t>and PK</a:t>
            </a:r>
            <a:r>
              <a:rPr lang="en-US" baseline="-25000" dirty="0"/>
              <a:t>CH</a:t>
            </a:r>
          </a:p>
          <a:p>
            <a:pPr lvl="1"/>
            <a:r>
              <a:rPr lang="en-US" dirty="0"/>
              <a:t>Using this shared information they are able to derive a Shared Session Key to encrypt and transmit the message</a:t>
            </a:r>
          </a:p>
          <a:p>
            <a:pPr lvl="1"/>
            <a:endParaRPr lang="en-US" dirty="0"/>
          </a:p>
          <a:p>
            <a:pPr lvl="1"/>
            <a:endParaRPr lang="en-US" dirty="0"/>
          </a:p>
          <a:p>
            <a:pPr lvl="1"/>
            <a:endParaRPr lang="en-CA" dirty="0"/>
          </a:p>
        </p:txBody>
      </p:sp>
      <p:sp>
        <p:nvSpPr>
          <p:cNvPr id="5" name="TextBox 4">
            <a:extLst>
              <a:ext uri="{FF2B5EF4-FFF2-40B4-BE49-F238E27FC236}">
                <a16:creationId xmlns:a16="http://schemas.microsoft.com/office/drawing/2014/main" id="{1BBF0093-6122-4750-AE37-169277B6E4D5}"/>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Tree>
    <p:extLst>
      <p:ext uri="{BB962C8B-B14F-4D97-AF65-F5344CB8AC3E}">
        <p14:creationId xmlns:p14="http://schemas.microsoft.com/office/powerpoint/2010/main" val="326014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2948-C54F-41F1-A3A4-4DB9AB97D5AC}"/>
              </a:ext>
            </a:extLst>
          </p:cNvPr>
          <p:cNvSpPr>
            <a:spLocks noGrp="1"/>
          </p:cNvSpPr>
          <p:nvPr>
            <p:ph type="title"/>
          </p:nvPr>
        </p:nvSpPr>
        <p:spPr/>
        <p:txBody>
          <a:bodyPr/>
          <a:lstStyle/>
          <a:p>
            <a:r>
              <a:rPr lang="en-US" dirty="0"/>
              <a:t>Limitations of Proposal</a:t>
            </a:r>
            <a:endParaRPr lang="en-CA" dirty="0"/>
          </a:p>
        </p:txBody>
      </p:sp>
      <p:sp>
        <p:nvSpPr>
          <p:cNvPr id="3" name="Content Placeholder 2">
            <a:extLst>
              <a:ext uri="{FF2B5EF4-FFF2-40B4-BE49-F238E27FC236}">
                <a16:creationId xmlns:a16="http://schemas.microsoft.com/office/drawing/2014/main" id="{A2E1AD1F-8800-4D76-9341-8DA6D5C890B1}"/>
              </a:ext>
            </a:extLst>
          </p:cNvPr>
          <p:cNvSpPr>
            <a:spLocks noGrp="1"/>
          </p:cNvSpPr>
          <p:nvPr>
            <p:ph idx="1"/>
          </p:nvPr>
        </p:nvSpPr>
        <p:spPr/>
        <p:txBody>
          <a:bodyPr/>
          <a:lstStyle/>
          <a:p>
            <a:r>
              <a:rPr lang="en-US" dirty="0"/>
              <a:t>Some limitations exist in this system, such as:</a:t>
            </a:r>
          </a:p>
          <a:p>
            <a:pPr lvl="1"/>
            <a:r>
              <a:rPr lang="en-US" dirty="0"/>
              <a:t>Due to the fact that each CH need to store a database of its CM’s public keys, the CH nodes need to be a higher functioning node. They will require more storage to manage the database.</a:t>
            </a:r>
          </a:p>
          <a:p>
            <a:pPr lvl="1"/>
            <a:r>
              <a:rPr lang="en-US" dirty="0"/>
              <a:t>In addition to this, each CH is a bottleneck for it’s area cluster and can possibly be a routing path for the other SAP’s in the backbone cluster. This means that the CH nodes need a larger energy capacity in order to handle the additional traffic.</a:t>
            </a:r>
          </a:p>
          <a:p>
            <a:pPr lvl="1"/>
            <a:r>
              <a:rPr lang="en-US" dirty="0"/>
              <a:t>This paper also doesn’t specify how nodes generate the master key pair or if there are any provisions to regenerate the pair. An assumption can be made that in order to regenerate the master the whole node registration process needs to </a:t>
            </a:r>
            <a:r>
              <a:rPr lang="en-US"/>
              <a:t>be performed</a:t>
            </a:r>
            <a:endParaRPr lang="en-US" dirty="0"/>
          </a:p>
        </p:txBody>
      </p:sp>
    </p:spTree>
    <p:extLst>
      <p:ext uri="{BB962C8B-B14F-4D97-AF65-F5344CB8AC3E}">
        <p14:creationId xmlns:p14="http://schemas.microsoft.com/office/powerpoint/2010/main" val="10240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54C6-9A71-4458-930E-694BA545A2C4}"/>
              </a:ext>
            </a:extLst>
          </p:cNvPr>
          <p:cNvSpPr>
            <a:spLocks noGrp="1"/>
          </p:cNvSpPr>
          <p:nvPr>
            <p:ph type="title"/>
          </p:nvPr>
        </p:nvSpPr>
        <p:spPr/>
        <p:txBody>
          <a:bodyPr/>
          <a:lstStyle/>
          <a:p>
            <a:r>
              <a:rPr lang="en-US" dirty="0"/>
              <a:t>Next Week</a:t>
            </a:r>
            <a:endParaRPr lang="en-CA" dirty="0"/>
          </a:p>
        </p:txBody>
      </p:sp>
      <p:sp>
        <p:nvSpPr>
          <p:cNvPr id="3" name="Content Placeholder 2">
            <a:extLst>
              <a:ext uri="{FF2B5EF4-FFF2-40B4-BE49-F238E27FC236}">
                <a16:creationId xmlns:a16="http://schemas.microsoft.com/office/drawing/2014/main" id="{6021B6CD-1786-497C-967C-94D3A73A27D9}"/>
              </a:ext>
            </a:extLst>
          </p:cNvPr>
          <p:cNvSpPr>
            <a:spLocks noGrp="1"/>
          </p:cNvSpPr>
          <p:nvPr>
            <p:ph idx="1"/>
          </p:nvPr>
        </p:nvSpPr>
        <p:spPr/>
        <p:txBody>
          <a:bodyPr/>
          <a:lstStyle/>
          <a:p>
            <a:endParaRPr lang="en-US" dirty="0"/>
          </a:p>
          <a:p>
            <a:r>
              <a:rPr lang="en-US" dirty="0"/>
              <a:t>Dive into derivation of key pair and how the nodes master keys are used to derive the public/private keys</a:t>
            </a:r>
          </a:p>
          <a:p>
            <a:endParaRPr lang="en-US" dirty="0"/>
          </a:p>
          <a:p>
            <a:r>
              <a:rPr lang="en-US" dirty="0"/>
              <a:t>Dive into derivation of Shared Session Key used to secure individual communication sessions</a:t>
            </a:r>
          </a:p>
          <a:p>
            <a:endParaRPr lang="en-CA" dirty="0"/>
          </a:p>
        </p:txBody>
      </p:sp>
    </p:spTree>
    <p:extLst>
      <p:ext uri="{BB962C8B-B14F-4D97-AF65-F5344CB8AC3E}">
        <p14:creationId xmlns:p14="http://schemas.microsoft.com/office/powerpoint/2010/main" val="347689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956-C38B-4654-9920-7A3606C0EE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D474A7-32B9-42E7-B6E6-003853FCCB39}"/>
              </a:ext>
            </a:extLst>
          </p:cNvPr>
          <p:cNvSpPr>
            <a:spLocks noGrp="1"/>
          </p:cNvSpPr>
          <p:nvPr>
            <p:ph idx="1"/>
          </p:nvPr>
        </p:nvSpPr>
        <p:spPr/>
        <p:txBody>
          <a:bodyPr>
            <a:normAutofit/>
          </a:bodyPr>
          <a:lstStyle/>
          <a:p>
            <a:pPr marL="342900" indent="-342900">
              <a:buFont typeface="+mj-lt"/>
              <a:buAutoNum type="arabicPeriod"/>
            </a:pPr>
            <a:r>
              <a:rPr lang="en-CA" sz="2000" dirty="0"/>
              <a:t>X. Du, M. </a:t>
            </a:r>
            <a:r>
              <a:rPr lang="en-CA" sz="2000" dirty="0" err="1"/>
              <a:t>Guizani</a:t>
            </a:r>
            <a:r>
              <a:rPr lang="en-CA" sz="2000" dirty="0"/>
              <a:t>, Y. Xiao and H. Chen, "Transactions papers a routing-driven Elliptic Curve Cryptography based key management scheme for Heterogeneous Sensor Networks," in </a:t>
            </a:r>
            <a:r>
              <a:rPr lang="en-CA" sz="2000" i="1" dirty="0"/>
              <a:t>IEEE Transactions on Wireless Communications</a:t>
            </a:r>
            <a:r>
              <a:rPr lang="en-CA" sz="2000" dirty="0"/>
              <a:t>, vol. 8, no. 3, pp. 1223-1229, March 2009.</a:t>
            </a:r>
          </a:p>
          <a:p>
            <a:pPr marL="342900" indent="-342900">
              <a:buFont typeface="+mj-lt"/>
              <a:buAutoNum type="arabicPeriod"/>
            </a:pPr>
            <a:r>
              <a:rPr lang="en-CA" sz="2000" dirty="0"/>
              <a:t>C. H. Tseng, S. Wang and W. </a:t>
            </a:r>
            <a:r>
              <a:rPr lang="en-CA" sz="2000" dirty="0" err="1"/>
              <a:t>Tsaur</a:t>
            </a:r>
            <a:r>
              <a:rPr lang="en-CA" sz="2000" dirty="0"/>
              <a:t>, "Hierarchical and Dynamic Elliptic Curve Cryptosystem Based Self-Certified Public Key Scheme for Medical Data Protection," in IEEE Transactions on Reliability, vol. 64, no. 3, pp. 1078-1085, Sept. 2015.</a:t>
            </a:r>
          </a:p>
        </p:txBody>
      </p:sp>
    </p:spTree>
    <p:extLst>
      <p:ext uri="{BB962C8B-B14F-4D97-AF65-F5344CB8AC3E}">
        <p14:creationId xmlns:p14="http://schemas.microsoft.com/office/powerpoint/2010/main" val="138342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B618-E927-45D8-9AF5-339DD87B2B0F}"/>
              </a:ext>
            </a:extLst>
          </p:cNvPr>
          <p:cNvSpPr>
            <a:spLocks noGrp="1"/>
          </p:cNvSpPr>
          <p:nvPr>
            <p:ph type="title"/>
          </p:nvPr>
        </p:nvSpPr>
        <p:spPr>
          <a:xfrm>
            <a:off x="838200" y="331048"/>
            <a:ext cx="10515600" cy="1537509"/>
          </a:xfrm>
        </p:spPr>
        <p:txBody>
          <a:bodyPr/>
          <a:lstStyle/>
          <a:p>
            <a:r>
              <a:rPr lang="en-US" dirty="0"/>
              <a:t>Routing-Driven ECC Key Management</a:t>
            </a:r>
            <a:endParaRPr lang="en-CA" dirty="0"/>
          </a:p>
        </p:txBody>
      </p:sp>
      <p:sp>
        <p:nvSpPr>
          <p:cNvPr id="3" name="Content Placeholder 2">
            <a:extLst>
              <a:ext uri="{FF2B5EF4-FFF2-40B4-BE49-F238E27FC236}">
                <a16:creationId xmlns:a16="http://schemas.microsoft.com/office/drawing/2014/main" id="{88E19A91-3EA5-42A8-A63D-8B01D294D120}"/>
              </a:ext>
            </a:extLst>
          </p:cNvPr>
          <p:cNvSpPr>
            <a:spLocks noGrp="1"/>
          </p:cNvSpPr>
          <p:nvPr>
            <p:ph idx="1"/>
          </p:nvPr>
        </p:nvSpPr>
        <p:spPr/>
        <p:txBody>
          <a:bodyPr/>
          <a:lstStyle/>
          <a:p>
            <a:r>
              <a:rPr lang="en-US" dirty="0"/>
              <a:t>[1] suggests a routing-driven key management system based on ECC certificates.</a:t>
            </a:r>
          </a:p>
          <a:p>
            <a:r>
              <a:rPr lang="en-US" dirty="0"/>
              <a:t>The system depends on the existence of many restricted-function devices (L nodes) and a few higher-function devices (H nodes). The H nodes are used as cluster-heads in the network.</a:t>
            </a:r>
          </a:p>
          <a:p>
            <a:r>
              <a:rPr lang="en-US" dirty="0"/>
              <a:t>During network setup, each node generates a key pair and shares the public key with its cluster head.</a:t>
            </a:r>
            <a:endParaRPr lang="en-CA" dirty="0"/>
          </a:p>
          <a:p>
            <a:r>
              <a:rPr lang="en-CA" dirty="0"/>
              <a:t>Finally, the cluster head generates signed certificates for each node and acts as a Certificate Authority during transmissions.</a:t>
            </a:r>
            <a:endParaRPr lang="en-US" dirty="0"/>
          </a:p>
        </p:txBody>
      </p:sp>
      <p:sp>
        <p:nvSpPr>
          <p:cNvPr id="5" name="TextBox 4">
            <a:extLst>
              <a:ext uri="{FF2B5EF4-FFF2-40B4-BE49-F238E27FC236}">
                <a16:creationId xmlns:a16="http://schemas.microsoft.com/office/drawing/2014/main" id="{0FFC1FFB-C039-4C65-A6FE-4907358328C8}"/>
              </a:ext>
            </a:extLst>
          </p:cNvPr>
          <p:cNvSpPr txBox="1"/>
          <p:nvPr/>
        </p:nvSpPr>
        <p:spPr>
          <a:xfrm>
            <a:off x="838200" y="6203786"/>
            <a:ext cx="8680647" cy="646331"/>
          </a:xfrm>
          <a:prstGeom prst="rect">
            <a:avLst/>
          </a:prstGeom>
          <a:noFill/>
        </p:spPr>
        <p:txBody>
          <a:bodyPr wrap="square" rtlCol="0">
            <a:spAutoFit/>
          </a:bodyPr>
          <a:lstStyle/>
          <a:p>
            <a:r>
              <a:rPr lang="en-CA" sz="1200" dirty="0"/>
              <a:t>X. Du, M. </a:t>
            </a:r>
            <a:r>
              <a:rPr lang="en-CA" sz="1200" dirty="0" err="1"/>
              <a:t>Guizani</a:t>
            </a:r>
            <a:r>
              <a:rPr lang="en-CA" sz="1200" dirty="0"/>
              <a:t>, Y. Xiao and H. Chen, "Transactions papers a routing-driven Elliptic Curve Cryptography based key management scheme for Heterogeneous Sensor Networks," in </a:t>
            </a:r>
            <a:r>
              <a:rPr lang="en-CA" sz="1200" i="1" dirty="0"/>
              <a:t>IEEE Transactions on Wireless Communications</a:t>
            </a:r>
            <a:r>
              <a:rPr lang="en-CA" sz="1200" dirty="0"/>
              <a:t>, vol. 8, no. 3, pp. 1223-1229, March 2009.</a:t>
            </a:r>
            <a:endParaRPr lang="en-US" sz="1200" dirty="0"/>
          </a:p>
          <a:p>
            <a:endParaRPr lang="en-CA" sz="1200" dirty="0"/>
          </a:p>
        </p:txBody>
      </p:sp>
    </p:spTree>
    <p:extLst>
      <p:ext uri="{BB962C8B-B14F-4D97-AF65-F5344CB8AC3E}">
        <p14:creationId xmlns:p14="http://schemas.microsoft.com/office/powerpoint/2010/main" val="412923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B618-E927-45D8-9AF5-339DD87B2B0F}"/>
              </a:ext>
            </a:extLst>
          </p:cNvPr>
          <p:cNvSpPr>
            <a:spLocks noGrp="1"/>
          </p:cNvSpPr>
          <p:nvPr>
            <p:ph type="title"/>
          </p:nvPr>
        </p:nvSpPr>
        <p:spPr>
          <a:xfrm>
            <a:off x="838200" y="331048"/>
            <a:ext cx="10515600" cy="1537509"/>
          </a:xfrm>
        </p:spPr>
        <p:txBody>
          <a:bodyPr/>
          <a:lstStyle/>
          <a:p>
            <a:r>
              <a:rPr lang="en-US" dirty="0"/>
              <a:t>Routing-Driven ECC Key Management</a:t>
            </a:r>
            <a:endParaRPr lang="en-CA" dirty="0"/>
          </a:p>
        </p:txBody>
      </p:sp>
      <p:sp>
        <p:nvSpPr>
          <p:cNvPr id="3" name="Content Placeholder 2">
            <a:extLst>
              <a:ext uri="{FF2B5EF4-FFF2-40B4-BE49-F238E27FC236}">
                <a16:creationId xmlns:a16="http://schemas.microsoft.com/office/drawing/2014/main" id="{88E19A91-3EA5-42A8-A63D-8B01D294D120}"/>
              </a:ext>
            </a:extLst>
          </p:cNvPr>
          <p:cNvSpPr>
            <a:spLocks noGrp="1"/>
          </p:cNvSpPr>
          <p:nvPr>
            <p:ph idx="1"/>
          </p:nvPr>
        </p:nvSpPr>
        <p:spPr/>
        <p:txBody>
          <a:bodyPr/>
          <a:lstStyle/>
          <a:p>
            <a:r>
              <a:rPr lang="en-US" dirty="0"/>
              <a:t>Using this system, if a node fails, other nodes only need to examine their routing table and collect the proper certificates from their cluster head.</a:t>
            </a:r>
          </a:p>
          <a:p>
            <a:r>
              <a:rPr lang="en-US" dirty="0"/>
              <a:t>If a cluster head fails, the network needs to initiate a setup event with another cluster head to build new clusters</a:t>
            </a:r>
          </a:p>
          <a:p>
            <a:r>
              <a:rPr lang="en-US" dirty="0"/>
              <a:t>The system can be used with pre-loaded ECC pairs to save energy or can be used with dynamically generated keys.</a:t>
            </a:r>
          </a:p>
          <a:p>
            <a:endParaRPr lang="en-US" dirty="0"/>
          </a:p>
        </p:txBody>
      </p:sp>
      <p:sp>
        <p:nvSpPr>
          <p:cNvPr id="5" name="TextBox 4">
            <a:extLst>
              <a:ext uri="{FF2B5EF4-FFF2-40B4-BE49-F238E27FC236}">
                <a16:creationId xmlns:a16="http://schemas.microsoft.com/office/drawing/2014/main" id="{0FFC1FFB-C039-4C65-A6FE-4907358328C8}"/>
              </a:ext>
            </a:extLst>
          </p:cNvPr>
          <p:cNvSpPr txBox="1"/>
          <p:nvPr/>
        </p:nvSpPr>
        <p:spPr>
          <a:xfrm>
            <a:off x="838200" y="6203786"/>
            <a:ext cx="8680647" cy="646331"/>
          </a:xfrm>
          <a:prstGeom prst="rect">
            <a:avLst/>
          </a:prstGeom>
          <a:noFill/>
        </p:spPr>
        <p:txBody>
          <a:bodyPr wrap="square" rtlCol="0">
            <a:spAutoFit/>
          </a:bodyPr>
          <a:lstStyle/>
          <a:p>
            <a:r>
              <a:rPr lang="en-CA" sz="1200" dirty="0"/>
              <a:t>X. Du, M. </a:t>
            </a:r>
            <a:r>
              <a:rPr lang="en-CA" sz="1200" dirty="0" err="1"/>
              <a:t>Guizani</a:t>
            </a:r>
            <a:r>
              <a:rPr lang="en-CA" sz="1200" dirty="0"/>
              <a:t>, Y. Xiao and H. Chen, "Transactions papers a routing-driven Elliptic Curve Cryptography based key management scheme for Heterogeneous Sensor Networks," in </a:t>
            </a:r>
            <a:r>
              <a:rPr lang="en-CA" sz="1200" i="1" dirty="0"/>
              <a:t>IEEE Transactions on Wireless Communications</a:t>
            </a:r>
            <a:r>
              <a:rPr lang="en-CA" sz="1200" dirty="0"/>
              <a:t>, vol. 8, no. 3, pp. 1223-1229, March 2009.</a:t>
            </a:r>
            <a:endParaRPr lang="en-US" sz="1200" dirty="0"/>
          </a:p>
          <a:p>
            <a:endParaRPr lang="en-CA" sz="1200" dirty="0"/>
          </a:p>
        </p:txBody>
      </p:sp>
    </p:spTree>
    <p:extLst>
      <p:ext uri="{BB962C8B-B14F-4D97-AF65-F5344CB8AC3E}">
        <p14:creationId xmlns:p14="http://schemas.microsoft.com/office/powerpoint/2010/main" val="304521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DAF0-4187-4000-BD44-7F3650CB44EC}"/>
              </a:ext>
            </a:extLst>
          </p:cNvPr>
          <p:cNvSpPr>
            <a:spLocks noGrp="1"/>
          </p:cNvSpPr>
          <p:nvPr>
            <p:ph type="title"/>
          </p:nvPr>
        </p:nvSpPr>
        <p:spPr/>
        <p:txBody>
          <a:bodyPr/>
          <a:lstStyle/>
          <a:p>
            <a:r>
              <a:rPr lang="en-US" dirty="0"/>
              <a:t>Hierarchical Self-Certified Management</a:t>
            </a:r>
            <a:endParaRPr lang="en-CA" dirty="0"/>
          </a:p>
        </p:txBody>
      </p:sp>
      <p:sp>
        <p:nvSpPr>
          <p:cNvPr id="3" name="Content Placeholder 2">
            <a:extLst>
              <a:ext uri="{FF2B5EF4-FFF2-40B4-BE49-F238E27FC236}">
                <a16:creationId xmlns:a16="http://schemas.microsoft.com/office/drawing/2014/main" id="{E8F97855-4870-49CC-80F3-71329F4F439F}"/>
              </a:ext>
            </a:extLst>
          </p:cNvPr>
          <p:cNvSpPr>
            <a:spLocks noGrp="1"/>
          </p:cNvSpPr>
          <p:nvPr>
            <p:ph idx="1"/>
          </p:nvPr>
        </p:nvSpPr>
        <p:spPr/>
        <p:txBody>
          <a:bodyPr/>
          <a:lstStyle/>
          <a:p>
            <a:r>
              <a:rPr lang="en-US" dirty="0"/>
              <a:t>[2] proposes a cluster based system for establishing secure sessions between cluster heads and members with no prior shared knowledge</a:t>
            </a:r>
          </a:p>
          <a:p>
            <a:r>
              <a:rPr lang="en-US" dirty="0"/>
              <a:t>This system was proposed for medical sensor network applications</a:t>
            </a:r>
          </a:p>
          <a:p>
            <a:r>
              <a:rPr lang="en-US" dirty="0"/>
              <a:t>This system depends on a tree-based hierarchy system and is based on setting up Shared Session Keys (SSK) between cluster heads and members</a:t>
            </a:r>
          </a:p>
          <a:p>
            <a:r>
              <a:rPr lang="en-US" dirty="0"/>
              <a:t>The system has a root level Secure Access Point (SAP) which acts as the WSN gateway. The root SAP manages other cluster head SAP’s in the backbone cluster. These cluster head SAP’s in turn manage nodes in their cluster.</a:t>
            </a:r>
            <a:endParaRPr lang="en-CA" dirty="0"/>
          </a:p>
          <a:p>
            <a:pPr marL="0" indent="0">
              <a:buNone/>
            </a:pPr>
            <a:endParaRPr lang="en-US" dirty="0"/>
          </a:p>
        </p:txBody>
      </p:sp>
      <p:sp>
        <p:nvSpPr>
          <p:cNvPr id="4" name="TextBox 3">
            <a:extLst>
              <a:ext uri="{FF2B5EF4-FFF2-40B4-BE49-F238E27FC236}">
                <a16:creationId xmlns:a16="http://schemas.microsoft.com/office/drawing/2014/main" id="{F6C98DF9-040C-45C6-808E-DE3BA670706F}"/>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Tree>
    <p:extLst>
      <p:ext uri="{BB962C8B-B14F-4D97-AF65-F5344CB8AC3E}">
        <p14:creationId xmlns:p14="http://schemas.microsoft.com/office/powerpoint/2010/main" val="191644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F1B2-21C3-4D66-9FD6-AD62FF936B00}"/>
              </a:ext>
            </a:extLst>
          </p:cNvPr>
          <p:cNvSpPr>
            <a:spLocks noGrp="1"/>
          </p:cNvSpPr>
          <p:nvPr>
            <p:ph type="title"/>
          </p:nvPr>
        </p:nvSpPr>
        <p:spPr/>
        <p:txBody>
          <a:bodyPr/>
          <a:lstStyle/>
          <a:p>
            <a:r>
              <a:rPr lang="en-US" dirty="0"/>
              <a:t>Architecture of the System</a:t>
            </a:r>
            <a:endParaRPr lang="en-CA" dirty="0"/>
          </a:p>
        </p:txBody>
      </p:sp>
      <p:pic>
        <p:nvPicPr>
          <p:cNvPr id="5" name="Content Placeholder 4">
            <a:extLst>
              <a:ext uri="{FF2B5EF4-FFF2-40B4-BE49-F238E27FC236}">
                <a16:creationId xmlns:a16="http://schemas.microsoft.com/office/drawing/2014/main" id="{777C66D2-2711-4EC4-88CC-D4284BCA80D4}"/>
              </a:ext>
            </a:extLst>
          </p:cNvPr>
          <p:cNvPicPr>
            <a:picLocks noGrp="1" noChangeAspect="1"/>
          </p:cNvPicPr>
          <p:nvPr>
            <p:ph idx="1"/>
          </p:nvPr>
        </p:nvPicPr>
        <p:blipFill>
          <a:blip r:embed="rId2"/>
          <a:stretch>
            <a:fillRect/>
          </a:stretch>
        </p:blipFill>
        <p:spPr>
          <a:xfrm>
            <a:off x="5222048" y="1820485"/>
            <a:ext cx="6131752" cy="3852079"/>
          </a:xfrm>
          <a:prstGeom prst="rect">
            <a:avLst/>
          </a:prstGeom>
        </p:spPr>
      </p:pic>
      <p:sp>
        <p:nvSpPr>
          <p:cNvPr id="4" name="TextBox 3">
            <a:extLst>
              <a:ext uri="{FF2B5EF4-FFF2-40B4-BE49-F238E27FC236}">
                <a16:creationId xmlns:a16="http://schemas.microsoft.com/office/drawing/2014/main" id="{79F4C649-30AE-4EB7-8137-93B9EB7526AA}"/>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
        <p:nvSpPr>
          <p:cNvPr id="9" name="TextBox 8">
            <a:extLst>
              <a:ext uri="{FF2B5EF4-FFF2-40B4-BE49-F238E27FC236}">
                <a16:creationId xmlns:a16="http://schemas.microsoft.com/office/drawing/2014/main" id="{D6C5E462-C85B-4EB1-9295-67BD1318EF54}"/>
              </a:ext>
            </a:extLst>
          </p:cNvPr>
          <p:cNvSpPr txBox="1"/>
          <p:nvPr/>
        </p:nvSpPr>
        <p:spPr>
          <a:xfrm>
            <a:off x="838200" y="1511224"/>
            <a:ext cx="4686528" cy="4893647"/>
          </a:xfrm>
          <a:prstGeom prst="rect">
            <a:avLst/>
          </a:prstGeom>
          <a:noFill/>
        </p:spPr>
        <p:txBody>
          <a:bodyPr wrap="square" rtlCol="0">
            <a:spAutoFit/>
          </a:bodyPr>
          <a:lstStyle/>
          <a:p>
            <a:pPr marL="285750" indent="-285750">
              <a:buFont typeface="Arial" panose="020B0604020202020204" pitchFamily="34" charset="0"/>
              <a:buChar char="•"/>
            </a:pPr>
            <a:r>
              <a:rPr lang="en-US" sz="2500" dirty="0"/>
              <a:t>The Root SAP manages all cluster heads in the Backbone Cluster</a:t>
            </a:r>
          </a:p>
          <a:p>
            <a:pPr marL="285750" indent="-285750">
              <a:buFont typeface="Arial" panose="020B0604020202020204" pitchFamily="34" charset="0"/>
              <a:buChar char="•"/>
            </a:pPr>
            <a:r>
              <a:rPr lang="en-US" sz="2500" dirty="0"/>
              <a:t>Each cluster head SAP is responsible for an area cluster</a:t>
            </a:r>
          </a:p>
          <a:p>
            <a:pPr marL="285750" indent="-285750">
              <a:buFont typeface="Arial" panose="020B0604020202020204" pitchFamily="34" charset="0"/>
              <a:buChar char="•"/>
            </a:pPr>
            <a:r>
              <a:rPr lang="en-CA" sz="2500" dirty="0"/>
              <a:t>The SAP’s drive session creation and management</a:t>
            </a:r>
          </a:p>
          <a:p>
            <a:pPr marL="285750" indent="-285750">
              <a:buFont typeface="Arial" panose="020B0604020202020204" pitchFamily="34" charset="0"/>
              <a:buChar char="•"/>
            </a:pPr>
            <a:r>
              <a:rPr lang="en-CA" sz="2500" dirty="0"/>
              <a:t>Each SAP has a pre-established SSK with the Root</a:t>
            </a:r>
          </a:p>
          <a:p>
            <a:pPr marL="285750" indent="-285750">
              <a:buFont typeface="Arial" panose="020B0604020202020204" pitchFamily="34" charset="0"/>
              <a:buChar char="•"/>
            </a:pPr>
            <a:r>
              <a:rPr lang="en-CA" sz="2500" dirty="0"/>
              <a:t>Each Node dynamically creates a new SSK with their SAP when needed</a:t>
            </a:r>
          </a:p>
        </p:txBody>
      </p:sp>
    </p:spTree>
    <p:extLst>
      <p:ext uri="{BB962C8B-B14F-4D97-AF65-F5344CB8AC3E}">
        <p14:creationId xmlns:p14="http://schemas.microsoft.com/office/powerpoint/2010/main" val="204299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F1B2-21C3-4D66-9FD6-AD62FF936B00}"/>
              </a:ext>
            </a:extLst>
          </p:cNvPr>
          <p:cNvSpPr>
            <a:spLocks noGrp="1"/>
          </p:cNvSpPr>
          <p:nvPr>
            <p:ph type="title"/>
          </p:nvPr>
        </p:nvSpPr>
        <p:spPr/>
        <p:txBody>
          <a:bodyPr/>
          <a:lstStyle/>
          <a:p>
            <a:r>
              <a:rPr lang="en-US" dirty="0"/>
              <a:t>Routing Example 1</a:t>
            </a:r>
            <a:endParaRPr lang="en-CA" dirty="0"/>
          </a:p>
        </p:txBody>
      </p:sp>
      <p:sp>
        <p:nvSpPr>
          <p:cNvPr id="4" name="TextBox 3">
            <a:extLst>
              <a:ext uri="{FF2B5EF4-FFF2-40B4-BE49-F238E27FC236}">
                <a16:creationId xmlns:a16="http://schemas.microsoft.com/office/drawing/2014/main" id="{79F4C649-30AE-4EB7-8137-93B9EB7526AA}"/>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
        <p:nvSpPr>
          <p:cNvPr id="10" name="Content Placeholder 9">
            <a:extLst>
              <a:ext uri="{FF2B5EF4-FFF2-40B4-BE49-F238E27FC236}">
                <a16:creationId xmlns:a16="http://schemas.microsoft.com/office/drawing/2014/main" id="{9244504D-B681-4193-884E-DFAB2A96F2CE}"/>
              </a:ext>
            </a:extLst>
          </p:cNvPr>
          <p:cNvSpPr>
            <a:spLocks noGrp="1"/>
          </p:cNvSpPr>
          <p:nvPr>
            <p:ph idx="1"/>
          </p:nvPr>
        </p:nvSpPr>
        <p:spPr>
          <a:xfrm>
            <a:off x="838200" y="1825625"/>
            <a:ext cx="5409287" cy="4351338"/>
          </a:xfrm>
        </p:spPr>
        <p:txBody>
          <a:bodyPr/>
          <a:lstStyle/>
          <a:p>
            <a:r>
              <a:rPr lang="en-US" dirty="0"/>
              <a:t>R1 route sets up a dynamic SSK between the node and the SAP</a:t>
            </a:r>
          </a:p>
          <a:p>
            <a:r>
              <a:rPr lang="en-US" dirty="0"/>
              <a:t>This SSK is used to encrypt the message between SAP and Node</a:t>
            </a:r>
          </a:p>
          <a:p>
            <a:r>
              <a:rPr lang="en-US" dirty="0"/>
              <a:t>The Root SAP and SAP have a pre-established SSK that is used for the final transmission</a:t>
            </a:r>
            <a:endParaRPr lang="en-CA" dirty="0"/>
          </a:p>
        </p:txBody>
      </p:sp>
      <p:pic>
        <p:nvPicPr>
          <p:cNvPr id="11" name="Picture 10">
            <a:extLst>
              <a:ext uri="{FF2B5EF4-FFF2-40B4-BE49-F238E27FC236}">
                <a16:creationId xmlns:a16="http://schemas.microsoft.com/office/drawing/2014/main" id="{CB0C44A8-5383-40FC-ABD4-D6666BC5EFB8}"/>
              </a:ext>
            </a:extLst>
          </p:cNvPr>
          <p:cNvPicPr>
            <a:picLocks noChangeAspect="1"/>
          </p:cNvPicPr>
          <p:nvPr/>
        </p:nvPicPr>
        <p:blipFill>
          <a:blip r:embed="rId2"/>
          <a:stretch>
            <a:fillRect/>
          </a:stretch>
        </p:blipFill>
        <p:spPr>
          <a:xfrm>
            <a:off x="6055174" y="1990867"/>
            <a:ext cx="5258258" cy="3539430"/>
          </a:xfrm>
          <a:prstGeom prst="rect">
            <a:avLst/>
          </a:prstGeom>
        </p:spPr>
      </p:pic>
    </p:spTree>
    <p:extLst>
      <p:ext uri="{BB962C8B-B14F-4D97-AF65-F5344CB8AC3E}">
        <p14:creationId xmlns:p14="http://schemas.microsoft.com/office/powerpoint/2010/main" val="82059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F1B2-21C3-4D66-9FD6-AD62FF936B00}"/>
              </a:ext>
            </a:extLst>
          </p:cNvPr>
          <p:cNvSpPr>
            <a:spLocks noGrp="1"/>
          </p:cNvSpPr>
          <p:nvPr>
            <p:ph type="title"/>
          </p:nvPr>
        </p:nvSpPr>
        <p:spPr/>
        <p:txBody>
          <a:bodyPr/>
          <a:lstStyle/>
          <a:p>
            <a:r>
              <a:rPr lang="en-CA" dirty="0"/>
              <a:t>Routing Example 2</a:t>
            </a:r>
          </a:p>
        </p:txBody>
      </p:sp>
      <p:sp>
        <p:nvSpPr>
          <p:cNvPr id="4" name="TextBox 3">
            <a:extLst>
              <a:ext uri="{FF2B5EF4-FFF2-40B4-BE49-F238E27FC236}">
                <a16:creationId xmlns:a16="http://schemas.microsoft.com/office/drawing/2014/main" id="{79F4C649-30AE-4EB7-8137-93B9EB7526AA}"/>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
        <p:nvSpPr>
          <p:cNvPr id="10" name="Content Placeholder 9">
            <a:extLst>
              <a:ext uri="{FF2B5EF4-FFF2-40B4-BE49-F238E27FC236}">
                <a16:creationId xmlns:a16="http://schemas.microsoft.com/office/drawing/2014/main" id="{9244504D-B681-4193-884E-DFAB2A96F2CE}"/>
              </a:ext>
            </a:extLst>
          </p:cNvPr>
          <p:cNvSpPr>
            <a:spLocks noGrp="1"/>
          </p:cNvSpPr>
          <p:nvPr>
            <p:ph idx="1"/>
          </p:nvPr>
        </p:nvSpPr>
        <p:spPr>
          <a:xfrm>
            <a:off x="838200" y="1825625"/>
            <a:ext cx="5409287" cy="4351338"/>
          </a:xfrm>
        </p:spPr>
        <p:txBody>
          <a:bodyPr/>
          <a:lstStyle/>
          <a:p>
            <a:r>
              <a:rPr lang="en-US" dirty="0"/>
              <a:t>R2 route sets up a dynamic SSK between the node and the SAP1</a:t>
            </a:r>
          </a:p>
          <a:p>
            <a:r>
              <a:rPr lang="en-US" dirty="0"/>
              <a:t>This SSK is used to encrypt the message between SAP1 and Node</a:t>
            </a:r>
          </a:p>
          <a:p>
            <a:r>
              <a:rPr lang="en-US" dirty="0"/>
              <a:t>The Root SAP and SAP1 have a pre-established SSK that is used for the final transmission</a:t>
            </a:r>
          </a:p>
          <a:p>
            <a:r>
              <a:rPr lang="en-US" dirty="0"/>
              <a:t>This SSK is used to encrypt the message, and then SAP2 forwards the message to the Root SAP</a:t>
            </a:r>
            <a:endParaRPr lang="en-CA" dirty="0"/>
          </a:p>
        </p:txBody>
      </p:sp>
      <p:pic>
        <p:nvPicPr>
          <p:cNvPr id="11" name="Picture 10">
            <a:extLst>
              <a:ext uri="{FF2B5EF4-FFF2-40B4-BE49-F238E27FC236}">
                <a16:creationId xmlns:a16="http://schemas.microsoft.com/office/drawing/2014/main" id="{CB0C44A8-5383-40FC-ABD4-D6666BC5EFB8}"/>
              </a:ext>
            </a:extLst>
          </p:cNvPr>
          <p:cNvPicPr>
            <a:picLocks noChangeAspect="1"/>
          </p:cNvPicPr>
          <p:nvPr/>
        </p:nvPicPr>
        <p:blipFill>
          <a:blip r:embed="rId2"/>
          <a:stretch>
            <a:fillRect/>
          </a:stretch>
        </p:blipFill>
        <p:spPr>
          <a:xfrm>
            <a:off x="6055174" y="1990867"/>
            <a:ext cx="5258258" cy="3539430"/>
          </a:xfrm>
          <a:prstGeom prst="rect">
            <a:avLst/>
          </a:prstGeom>
        </p:spPr>
      </p:pic>
    </p:spTree>
    <p:extLst>
      <p:ext uri="{BB962C8B-B14F-4D97-AF65-F5344CB8AC3E}">
        <p14:creationId xmlns:p14="http://schemas.microsoft.com/office/powerpoint/2010/main" val="75905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8202-D2EE-4F75-8F8C-AA4113634118}"/>
              </a:ext>
            </a:extLst>
          </p:cNvPr>
          <p:cNvSpPr>
            <a:spLocks noGrp="1"/>
          </p:cNvSpPr>
          <p:nvPr>
            <p:ph type="title"/>
          </p:nvPr>
        </p:nvSpPr>
        <p:spPr/>
        <p:txBody>
          <a:bodyPr/>
          <a:lstStyle/>
          <a:p>
            <a:r>
              <a:rPr lang="en-CA" dirty="0"/>
              <a:t>Network Setup</a:t>
            </a:r>
          </a:p>
        </p:txBody>
      </p:sp>
      <p:sp>
        <p:nvSpPr>
          <p:cNvPr id="3" name="Content Placeholder 2">
            <a:extLst>
              <a:ext uri="{FF2B5EF4-FFF2-40B4-BE49-F238E27FC236}">
                <a16:creationId xmlns:a16="http://schemas.microsoft.com/office/drawing/2014/main" id="{582D512A-AABF-4FAB-87C6-1E3CBB1259A7}"/>
              </a:ext>
            </a:extLst>
          </p:cNvPr>
          <p:cNvSpPr>
            <a:spLocks noGrp="1"/>
          </p:cNvSpPr>
          <p:nvPr>
            <p:ph idx="1"/>
          </p:nvPr>
        </p:nvSpPr>
        <p:spPr/>
        <p:txBody>
          <a:bodyPr/>
          <a:lstStyle/>
          <a:p>
            <a:r>
              <a:rPr lang="en-CA" dirty="0"/>
              <a:t>When the network is first setup, each SAP in the backbone network registers with the root SAP and generates an SSK with the root SAP.</a:t>
            </a:r>
          </a:p>
          <a:p>
            <a:r>
              <a:rPr lang="en-CA" dirty="0"/>
              <a:t>These SSK’s are persistent and are used across several messages within the backbone cluster</a:t>
            </a:r>
          </a:p>
          <a:p>
            <a:r>
              <a:rPr lang="en-CA" dirty="0"/>
              <a:t>After this setup phase, the SAP’s look for nodes within their cluster, each cluster head (CH) is made aware of a node (CM) when the node registers itself.</a:t>
            </a:r>
          </a:p>
          <a:p>
            <a:r>
              <a:rPr lang="en-CA" dirty="0"/>
              <a:t>This registration phase consists of the CM sharing it’s public key with the CH and the CH storing the key in it’s cluster key database</a:t>
            </a:r>
          </a:p>
        </p:txBody>
      </p:sp>
    </p:spTree>
    <p:extLst>
      <p:ext uri="{BB962C8B-B14F-4D97-AF65-F5344CB8AC3E}">
        <p14:creationId xmlns:p14="http://schemas.microsoft.com/office/powerpoint/2010/main" val="14895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934B-4D90-4856-AB6C-5A9EBF5020EF}"/>
              </a:ext>
            </a:extLst>
          </p:cNvPr>
          <p:cNvSpPr>
            <a:spLocks noGrp="1"/>
          </p:cNvSpPr>
          <p:nvPr>
            <p:ph type="title"/>
          </p:nvPr>
        </p:nvSpPr>
        <p:spPr/>
        <p:txBody>
          <a:bodyPr/>
          <a:lstStyle/>
          <a:p>
            <a:r>
              <a:rPr lang="en-CA" dirty="0"/>
              <a:t>Node Registration</a:t>
            </a:r>
          </a:p>
        </p:txBody>
      </p:sp>
      <p:sp>
        <p:nvSpPr>
          <p:cNvPr id="3" name="Content Placeholder 2">
            <a:extLst>
              <a:ext uri="{FF2B5EF4-FFF2-40B4-BE49-F238E27FC236}">
                <a16:creationId xmlns:a16="http://schemas.microsoft.com/office/drawing/2014/main" id="{81347CB9-1E60-4AB7-BC6B-F558EAC9F6B8}"/>
              </a:ext>
            </a:extLst>
          </p:cNvPr>
          <p:cNvSpPr>
            <a:spLocks noGrp="1"/>
          </p:cNvSpPr>
          <p:nvPr>
            <p:ph idx="1"/>
          </p:nvPr>
        </p:nvSpPr>
        <p:spPr/>
        <p:txBody>
          <a:bodyPr/>
          <a:lstStyle/>
          <a:p>
            <a:r>
              <a:rPr lang="en-US" dirty="0"/>
              <a:t>When Nodes want to register as a CM in an area cluster, the node takes the following steps:</a:t>
            </a:r>
          </a:p>
          <a:p>
            <a:pPr lvl="1"/>
            <a:r>
              <a:rPr lang="en-US" dirty="0"/>
              <a:t>When a node registers, it sends the nearest CH a Register Request packet (RREQ) that includes the ID of the node ID</a:t>
            </a:r>
            <a:r>
              <a:rPr lang="en-US" baseline="-25000" dirty="0"/>
              <a:t>CM</a:t>
            </a:r>
            <a:r>
              <a:rPr lang="en-US" dirty="0"/>
              <a:t> and a request token RT</a:t>
            </a:r>
            <a:r>
              <a:rPr lang="en-US" baseline="-25000" dirty="0"/>
              <a:t>CM</a:t>
            </a:r>
            <a:r>
              <a:rPr lang="en-US" dirty="0"/>
              <a:t> that is built using the nodes master public key MK</a:t>
            </a:r>
            <a:r>
              <a:rPr lang="en-US" baseline="-25000" dirty="0"/>
              <a:t>CM</a:t>
            </a:r>
          </a:p>
          <a:p>
            <a:pPr lvl="1"/>
            <a:r>
              <a:rPr lang="en-US" dirty="0"/>
              <a:t>The CH receives the RREQ and uses the node ID and request token to recover the CM public key PK</a:t>
            </a:r>
            <a:r>
              <a:rPr lang="en-US" baseline="-25000" dirty="0"/>
              <a:t>CM. </a:t>
            </a:r>
            <a:r>
              <a:rPr lang="en-US" dirty="0"/>
              <a:t>The CH then stores the public key for that node. </a:t>
            </a:r>
          </a:p>
          <a:p>
            <a:pPr lvl="1"/>
            <a:r>
              <a:rPr lang="en-US" dirty="0"/>
              <a:t>The CH crafts a Register Response packet (RREP) containing the CM public key PK</a:t>
            </a:r>
            <a:r>
              <a:rPr lang="en-US" baseline="-25000" dirty="0"/>
              <a:t>CM</a:t>
            </a:r>
            <a:r>
              <a:rPr lang="en-US" dirty="0"/>
              <a:t> and a witness token WT</a:t>
            </a:r>
            <a:r>
              <a:rPr lang="en-US" baseline="-25000" dirty="0"/>
              <a:t>CH</a:t>
            </a:r>
            <a:r>
              <a:rPr lang="en-US" dirty="0"/>
              <a:t> </a:t>
            </a:r>
            <a:r>
              <a:rPr lang="en-CA" dirty="0"/>
              <a:t>and sends it to the CM</a:t>
            </a:r>
          </a:p>
          <a:p>
            <a:pPr lvl="1"/>
            <a:r>
              <a:rPr lang="en-CA" dirty="0"/>
              <a:t>Finally, the CM uses the witness token and the public key to derive a private key SK</a:t>
            </a:r>
            <a:r>
              <a:rPr lang="en-CA" baseline="-25000" dirty="0"/>
              <a:t>CM</a:t>
            </a:r>
            <a:endParaRPr lang="en-US" dirty="0"/>
          </a:p>
        </p:txBody>
      </p:sp>
    </p:spTree>
    <p:extLst>
      <p:ext uri="{BB962C8B-B14F-4D97-AF65-F5344CB8AC3E}">
        <p14:creationId xmlns:p14="http://schemas.microsoft.com/office/powerpoint/2010/main" val="353585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1472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ENEL 895AK</vt:lpstr>
      <vt:lpstr>Routing-Driven ECC Key Management</vt:lpstr>
      <vt:lpstr>Routing-Driven ECC Key Management</vt:lpstr>
      <vt:lpstr>Hierarchical Self-Certified Management</vt:lpstr>
      <vt:lpstr>Architecture of the System</vt:lpstr>
      <vt:lpstr>Routing Example 1</vt:lpstr>
      <vt:lpstr>Routing Example 2</vt:lpstr>
      <vt:lpstr>Network Setup</vt:lpstr>
      <vt:lpstr>Node Registration</vt:lpstr>
      <vt:lpstr>SSK Generation</vt:lpstr>
      <vt:lpstr>Limitations of Proposal</vt:lpstr>
      <vt:lpstr>Next Week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895AK</dc:title>
  <dc:creator>Brant</dc:creator>
  <cp:lastModifiedBy>Brant Geddes</cp:lastModifiedBy>
  <cp:revision>95</cp:revision>
  <dcterms:created xsi:type="dcterms:W3CDTF">2020-01-21T17:08:51Z</dcterms:created>
  <dcterms:modified xsi:type="dcterms:W3CDTF">2020-03-26T20:36:06Z</dcterms:modified>
</cp:coreProperties>
</file>