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4" r:id="rId12"/>
    <p:sldId id="273" r:id="rId13"/>
    <p:sldId id="266" r:id="rId14"/>
    <p:sldId id="267" r:id="rId15"/>
    <p:sldId id="270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E4366-1C5B-4149-8B44-211BA56337F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48D01-5ED5-4791-902A-F46553569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48D01-5ED5-4791-902A-F465535698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2C34-9C91-4D0D-9092-FA64E105D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E34DD-87FB-4912-B5C7-D7F263A27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6290-331A-4BB8-A26B-0167DB4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D6B3-7206-4B62-8406-8EEA2D81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93864-4DF5-422E-8F8A-A4446C6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FFC-D8E2-4872-B889-2B04BDA5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132F6-7F06-4B12-9144-174075CA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058A-F5F1-40D3-BAF5-102E2978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E90B-D53D-4458-8CDC-4BC4D61B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EF8F-C7C7-4AD9-9ED8-62D68527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92A1-2072-483A-9033-B4717A721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DBB08-E086-4F1B-9C46-417096464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78998-73FC-4287-BC36-E27822A5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2FE7-B460-4B65-82AD-FA219A54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4C63-15B1-48EB-847B-89E5453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629D-DA11-48A1-AB1A-AA8BA152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83AD7-AC34-4750-B8CD-F9055A4F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9911-1CCC-4F0A-A433-AAA15A9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2829-50A1-4FC9-BBDE-AF2D3A74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4559-C18D-46C0-BCCD-571E8FC0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4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4447-4FD1-402C-8B1C-C49FD4B9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01A79-12D0-4B6F-8681-E3DB49E5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E9264-F696-40F3-89A1-AED085F3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746D-1549-45A5-B9D9-F74E3E10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D4B5-B53E-459E-965E-FE8A4A9F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2843-7024-46AF-94A0-1AB84E90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D1A3-9EDC-42A9-AE0D-13698A8A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33D43-31A7-456E-9B31-65C341F86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8278-7F58-47EC-A5E2-7C6DA9C2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7140-CAEC-41E5-B7B2-FF73A117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0BFD9-A1B8-4E9A-94E3-D289CAD9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9911-9365-41F6-8906-EA2BCD0E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0606-8B95-4F4D-A03E-E8692A858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6B392-0D02-4478-9E17-B2F4B7BF6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7C528-5271-4574-9280-43EB20353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02EF-EF3C-4025-8B3F-BDFE91FB4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040FA-6517-404D-852E-C42E3ABA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BA5F2-CCA5-49F6-888C-F8C92E71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E8D94-74AD-456F-B8A6-59BA82D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6A5-4687-4D82-8191-094BC1B7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0B938-AC00-4DDD-BC28-A1A5ACB4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5419-3B21-4CED-A09B-E921FE08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6E781-CB57-4145-9B21-7DB814CE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CA6D1-398E-4532-B1E0-4F32121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8E5E1-CD13-45B2-8C5F-54C1F8E7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722C-D94A-4EF7-9992-D15E5F96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D330-184D-4D44-969B-02B43C93C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31E9-050F-4329-B562-5EF7B2A8A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977AA-7ED9-478C-B016-A37753A26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3C213-A488-44C0-805B-F83DE066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84CB9-92AD-487E-BE6A-40A42357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B8B0F-2C8F-412B-BCF9-C229D217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1626-3A30-4E54-A55E-CE4E37F8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E1C41-4583-4A19-8B94-79CE9EE00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6DEAB-EEE8-41BD-BA2E-5336A5BDF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535A-6129-42C0-AF1E-E40EBDF5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6AE5E-B904-4172-8762-E09E2D92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686E-3A90-4282-8751-AED59EBF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ECAC11-1034-4A01-9868-782E26AD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BC6E-CD48-4661-8645-1DD7EA77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890A-0B4A-4D2A-91B8-8AA8EC26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541F-C7B6-4977-8D53-155688237E65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7F5B-ACDB-4816-BC3D-2E036CCA1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D745-A273-4FED-BE45-1425FBF75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D19E-D7B5-4E5E-B236-9BDC3A60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78EA-5F5A-4584-ABE2-758D8E2A6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ENEL 895AK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5750D-EE6A-468B-A22B-788575EFD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Elliptic Curve Cryptography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7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9EAE-19E6-4D1F-B7FA-464DF1B5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Elliptic Curve Cryptography - Intuition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189460-6820-4E7A-9DF8-13823ED3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One round of an operation on an elliptic curve with a modulus of 5 (a = -1, b = 1)</a:t>
            </a:r>
          </a:p>
          <a:p>
            <a:pPr lvl="1"/>
            <a:r>
              <a:rPr lang="en-US" sz="1600" dirty="0"/>
              <a:t>a: starting point</a:t>
            </a:r>
          </a:p>
          <a:p>
            <a:pPr lvl="1"/>
            <a:r>
              <a:rPr lang="en-US" sz="1600" dirty="0"/>
              <a:t>c: end point</a:t>
            </a:r>
          </a:p>
          <a:p>
            <a:pPr lvl="1"/>
            <a:r>
              <a:rPr lang="en-US" sz="1600" dirty="0"/>
              <a:t>n: number of rounds (1)</a:t>
            </a:r>
          </a:p>
          <a:p>
            <a:pPr lvl="1"/>
            <a:r>
              <a:rPr lang="en-US" sz="1600" dirty="0"/>
              <a:t>b: intermediate point</a:t>
            </a:r>
          </a:p>
          <a:p>
            <a:r>
              <a:rPr lang="en-US" sz="2000" dirty="0"/>
              <a:t>The curve and start/end points are public knowledge</a:t>
            </a:r>
          </a:p>
          <a:p>
            <a:r>
              <a:rPr lang="en-US" sz="2000" dirty="0"/>
              <a:t>The number of rounds to reach the end (n) and intermediate points (b, …) are secret</a:t>
            </a:r>
          </a:p>
          <a:p>
            <a:r>
              <a:rPr lang="en-US" sz="2000" dirty="0"/>
              <a:t>The next operation (n==2) would find the intersection of a and c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35DAB80-ACEF-4F58-910B-7CBEA3EC24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04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6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ADC6-F58A-40D1-8FFE-0D02049F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Variations of Curves</a:t>
            </a:r>
            <a:endParaRPr lang="en-US" dirty="0"/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00C3FF8C-1C6A-4B83-84C5-14C179CF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98" y="2700332"/>
            <a:ext cx="5801784" cy="3267098"/>
          </a:xfrm>
        </p:spPr>
      </p:pic>
      <p:pic>
        <p:nvPicPr>
          <p:cNvPr id="7" name="Picture 6" descr="A close up of a mans face&#10;&#10;Description automatically generated">
            <a:extLst>
              <a:ext uri="{FF2B5EF4-FFF2-40B4-BE49-F238E27FC236}">
                <a16:creationId xmlns:a16="http://schemas.microsoft.com/office/drawing/2014/main" id="{1DD2BAAC-253A-431D-B20D-C967703D2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030" y="2725552"/>
            <a:ext cx="5852172" cy="3267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B5B82-585B-47E9-9C3A-1F89F566E47B}"/>
              </a:ext>
            </a:extLst>
          </p:cNvPr>
          <p:cNvSpPr txBox="1"/>
          <p:nvPr/>
        </p:nvSpPr>
        <p:spPr>
          <a:xfrm>
            <a:off x="1134894" y="1859735"/>
            <a:ext cx="992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of these curves fit the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of these curves are viable for use in cryptography</a:t>
            </a:r>
          </a:p>
        </p:txBody>
      </p:sp>
    </p:spTree>
    <p:extLst>
      <p:ext uri="{BB962C8B-B14F-4D97-AF65-F5344CB8AC3E}">
        <p14:creationId xmlns:p14="http://schemas.microsoft.com/office/powerpoint/2010/main" val="207468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0308-008C-4E58-B7DE-7ADAA82D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Secret with ECC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8D91-3F42-4326-84FB-F56EFA0D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methods to establish a shared secret using the asymmetric ECC keys</a:t>
            </a:r>
          </a:p>
          <a:p>
            <a:r>
              <a:rPr lang="en-US" dirty="0"/>
              <a:t>One such method is Elliptic Curve Diffie Hellman (ECDH) [2]</a:t>
            </a:r>
          </a:p>
          <a:p>
            <a:pPr lvl="1"/>
            <a:r>
              <a:rPr lang="en-US" dirty="0"/>
              <a:t>This method requires that two nodes each have a unique public and private key, and that the public keys are published</a:t>
            </a:r>
          </a:p>
          <a:p>
            <a:pPr lvl="1"/>
            <a:r>
              <a:rPr lang="en-US" dirty="0"/>
              <a:t>It also requires that the elliptic curve and generator point G (starting point) are public knowledge</a:t>
            </a:r>
          </a:p>
          <a:p>
            <a:pPr lvl="1"/>
            <a:r>
              <a:rPr lang="en-US" dirty="0"/>
              <a:t>The shared secret is derived as follows:</a:t>
            </a:r>
          </a:p>
          <a:p>
            <a:pPr lvl="2"/>
            <a:r>
              <a:rPr lang="en-US" dirty="0"/>
              <a:t>(public, private): node A (Ga, </a:t>
            </a:r>
            <a:r>
              <a:rPr lang="en-US" dirty="0" err="1"/>
              <a:t>n_a</a:t>
            </a:r>
            <a:r>
              <a:rPr lang="en-US" dirty="0"/>
              <a:t>), node B (Gb, </a:t>
            </a:r>
            <a:r>
              <a:rPr lang="en-US" dirty="0" err="1"/>
              <a:t>n_b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Shared secret is found by finding the point on the elliptic curve (x, y) by performing G*Gb </a:t>
            </a:r>
            <a:r>
              <a:rPr lang="en-US" dirty="0" err="1"/>
              <a:t>n_a</a:t>
            </a:r>
            <a:r>
              <a:rPr lang="en-US" dirty="0"/>
              <a:t> times, or G*Ga </a:t>
            </a:r>
            <a:r>
              <a:rPr lang="en-US" dirty="0" err="1"/>
              <a:t>n_b</a:t>
            </a:r>
            <a:r>
              <a:rPr lang="en-US" dirty="0"/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313238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BDAE-5201-4014-B6F0-F2FC9662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ECC/RSA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FA09-B85E-46C1-BA6B-E8427509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 differs from RSA in that there are no known algorithms that can efficiently find the logarithm (n) of a point Ga given the curve and the generator point G</a:t>
            </a:r>
          </a:p>
          <a:p>
            <a:r>
              <a:rPr lang="en-US" dirty="0"/>
              <a:t>This means that the only way to find the private key (n) is a brute force method of guess and check</a:t>
            </a:r>
          </a:p>
          <a:p>
            <a:r>
              <a:rPr lang="en-US" dirty="0"/>
              <a:t>For this reason, ECC is more secure than RSA for a given key size, and for RSA to be as secure as ECC, it requires a larger key size [3]</a:t>
            </a:r>
          </a:p>
          <a:p>
            <a:pPr lvl="1"/>
            <a:r>
              <a:rPr lang="en-US" dirty="0"/>
              <a:t>Ex. 2048-bit RSA is equivalent to 224-bit ECC</a:t>
            </a:r>
          </a:p>
          <a:p>
            <a:r>
              <a:rPr lang="en-US" dirty="0"/>
              <a:t>ECC gives an advantage in terms of computing power required due to the smaller key size</a:t>
            </a:r>
          </a:p>
        </p:txBody>
      </p:sp>
    </p:spTree>
    <p:extLst>
      <p:ext uri="{BB962C8B-B14F-4D97-AF65-F5344CB8AC3E}">
        <p14:creationId xmlns:p14="http://schemas.microsoft.com/office/powerpoint/2010/main" val="207615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2BFA-3A2E-4DF1-94AD-66159C3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ECC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21F2-7F36-45D5-890D-20CE710B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 of Elliptic Curve Cryptography is not as advanced as RSA and number theory [2]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ECC and RSA share some weaknesses, such as:</a:t>
            </a:r>
          </a:p>
          <a:p>
            <a:pPr lvl="1"/>
            <a:r>
              <a:rPr lang="en-US" dirty="0"/>
              <a:t>Security of the scheme is ultimately set by choice of curve, modulus, and generator point, and like RSA the choice of random number generator is important [2]</a:t>
            </a:r>
          </a:p>
          <a:p>
            <a:pPr lvl="1"/>
            <a:r>
              <a:rPr lang="en-US" dirty="0"/>
              <a:t>In contrast to symmetric key schemes, two keys are required to be stored, rather than one</a:t>
            </a:r>
          </a:p>
        </p:txBody>
      </p:sp>
    </p:spTree>
    <p:extLst>
      <p:ext uri="{BB962C8B-B14F-4D97-AF65-F5344CB8AC3E}">
        <p14:creationId xmlns:p14="http://schemas.microsoft.com/office/powerpoint/2010/main" val="7485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C544-1BF4-4DB4-BF3D-34E911FF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ECC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C30B-33D7-4051-9506-C4286040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ECC Curves have different parameters:</a:t>
            </a:r>
          </a:p>
          <a:p>
            <a:pPr lvl="1"/>
            <a:r>
              <a:rPr lang="en-US" dirty="0"/>
              <a:t>a, b: The curves coefficients (slope and intercept)</a:t>
            </a:r>
          </a:p>
          <a:p>
            <a:pPr lvl="1"/>
            <a:r>
              <a:rPr lang="en-US" dirty="0"/>
              <a:t>modulus: The curve modulus</a:t>
            </a:r>
          </a:p>
          <a:p>
            <a:r>
              <a:rPr lang="en-US" dirty="0"/>
              <a:t>Not all curves have the same level of security</a:t>
            </a:r>
          </a:p>
          <a:p>
            <a:r>
              <a:rPr lang="en-US" dirty="0"/>
              <a:t>Some factors to take into account when selecting a curve and generator: [2]</a:t>
            </a:r>
          </a:p>
          <a:p>
            <a:pPr lvl="1"/>
            <a:r>
              <a:rPr lang="en-US" dirty="0"/>
              <a:t>a, b, modulus should be sufficiently large to reduce the ability of a brute force attack</a:t>
            </a:r>
          </a:p>
          <a:p>
            <a:pPr lvl="1"/>
            <a:r>
              <a:rPr lang="en-US" dirty="0"/>
              <a:t>Curves built on a prime modulus are more efficient to work with and are more resistant to certain attacks [2]</a:t>
            </a:r>
          </a:p>
          <a:p>
            <a:r>
              <a:rPr lang="en-US" dirty="0"/>
              <a:t>Standards associations provide lists of standard curves (ex. NIST) [4]</a:t>
            </a:r>
          </a:p>
          <a:p>
            <a:pPr lvl="1"/>
            <a:r>
              <a:rPr lang="en-US" dirty="0"/>
              <a:t>These curves are optimized for various metrics, such as security or speed</a:t>
            </a:r>
          </a:p>
        </p:txBody>
      </p:sp>
    </p:spTree>
    <p:extLst>
      <p:ext uri="{BB962C8B-B14F-4D97-AF65-F5344CB8AC3E}">
        <p14:creationId xmlns:p14="http://schemas.microsoft.com/office/powerpoint/2010/main" val="557546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D7BE-403C-4D01-A42E-B25EFDF5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Sensor Networks and ECC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F7F9-A3DA-4BE0-AFA9-AB5F45E9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Wireless Sensor Networks (WSN) are resource constrained and have less storage, computational power, bandwidth, and energy than a typical network</a:t>
            </a:r>
          </a:p>
          <a:p>
            <a:r>
              <a:rPr lang="en-US" dirty="0"/>
              <a:t>Elliptic Key Cryptography is useful to add more security to a WSN for the following reasons: [5]</a:t>
            </a:r>
          </a:p>
          <a:p>
            <a:pPr lvl="1"/>
            <a:r>
              <a:rPr lang="en-US" dirty="0"/>
              <a:t>For comparable security to a typical RSA key, ECC is able to have a much smaller key size</a:t>
            </a:r>
          </a:p>
          <a:p>
            <a:pPr lvl="1"/>
            <a:r>
              <a:rPr lang="en-US" dirty="0"/>
              <a:t>Smaller key size required less memory for storage and less bandwidth to transmit</a:t>
            </a:r>
          </a:p>
          <a:p>
            <a:pPr lvl="1"/>
            <a:r>
              <a:rPr lang="en-US" dirty="0"/>
              <a:t>Requires less energy to derive key and use key for encryption/decryption</a:t>
            </a:r>
          </a:p>
          <a:p>
            <a:pPr lvl="1"/>
            <a:r>
              <a:rPr lang="en-US" dirty="0"/>
              <a:t>Efficient asymmetric algorithms for dynamic key exchange exist (ECDH)</a:t>
            </a:r>
          </a:p>
        </p:txBody>
      </p:sp>
    </p:spTree>
    <p:extLst>
      <p:ext uri="{BB962C8B-B14F-4D97-AF65-F5344CB8AC3E}">
        <p14:creationId xmlns:p14="http://schemas.microsoft.com/office/powerpoint/2010/main" val="54958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0956-C38B-4654-9920-7A3606C0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74A7-32B9-42E7-B6E6-003853FCC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W. Diffie, "The first ten years of public-key cryptography," in </a:t>
            </a:r>
            <a:r>
              <a:rPr lang="en-US" sz="1600" i="1" dirty="0"/>
              <a:t>Proceedings of the IEEE</a:t>
            </a:r>
            <a:r>
              <a:rPr lang="en-US" sz="1600" dirty="0"/>
              <a:t>, vol. 76, no. 5, pp. 560-577, May 1988.  </a:t>
            </a:r>
            <a:r>
              <a:rPr lang="en-US" sz="1600" dirty="0" err="1"/>
              <a:t>doi</a:t>
            </a:r>
            <a:r>
              <a:rPr lang="en-US" sz="1600" dirty="0"/>
              <a:t>: 10.1109/5.4442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A. </a:t>
            </a:r>
            <a:r>
              <a:rPr lang="en-US" sz="1600" dirty="0" err="1"/>
              <a:t>Cilardo</a:t>
            </a:r>
            <a:r>
              <a:rPr lang="en-US" sz="1600" dirty="0"/>
              <a:t>, L. </a:t>
            </a:r>
            <a:r>
              <a:rPr lang="en-US" sz="1600" dirty="0" err="1"/>
              <a:t>Coppolino</a:t>
            </a:r>
            <a:r>
              <a:rPr lang="en-US" sz="1600" dirty="0"/>
              <a:t>, N. </a:t>
            </a:r>
            <a:r>
              <a:rPr lang="en-US" sz="1600" dirty="0" err="1"/>
              <a:t>Mazzocca</a:t>
            </a:r>
            <a:r>
              <a:rPr lang="en-US" sz="1600" dirty="0"/>
              <a:t> and L. Romano, "Elliptic Curve Cryptography Engineering," in </a:t>
            </a:r>
            <a:r>
              <a:rPr lang="en-US" sz="1600" i="1" dirty="0"/>
              <a:t>Proceedings of the IEEE</a:t>
            </a:r>
            <a:r>
              <a:rPr lang="en-US" sz="1600" dirty="0"/>
              <a:t>, vol. 94, no. 2, pp. 395-406, Feb. 2006.</a:t>
            </a:r>
            <a:br>
              <a:rPr lang="en-US" sz="1600" dirty="0"/>
            </a:br>
            <a:r>
              <a:rPr lang="en-US" sz="1600" dirty="0" err="1"/>
              <a:t>doi</a:t>
            </a:r>
            <a:r>
              <a:rPr lang="en-US" sz="1600" dirty="0"/>
              <a:t>: 10.1109/JPROC.2005.862438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F. </a:t>
            </a:r>
            <a:r>
              <a:rPr lang="en-US" sz="1600" dirty="0" err="1"/>
              <a:t>Mallouli</a:t>
            </a:r>
            <a:r>
              <a:rPr lang="en-US" sz="1600" dirty="0"/>
              <a:t>, A. </a:t>
            </a:r>
            <a:r>
              <a:rPr lang="en-US" sz="1600" dirty="0" err="1"/>
              <a:t>Hellal</a:t>
            </a:r>
            <a:r>
              <a:rPr lang="en-US" sz="1600" dirty="0"/>
              <a:t>, N. </a:t>
            </a:r>
            <a:r>
              <a:rPr lang="en-US" sz="1600" dirty="0" err="1"/>
              <a:t>Sharief</a:t>
            </a:r>
            <a:r>
              <a:rPr lang="en-US" sz="1600" dirty="0"/>
              <a:t> Saeed, and F. </a:t>
            </a:r>
            <a:r>
              <a:rPr lang="en-US" sz="1600" dirty="0" err="1"/>
              <a:t>Abdulraheem</a:t>
            </a:r>
            <a:r>
              <a:rPr lang="en-US" sz="1600" dirty="0"/>
              <a:t> </a:t>
            </a:r>
            <a:r>
              <a:rPr lang="en-US" sz="1600" dirty="0" err="1"/>
              <a:t>Alzahrani</a:t>
            </a:r>
            <a:r>
              <a:rPr lang="en-US" sz="1600" dirty="0"/>
              <a:t>,“A survey on cryptography: Comparative study between </a:t>
            </a:r>
            <a:r>
              <a:rPr lang="en-US" sz="1600" dirty="0" err="1"/>
              <a:t>rsa</a:t>
            </a:r>
            <a:r>
              <a:rPr lang="en-US" sz="1600" dirty="0"/>
              <a:t> vs </a:t>
            </a:r>
            <a:r>
              <a:rPr lang="en-US" sz="1600" dirty="0" err="1"/>
              <a:t>ecc</a:t>
            </a:r>
            <a:r>
              <a:rPr lang="en-US" sz="1600" dirty="0"/>
              <a:t> </a:t>
            </a:r>
            <a:r>
              <a:rPr lang="en-US" sz="1600" dirty="0" err="1"/>
              <a:t>algo-rithms</a:t>
            </a:r>
            <a:r>
              <a:rPr lang="en-US" sz="1600" dirty="0"/>
              <a:t>, and </a:t>
            </a:r>
            <a:r>
              <a:rPr lang="en-US" sz="1600" dirty="0" err="1"/>
              <a:t>rsa</a:t>
            </a:r>
            <a:r>
              <a:rPr lang="en-US" sz="1600" dirty="0"/>
              <a:t> vs el-</a:t>
            </a:r>
            <a:r>
              <a:rPr lang="en-US" sz="1600" dirty="0" err="1"/>
              <a:t>gamal</a:t>
            </a:r>
            <a:r>
              <a:rPr lang="en-US" sz="1600" dirty="0"/>
              <a:t> algorithms,” in2019 6th IEEE </a:t>
            </a:r>
            <a:r>
              <a:rPr lang="en-US" sz="1600" dirty="0" err="1"/>
              <a:t>InternationalConference</a:t>
            </a:r>
            <a:r>
              <a:rPr lang="en-US" sz="1600" dirty="0"/>
              <a:t> on Cyber Security and Cloud Computing (</a:t>
            </a:r>
            <a:r>
              <a:rPr lang="en-US" sz="1600" dirty="0" err="1"/>
              <a:t>CSCloud</a:t>
            </a:r>
            <a:r>
              <a:rPr lang="en-US" sz="1600" dirty="0"/>
              <a:t>)/ 2019 5thIEEE International Conference on Edge Computing and Scalable Cloud(</a:t>
            </a:r>
            <a:r>
              <a:rPr lang="en-US" sz="1600" dirty="0" err="1"/>
              <a:t>EdgeCom</a:t>
            </a:r>
            <a:r>
              <a:rPr lang="en-US" sz="1600" dirty="0"/>
              <a:t>), June 2019, pp. 173–176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Hankerson D., Menezes A. (2011) NIST Elliptic Curves. In: van </a:t>
            </a:r>
            <a:r>
              <a:rPr lang="en-US" sz="1600" dirty="0" err="1"/>
              <a:t>Tilborg</a:t>
            </a:r>
            <a:r>
              <a:rPr lang="en-US" sz="1600" dirty="0"/>
              <a:t> H.C.A., </a:t>
            </a:r>
            <a:r>
              <a:rPr lang="en-US" sz="1600" dirty="0" err="1"/>
              <a:t>Jajodia</a:t>
            </a:r>
            <a:r>
              <a:rPr lang="en-US" sz="1600" dirty="0"/>
              <a:t> S. (eds) Encyclopedia of Cryptography and Security. Springer, Boston, MA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K. </a:t>
            </a:r>
            <a:r>
              <a:rPr lang="en-US" sz="1600" dirty="0" err="1"/>
              <a:t>Lauter</a:t>
            </a:r>
            <a:r>
              <a:rPr lang="en-US" sz="1600" dirty="0"/>
              <a:t>, "The advantages of elliptic curve cryptography for wireless security," in </a:t>
            </a:r>
            <a:r>
              <a:rPr lang="en-US" sz="1600" i="1" dirty="0"/>
              <a:t>IEEE Wireless Communications</a:t>
            </a:r>
            <a:r>
              <a:rPr lang="en-US" sz="1600" dirty="0"/>
              <a:t>, vol. 11, no. 1, pp. 62-67, Feb. 2004.</a:t>
            </a:r>
            <a:br>
              <a:rPr lang="en-US" sz="1600" dirty="0"/>
            </a:br>
            <a:r>
              <a:rPr lang="en-US" sz="1600" dirty="0" err="1"/>
              <a:t>doi</a:t>
            </a:r>
            <a:r>
              <a:rPr lang="en-US" sz="1600" dirty="0"/>
              <a:t>: 10.1109/MWC.2004.1269719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342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36A1-9257-4D0E-BC51-6FF583F0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E243-7E9E-4A16-AC10-6F6007BD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communications are not private</a:t>
            </a:r>
          </a:p>
          <a:p>
            <a:pPr lvl="1"/>
            <a:r>
              <a:rPr lang="en-US" dirty="0"/>
              <a:t>Packets are free to travel through public internet</a:t>
            </a:r>
          </a:p>
          <a:p>
            <a:pPr lvl="1"/>
            <a:r>
              <a:rPr lang="en-US" dirty="0"/>
              <a:t>Packets are broadcast within LANs</a:t>
            </a:r>
          </a:p>
          <a:p>
            <a:pPr lvl="1"/>
            <a:r>
              <a:rPr lang="en-US" dirty="0"/>
              <a:t>Wireless communications are broadcast and do not require physical access</a:t>
            </a:r>
          </a:p>
          <a:p>
            <a:pPr lvl="1"/>
            <a:endParaRPr lang="en-US" dirty="0"/>
          </a:p>
          <a:p>
            <a:r>
              <a:rPr lang="en-US" dirty="0"/>
              <a:t>A solution to help secure information is encryption</a:t>
            </a:r>
          </a:p>
          <a:p>
            <a:pPr lvl="1"/>
            <a:r>
              <a:rPr lang="en-US" dirty="0"/>
              <a:t>Encrypt information at the source</a:t>
            </a:r>
          </a:p>
          <a:p>
            <a:pPr lvl="1"/>
            <a:r>
              <a:rPr lang="en-US" dirty="0"/>
              <a:t>Decrypt information at the sink</a:t>
            </a:r>
          </a:p>
          <a:p>
            <a:pPr lvl="1"/>
            <a:r>
              <a:rPr lang="en-US" dirty="0"/>
              <a:t>Requires both source and sink have a shared secret </a:t>
            </a:r>
          </a:p>
          <a:p>
            <a:pPr lvl="1"/>
            <a:r>
              <a:rPr lang="en-US" dirty="0"/>
              <a:t>Requires that no intermediate nodes can break this shared secret</a:t>
            </a:r>
          </a:p>
        </p:txBody>
      </p:sp>
    </p:spTree>
    <p:extLst>
      <p:ext uri="{BB962C8B-B14F-4D97-AF65-F5344CB8AC3E}">
        <p14:creationId xmlns:p14="http://schemas.microsoft.com/office/powerpoint/2010/main" val="195231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3C5C-DA78-4395-9ACB-0180EC1B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3E5A-3923-4BF1-A385-2BC68C97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Obscure information</a:t>
            </a:r>
          </a:p>
          <a:p>
            <a:pPr lvl="1"/>
            <a:r>
              <a:rPr lang="en-US" dirty="0"/>
              <a:t>By encryption of information at source and decryption at sink</a:t>
            </a:r>
          </a:p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Prove identity to another node</a:t>
            </a:r>
          </a:p>
          <a:p>
            <a:r>
              <a:rPr lang="en-US" dirty="0"/>
              <a:t>Sign information to verify source</a:t>
            </a:r>
          </a:p>
          <a:p>
            <a:pPr lvl="1"/>
            <a:r>
              <a:rPr lang="en-US" dirty="0"/>
              <a:t>A signature is generated using the shared secret</a:t>
            </a:r>
          </a:p>
          <a:p>
            <a:pPr lvl="1"/>
            <a:r>
              <a:rPr lang="en-US" dirty="0"/>
              <a:t>Signatures can only originate from the party with the correct key</a:t>
            </a:r>
          </a:p>
          <a:p>
            <a:r>
              <a:rPr lang="en-US" dirty="0"/>
              <a:t>Verify identity of third parties</a:t>
            </a:r>
          </a:p>
          <a:p>
            <a:pPr lvl="1"/>
            <a:r>
              <a:rPr lang="en-US" dirty="0"/>
              <a:t>Trusted sources can sign certificates of others to verify identity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AAB6-3BD4-467E-B2C8-768951DD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and Symmetric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ADE7-BB94-4BCF-A811-AA9FEDD0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keys exist for encryption:</a:t>
            </a:r>
          </a:p>
          <a:p>
            <a:endParaRPr lang="en-US" dirty="0"/>
          </a:p>
          <a:p>
            <a:pPr lvl="1"/>
            <a:r>
              <a:rPr lang="en-US" dirty="0"/>
              <a:t>Symmetric keys</a:t>
            </a:r>
          </a:p>
          <a:p>
            <a:pPr lvl="2"/>
            <a:r>
              <a:rPr lang="en-US" dirty="0"/>
              <a:t>Both nodes have the same secret</a:t>
            </a:r>
          </a:p>
          <a:p>
            <a:pPr lvl="2"/>
            <a:r>
              <a:rPr lang="en-US" dirty="0"/>
              <a:t>The secret can be used to either encrypt or decrypt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Asymmetric keys</a:t>
            </a:r>
          </a:p>
          <a:p>
            <a:pPr lvl="2"/>
            <a:r>
              <a:rPr lang="en-US" dirty="0"/>
              <a:t>A private and public key exist</a:t>
            </a:r>
          </a:p>
          <a:p>
            <a:pPr lvl="2"/>
            <a:r>
              <a:rPr lang="en-US" dirty="0"/>
              <a:t>The public key is published</a:t>
            </a:r>
          </a:p>
          <a:p>
            <a:pPr lvl="2"/>
            <a:r>
              <a:rPr lang="en-US" dirty="0"/>
              <a:t>Only the private key is held by the source of the pair</a:t>
            </a:r>
          </a:p>
          <a:p>
            <a:pPr lvl="2"/>
            <a:r>
              <a:rPr lang="en-US" dirty="0"/>
              <a:t>One key is needed to encrypt, while either the other or both are needed to decrypt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A2B4-238C-458F-B424-4EF69E15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AB27-5521-47E4-A38D-2EA52097A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Symmetric keys are generated and shared by both source and sink</a:t>
            </a:r>
          </a:p>
          <a:p>
            <a:r>
              <a:rPr lang="en-US" dirty="0"/>
              <a:t>The same key used to encrypt is also used to decrypt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Faster than asymmetric algorithms</a:t>
            </a:r>
          </a:p>
          <a:p>
            <a:pPr lvl="1"/>
            <a:r>
              <a:rPr lang="en-US" dirty="0"/>
              <a:t>Less energy intensive than asymmetric algorithms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A shared secret must be transmitted to both parties before they can be used</a:t>
            </a:r>
          </a:p>
          <a:p>
            <a:pPr lvl="1"/>
            <a:r>
              <a:rPr lang="en-US" dirty="0"/>
              <a:t>Vulnerable to man-in-the-middle attacks to obtain the shared key</a:t>
            </a:r>
          </a:p>
          <a:p>
            <a:r>
              <a:rPr lang="en-US" dirty="0"/>
              <a:t>Example of symmetric key algorithm: AES</a:t>
            </a:r>
          </a:p>
        </p:txBody>
      </p:sp>
    </p:spTree>
    <p:extLst>
      <p:ext uri="{BB962C8B-B14F-4D97-AF65-F5344CB8AC3E}">
        <p14:creationId xmlns:p14="http://schemas.microsoft.com/office/powerpoint/2010/main" val="165092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52F1-4EEA-4EC0-9617-648F51D7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13D1-087B-4C7D-B093-C6D9C3B0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Asymmetric keys generate a private secret key and a public key</a:t>
            </a:r>
          </a:p>
          <a:p>
            <a:r>
              <a:rPr lang="en-US" dirty="0"/>
              <a:t>This requires a trapdoor function</a:t>
            </a:r>
          </a:p>
          <a:p>
            <a:pPr lvl="1"/>
            <a:r>
              <a:rPr lang="en-US" dirty="0"/>
              <a:t>This function transforms input to output easily</a:t>
            </a:r>
          </a:p>
          <a:p>
            <a:pPr lvl="1"/>
            <a:r>
              <a:rPr lang="en-US" dirty="0"/>
              <a:t>Finding input given output and function is very difficult</a:t>
            </a:r>
          </a:p>
          <a:p>
            <a:r>
              <a:rPr lang="en-US" dirty="0"/>
              <a:t>Some common trapdoor functions:</a:t>
            </a:r>
          </a:p>
          <a:p>
            <a:pPr lvl="1"/>
            <a:r>
              <a:rPr lang="en-US" dirty="0" err="1"/>
              <a:t>Rivest</a:t>
            </a:r>
            <a:r>
              <a:rPr lang="en-US" dirty="0"/>
              <a:t>-Shamir-</a:t>
            </a:r>
            <a:r>
              <a:rPr lang="en-US" dirty="0" err="1"/>
              <a:t>Adleman</a:t>
            </a:r>
            <a:r>
              <a:rPr lang="en-US" dirty="0"/>
              <a:t> (RSA) relies on factoring primes being difficult</a:t>
            </a:r>
          </a:p>
          <a:p>
            <a:pPr lvl="1"/>
            <a:r>
              <a:rPr lang="en-US" dirty="0"/>
              <a:t>Elliptic-Curve-Cryptography (ECC) relies on finding the logarithm of operations done on an elliptic curve being difficult</a:t>
            </a:r>
          </a:p>
          <a:p>
            <a:pPr lvl="1"/>
            <a:r>
              <a:rPr lang="en-US" dirty="0"/>
              <a:t>Diffie-Hellman Algorithm relies on mixing two public symmetric keys to produce a private shared key, it is easy to mix, but difficult to separate without prior knowledge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7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B851-E535-40B3-9958-D7A8700B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3A21-CE28-4F2D-8021-CA9296FB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RSA generates a public and private key by multiplying two prime numbers together within a modulus</a:t>
            </a:r>
          </a:p>
          <a:p>
            <a:endParaRPr lang="en-US" dirty="0"/>
          </a:p>
          <a:p>
            <a:r>
              <a:rPr lang="en-US" dirty="0"/>
              <a:t>The trapdoor function in this case is multiplication/factoring</a:t>
            </a:r>
          </a:p>
          <a:p>
            <a:pPr lvl="1"/>
            <a:r>
              <a:rPr lang="en-US" dirty="0"/>
              <a:t>Multiplying numbers is efficient and fast</a:t>
            </a:r>
          </a:p>
          <a:p>
            <a:pPr lvl="1"/>
            <a:r>
              <a:rPr lang="en-US" dirty="0"/>
              <a:t>Factoring primes is difficult</a:t>
            </a:r>
          </a:p>
          <a:p>
            <a:pPr lvl="1"/>
            <a:endParaRPr lang="en-US" dirty="0"/>
          </a:p>
          <a:p>
            <a:r>
              <a:rPr lang="en-US" dirty="0"/>
              <a:t>It is assumed that given the public key, deriving the private key is infeasible due to this factoring problem [1]</a:t>
            </a:r>
          </a:p>
        </p:txBody>
      </p:sp>
    </p:spTree>
    <p:extLst>
      <p:ext uri="{BB962C8B-B14F-4D97-AF65-F5344CB8AC3E}">
        <p14:creationId xmlns:p14="http://schemas.microsoft.com/office/powerpoint/2010/main" val="243402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37F8-2CE6-47F8-8BB3-13762A39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AAB6-06A3-4BB7-8F33-CDA0A18D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assumption that factoring is a difficult problem is based on brute force attempts to factor</a:t>
            </a:r>
          </a:p>
          <a:p>
            <a:r>
              <a:rPr lang="en-US" dirty="0"/>
              <a:t>Several algorithms have been introduced that can factor primes efficiently [1]</a:t>
            </a:r>
          </a:p>
          <a:p>
            <a:r>
              <a:rPr lang="en-US" dirty="0"/>
              <a:t>With these algorithms and increasing computing power available, RSA key security has dropped rapidly</a:t>
            </a:r>
          </a:p>
          <a:p>
            <a:r>
              <a:rPr lang="en-US" dirty="0"/>
              <a:t>For the same level of security, a larger key size is required, which is more computationally expensive to use in encryption/decryption </a:t>
            </a:r>
          </a:p>
        </p:txBody>
      </p:sp>
    </p:spTree>
    <p:extLst>
      <p:ext uri="{BB962C8B-B14F-4D97-AF65-F5344CB8AC3E}">
        <p14:creationId xmlns:p14="http://schemas.microsoft.com/office/powerpoint/2010/main" val="158037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623F-6661-4BFF-A1C2-2E1EC8F3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Elliptic Curve Cryptography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699C-F672-4D51-BFF1-607115626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Elliptic Curve Cryptography is based on the problem of finding the discrete logarithm of operations done on an elliptic curve</a:t>
            </a:r>
          </a:p>
          <a:p>
            <a:r>
              <a:rPr lang="en-US" dirty="0"/>
              <a:t>An Elliptic curve is any curve defined by the following formula: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operation on an elliptic curve is defined as the resulting point found by the intersection of a line drawn between any other two points on the curve when all operations are taken within a modulus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0E4984-8CE2-4087-8B4B-B518B6DF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40" y="3129995"/>
            <a:ext cx="3178735" cy="8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73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1497</Words>
  <Application>Microsoft Office PowerPoint</Application>
  <PresentationFormat>Widescreen</PresentationFormat>
  <Paragraphs>129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ENEL 895AK</vt:lpstr>
      <vt:lpstr>Security Motivation</vt:lpstr>
      <vt:lpstr>Applications of Encryption</vt:lpstr>
      <vt:lpstr>Asymmetric and Symmetric Keys</vt:lpstr>
      <vt:lpstr>Symmetric Keys</vt:lpstr>
      <vt:lpstr>Asymmetric Keys</vt:lpstr>
      <vt:lpstr>RSA Implementation</vt:lpstr>
      <vt:lpstr>Problems with RSA</vt:lpstr>
      <vt:lpstr>Elliptic Curve Cryptography - Theory</vt:lpstr>
      <vt:lpstr>Elliptic Curve Cryptography - Intuition</vt:lpstr>
      <vt:lpstr>Variations of Curves</vt:lpstr>
      <vt:lpstr>Shared Secret with ECC</vt:lpstr>
      <vt:lpstr>ECC/RSA Comparison</vt:lpstr>
      <vt:lpstr>Disadvantages of ECC</vt:lpstr>
      <vt:lpstr>Optimizing ECC Security</vt:lpstr>
      <vt:lpstr>Wireless Sensor Networks and ECC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ENEL 895AK</dc:title>
  <dc:creator>Brant</dc:creator>
  <cp:lastModifiedBy>Brant</cp:lastModifiedBy>
  <cp:revision>43</cp:revision>
  <dcterms:created xsi:type="dcterms:W3CDTF">2020-01-21T17:08:51Z</dcterms:created>
  <dcterms:modified xsi:type="dcterms:W3CDTF">2020-01-21T21:47:55Z</dcterms:modified>
</cp:coreProperties>
</file>