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74" r:id="rId5"/>
    <p:sldId id="268" r:id="rId6"/>
    <p:sldId id="275" r:id="rId7"/>
    <p:sldId id="276" r:id="rId8"/>
    <p:sldId id="278" r:id="rId9"/>
    <p:sldId id="279" r:id="rId10"/>
    <p:sldId id="281" r:id="rId11"/>
    <p:sldId id="280" r:id="rId12"/>
    <p:sldId id="283" r:id="rId13"/>
    <p:sldId id="282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26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4366-1C5B-4149-8B44-211BA56337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8D01-5ED5-4791-902A-F4655356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8D01-5ED5-4791-902A-F465535698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2C34-9C91-4D0D-9092-FA64E105D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E34DD-87FB-4912-B5C7-D7F263A27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6290-331A-4BB8-A26B-0167DB4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D6B3-7206-4B62-8406-8EEA2D81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3864-4DF5-422E-8F8A-A4446C6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FFC-D8E2-4872-B889-2B04BDA5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132F6-7F06-4B12-9144-174075CA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058A-F5F1-40D3-BAF5-102E2978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E90B-D53D-4458-8CDC-4BC4D61B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EF8F-C7C7-4AD9-9ED8-62D68527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92A1-2072-483A-9033-B4717A721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DBB08-E086-4F1B-9C46-417096464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8998-73FC-4287-BC36-E27822A5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2FE7-B460-4B65-82AD-FA219A54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4C63-15B1-48EB-847B-89E5453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629D-DA11-48A1-AB1A-AA8BA152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3AD7-AC34-4750-B8CD-F9055A4F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9911-1CCC-4F0A-A433-AAA15A9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2829-50A1-4FC9-BBDE-AF2D3A7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4559-C18D-46C0-BCCD-571E8FC0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447-4FD1-402C-8B1C-C49FD4B9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1A79-12D0-4B6F-8681-E3DB49E5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9264-F696-40F3-89A1-AED085F3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746D-1549-45A5-B9D9-F74E3E10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D4B5-B53E-459E-965E-FE8A4A9F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2843-7024-46AF-94A0-1AB84E90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D1A3-9EDC-42A9-AE0D-13698A8A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33D43-31A7-456E-9B31-65C341F8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8278-7F58-47EC-A5E2-7C6DA9C2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7140-CAEC-41E5-B7B2-FF73A117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BFD9-A1B8-4E9A-94E3-D289CAD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9911-9365-41F6-8906-EA2BCD0E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0606-8B95-4F4D-A03E-E8692A85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6B392-0D02-4478-9E17-B2F4B7BF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7C528-5271-4574-9280-43EB2035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02EF-EF3C-4025-8B3F-BDFE91FB4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040FA-6517-404D-852E-C42E3ABA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BA5F2-CCA5-49F6-888C-F8C92E71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E8D94-74AD-456F-B8A6-59BA82D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6A5-4687-4D82-8191-094BC1B7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0B938-AC00-4DDD-BC28-A1A5ACB4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5419-3B21-4CED-A09B-E921FE0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6E781-CB57-4145-9B21-7DB814CE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CA6D1-398E-4532-B1E0-4F32121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E5E1-CD13-45B2-8C5F-54C1F8E7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722C-D94A-4EF7-9992-D15E5F96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D330-184D-4D44-969B-02B43C93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31E9-050F-4329-B562-5EF7B2A8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977AA-7ED9-478C-B016-A37753A2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C213-A488-44C0-805B-F83DE06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4CB9-92AD-487E-BE6A-40A42357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B8B0F-2C8F-412B-BCF9-C229D217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1626-3A30-4E54-A55E-CE4E37F8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E1C41-4583-4A19-8B94-79CE9EE00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6DEAB-EEE8-41BD-BA2E-5336A5BD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535A-6129-42C0-AF1E-E40EBDF5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AE5E-B904-4172-8762-E09E2D9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686E-3A90-4282-8751-AED59EBF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CAC11-1034-4A01-9868-782E26AD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BC6E-CD48-4661-8645-1DD7EA77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890A-0B4A-4D2A-91B8-8AA8EC26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541F-C7B6-4977-8D53-155688237E6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7F5B-ACDB-4816-BC3D-2E036CCA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D745-A273-4FED-BE45-1425FBF75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78EA-5F5A-4584-ABE2-758D8E2A6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895AK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5750D-EE6A-468B-A22B-788575EF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Elliptic Curve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7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B618-E927-45D8-9AF5-339DD87B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ECC Implementations in WSN’s - TinyECC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9A91-3EA5-42A8-A63D-8B01D294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[3] also benchmarks the library with the following results: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06B4-25AB-4A57-A459-2D2E5F999B40}"/>
              </a:ext>
            </a:extLst>
          </p:cNvPr>
          <p:cNvSpPr txBox="1"/>
          <p:nvPr/>
        </p:nvSpPr>
        <p:spPr>
          <a:xfrm>
            <a:off x="744014" y="6176963"/>
            <a:ext cx="798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/>
              <a:t>A. Liu and P. Ning, "TinyECC: A Configurable Library for Elliptic Curve Cryptography in Wireless Sensor Networks," </a:t>
            </a:r>
            <a:r>
              <a:rPr lang="en-CA" sz="1200" i="1"/>
              <a:t>2008 International Conference on Information Processing in Sensor Networks (ipsn 2008)</a:t>
            </a:r>
            <a:r>
              <a:rPr lang="en-CA" sz="1200"/>
              <a:t>, St. Louis, MO, 2008, pp. 245-256.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DCFF0-A3CD-4CEB-A9E1-A0A9EA47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71" y="2248466"/>
            <a:ext cx="7803857" cy="36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2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B618-E927-45D8-9AF5-339DD87B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048"/>
            <a:ext cx="10515600" cy="1537509"/>
          </a:xfrm>
        </p:spPr>
        <p:txBody>
          <a:bodyPr/>
          <a:lstStyle/>
          <a:p>
            <a:r>
              <a:rPr lang="en-US" dirty="0"/>
              <a:t>ECC Implementations in WSN’s:            Routing-Driven ECC Key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9A91-3EA5-42A8-A63D-8B01D294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suggests a routing-driven key management system based on ECC certificates.</a:t>
            </a:r>
          </a:p>
          <a:p>
            <a:r>
              <a:rPr lang="en-US" dirty="0"/>
              <a:t>The system depends on the existence of many restricted-function devices (L nodes) and a few higher-function devices (H nodes). The H nodes are used as cluster-heads in the network.</a:t>
            </a:r>
          </a:p>
          <a:p>
            <a:r>
              <a:rPr lang="en-US" dirty="0"/>
              <a:t>During network setup, each node generates a key pair and shares the public key with its cluster head.</a:t>
            </a:r>
            <a:endParaRPr lang="en-CA" dirty="0"/>
          </a:p>
          <a:p>
            <a:r>
              <a:rPr lang="en-CA" dirty="0"/>
              <a:t>Finally, the cluster head generates signed certificates for each node and acts as a Certificate Authority during transmissions.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C1FFB-C039-4C65-A6FE-4907358328C8}"/>
              </a:ext>
            </a:extLst>
          </p:cNvPr>
          <p:cNvSpPr txBox="1"/>
          <p:nvPr/>
        </p:nvSpPr>
        <p:spPr>
          <a:xfrm>
            <a:off x="838200" y="6203786"/>
            <a:ext cx="868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X. Du, M. </a:t>
            </a:r>
            <a:r>
              <a:rPr lang="en-CA" sz="1200" dirty="0" err="1"/>
              <a:t>Guizani</a:t>
            </a:r>
            <a:r>
              <a:rPr lang="en-CA" sz="1200" dirty="0"/>
              <a:t>, Y. Xiao and H. Chen, "Transactions papers a routing-driven Elliptic Curve Cryptography based key management scheme for Heterogeneous Sensor Networks," in </a:t>
            </a:r>
            <a:r>
              <a:rPr lang="en-CA" sz="1200" i="1" dirty="0"/>
              <a:t>IEEE Transactions on Wireless Communications</a:t>
            </a:r>
            <a:r>
              <a:rPr lang="en-CA" sz="1200" dirty="0"/>
              <a:t>, vol. 8, no. 3, pp. 1223-1229, March 2009.</a:t>
            </a:r>
            <a:endParaRPr lang="en-US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2923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B4CE-8746-4F21-AC52-5D6955F2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Routing-Driven ECC Key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9612-B139-41F2-885C-820F754E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Alternatively, if the network is extremely resource constrained, key-pairs can either be loaded on the cluster head or on each node.</a:t>
            </a:r>
          </a:p>
          <a:p>
            <a:r>
              <a:rPr lang="en-US" dirty="0"/>
              <a:t>If pairs are loaded on the nodes, each node shares it’s public key with the cluster head</a:t>
            </a:r>
          </a:p>
          <a:p>
            <a:r>
              <a:rPr lang="en-US" dirty="0"/>
              <a:t>If pairs are loaded on the cluster head, the cluster head distributes private keys to each node on startup.</a:t>
            </a:r>
          </a:p>
          <a:p>
            <a:r>
              <a:rPr lang="en-US" dirty="0"/>
              <a:t>After the initial sharing stage, the cluster head still creates and signs certificates and acts as a certificate authority for it’s cluster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D90EA-6E77-437A-8426-5DED41833BB6}"/>
              </a:ext>
            </a:extLst>
          </p:cNvPr>
          <p:cNvSpPr txBox="1"/>
          <p:nvPr/>
        </p:nvSpPr>
        <p:spPr>
          <a:xfrm>
            <a:off x="838200" y="6203786"/>
            <a:ext cx="868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X. Du, M. </a:t>
            </a:r>
            <a:r>
              <a:rPr lang="en-CA" sz="1200" dirty="0" err="1"/>
              <a:t>Guizani</a:t>
            </a:r>
            <a:r>
              <a:rPr lang="en-CA" sz="1200" dirty="0"/>
              <a:t>, Y. Xiao and H. Chen, "Transactions papers a routing-driven Elliptic Curve Cryptography based key management scheme for Heterogeneous Sensor Networks," in </a:t>
            </a:r>
            <a:r>
              <a:rPr lang="en-CA" sz="1200" i="1" dirty="0"/>
              <a:t>IEEE Transactions on Wireless Communications</a:t>
            </a:r>
            <a:r>
              <a:rPr lang="en-CA" sz="1200" dirty="0"/>
              <a:t>, vol. 8, no. 3, pp. 1223-1229, March 2009.</a:t>
            </a:r>
            <a:endParaRPr lang="en-US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2343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B618-E927-45D8-9AF5-339DD87B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048"/>
            <a:ext cx="10515600" cy="1537509"/>
          </a:xfrm>
        </p:spPr>
        <p:txBody>
          <a:bodyPr/>
          <a:lstStyle/>
          <a:p>
            <a:r>
              <a:rPr lang="en-US" dirty="0"/>
              <a:t>Routing-Driven ECC Key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9A91-3EA5-42A8-A63D-8B01D294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system, if a node fails, other nodes only need to examine their routing table and collect the proper certificates from their cluster head.</a:t>
            </a:r>
          </a:p>
          <a:p>
            <a:r>
              <a:rPr lang="en-US" dirty="0"/>
              <a:t>If a cluster head fails, the network needs to initiate a setup event with another cluster head to build new clusters</a:t>
            </a:r>
          </a:p>
          <a:p>
            <a:r>
              <a:rPr lang="en-US" dirty="0"/>
              <a:t>The system can be used with pre-loaded ECC pairs to save energy or can be used with dynamically generated keys.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C1FFB-C039-4C65-A6FE-4907358328C8}"/>
              </a:ext>
            </a:extLst>
          </p:cNvPr>
          <p:cNvSpPr txBox="1"/>
          <p:nvPr/>
        </p:nvSpPr>
        <p:spPr>
          <a:xfrm>
            <a:off x="838200" y="6203786"/>
            <a:ext cx="868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X. Du, M. </a:t>
            </a:r>
            <a:r>
              <a:rPr lang="en-CA" sz="1200" dirty="0" err="1"/>
              <a:t>Guizani</a:t>
            </a:r>
            <a:r>
              <a:rPr lang="en-CA" sz="1200" dirty="0"/>
              <a:t>, Y. Xiao and H. Chen, "Transactions papers a routing-driven Elliptic Curve Cryptography based key management scheme for Heterogeneous Sensor Networks," in </a:t>
            </a:r>
            <a:r>
              <a:rPr lang="en-CA" sz="1200" i="1" dirty="0"/>
              <a:t>IEEE Transactions on Wireless Communications</a:t>
            </a:r>
            <a:r>
              <a:rPr lang="en-CA" sz="1200" dirty="0"/>
              <a:t>, vol. 8, no. 3, pp. 1223-1229, March 2009.</a:t>
            </a:r>
            <a:endParaRPr lang="en-US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4521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E8C-6398-4479-9BED-CF79BC36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Routing-Driven ECC Key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5AE1-60DE-4B11-81C8-089EA946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key advantage of using a Certificate Authority is the ability to revoke certificates</a:t>
            </a:r>
          </a:p>
          <a:p>
            <a:r>
              <a:rPr lang="en-US" dirty="0"/>
              <a:t>If a node A is compromised and an IDS detects the intrusion, how does the network handle this.</a:t>
            </a:r>
          </a:p>
          <a:p>
            <a:r>
              <a:rPr lang="en-US" dirty="0"/>
              <a:t>A cluster head can issue a revocation message to each node it sent a certificate for node A</a:t>
            </a:r>
          </a:p>
          <a:p>
            <a:r>
              <a:rPr lang="en-US" dirty="0"/>
              <a:t>This revocation message indicates to other nodes that they need to invalidate the current certificate they have and request a new one</a:t>
            </a:r>
          </a:p>
          <a:p>
            <a:r>
              <a:rPr lang="en-US" dirty="0"/>
              <a:t>If the cluster head decides that the node is still compromised, it refuses to issue a certificate.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A45E5-39D5-4580-A289-6D1061552D43}"/>
              </a:ext>
            </a:extLst>
          </p:cNvPr>
          <p:cNvSpPr txBox="1"/>
          <p:nvPr/>
        </p:nvSpPr>
        <p:spPr>
          <a:xfrm>
            <a:off x="838200" y="6203786"/>
            <a:ext cx="868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X. Du, M. </a:t>
            </a:r>
            <a:r>
              <a:rPr lang="en-CA" sz="1200" dirty="0" err="1"/>
              <a:t>Guizani</a:t>
            </a:r>
            <a:r>
              <a:rPr lang="en-CA" sz="1200" dirty="0"/>
              <a:t>, Y. Xiao and H. Chen, "Transactions papers a routing-driven Elliptic Curve Cryptography based key management scheme for Heterogeneous Sensor Networks," in </a:t>
            </a:r>
            <a:r>
              <a:rPr lang="en-CA" sz="1200" i="1" dirty="0"/>
              <a:t>IEEE Transactions on Wireless Communications</a:t>
            </a:r>
            <a:r>
              <a:rPr lang="en-CA" sz="1200" dirty="0"/>
              <a:t>, vol. 8, no. 3, pp. 1223-1229, March 2009.</a:t>
            </a:r>
            <a:endParaRPr lang="en-US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2270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E6E5-9D7B-4E16-A5D8-B5C1037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Routing-Driven ECC Key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02D9-2D39-4661-A9AD-C3713870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68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issue with the key management system is accounting for the keys  on the cluster head level.</a:t>
            </a:r>
          </a:p>
          <a:p>
            <a:r>
              <a:rPr lang="en-US" dirty="0"/>
              <a:t>This can be addressed by expanding the scheme to manage cluster heads in the same way using a tiered system.</a:t>
            </a:r>
          </a:p>
          <a:p>
            <a:r>
              <a:rPr lang="en-US" dirty="0"/>
              <a:t>This way, a gateway will become the end Certificate Authority, who is responsible for each node in its cluster. Each node is also a cluster head for a smaller cluster of nodes.</a:t>
            </a:r>
          </a:p>
          <a:p>
            <a:r>
              <a:rPr lang="en-US" dirty="0"/>
              <a:t>This system helps scale the responsibilities so that the same level of security is maintained, but cluster heads in dense networks are not punished with large amounts of traffic</a:t>
            </a:r>
          </a:p>
          <a:p>
            <a:r>
              <a:rPr lang="en-US" dirty="0"/>
              <a:t>An important hyperparameter for this scheme is node density before splitting clusters. This tunes how many nodes a cluster head is responsible for and how many clusters a network of n-size has. Additional complexity is introduced as clusters c approaches network size n, meaning that eventually this can be abstracted as every node in a network is a cluster head of it’s own.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32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0956-C38B-4654-9920-7A3606C0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74A7-32B9-42E7-B6E6-003853FC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K. </a:t>
            </a:r>
            <a:r>
              <a:rPr lang="en-US" sz="2000" dirty="0" err="1"/>
              <a:t>Lauter</a:t>
            </a:r>
            <a:r>
              <a:rPr lang="en-US" sz="2000" dirty="0"/>
              <a:t>, "The advantages of elliptic curve cryptography for wireless security," in </a:t>
            </a:r>
            <a:r>
              <a:rPr lang="en-US" sz="2000" i="1" dirty="0"/>
              <a:t>IEEE Wireless Communications</a:t>
            </a:r>
            <a:r>
              <a:rPr lang="en-US" sz="2000" dirty="0"/>
              <a:t>, vol. 11, no. 1, pp. 62-67, Feb. 2004.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A. S. Wander, N. </a:t>
            </a:r>
            <a:r>
              <a:rPr lang="en-CA" sz="2000" dirty="0" err="1"/>
              <a:t>Gura</a:t>
            </a:r>
            <a:r>
              <a:rPr lang="en-CA" sz="2000" dirty="0"/>
              <a:t>, H. Eberle, V. Gupta and S. C. Shantz, "Energy analysis of public-key cryptography for wireless sensor networks," </a:t>
            </a:r>
            <a:r>
              <a:rPr lang="en-CA" sz="2000" i="1" dirty="0"/>
              <a:t>Third IEEE International Conference on Pervasive Computing and Communications</a:t>
            </a:r>
            <a:r>
              <a:rPr lang="en-CA" sz="2000" dirty="0"/>
              <a:t>, Kauai Island, HI, 2005, pp. 324-328.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A. Liu and P. Ning, "</a:t>
            </a:r>
            <a:r>
              <a:rPr lang="en-CA" sz="2000" dirty="0" err="1"/>
              <a:t>TinyECC</a:t>
            </a:r>
            <a:r>
              <a:rPr lang="en-CA" sz="2000" dirty="0"/>
              <a:t>: A Configurable Library for Elliptic Curve Cryptography in Wireless Sensor Networks," </a:t>
            </a:r>
            <a:r>
              <a:rPr lang="en-CA" sz="2000" i="1" dirty="0"/>
              <a:t>2008 International Conference on Information Processing in Sensor Networks (</a:t>
            </a:r>
            <a:r>
              <a:rPr lang="en-CA" sz="2000" i="1" dirty="0" err="1"/>
              <a:t>ipsn</a:t>
            </a:r>
            <a:r>
              <a:rPr lang="en-CA" sz="2000" i="1" dirty="0"/>
              <a:t> 2008)</a:t>
            </a:r>
            <a:r>
              <a:rPr lang="en-CA" sz="2000" dirty="0"/>
              <a:t>, St. Louis, MO, 2008, pp. 245-256.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X. Du, M. </a:t>
            </a:r>
            <a:r>
              <a:rPr lang="en-CA" sz="2000" dirty="0" err="1"/>
              <a:t>Guizani</a:t>
            </a:r>
            <a:r>
              <a:rPr lang="en-CA" sz="2000" dirty="0"/>
              <a:t>, Y. Xiao and H. Chen, "Transactions papers a routing-driven Elliptic Curve Cryptography based key management scheme for Heterogeneous Sensor Networks," in </a:t>
            </a:r>
            <a:r>
              <a:rPr lang="en-CA" sz="2000" i="1" dirty="0"/>
              <a:t>IEEE Transactions on Wireless Communications</a:t>
            </a:r>
            <a:r>
              <a:rPr lang="en-CA" sz="2000" dirty="0"/>
              <a:t>, vol. 8, no. 3, pp. 1223-1229, March 2009.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342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23F-6661-4BFF-A1C2-2E1EC8F3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Cryptography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699C-F672-4D51-BFF1-60711562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Elliptic Curve Cryptography is based on the problem of finding the discrete logarithm of operations done on an elliptic curve</a:t>
            </a:r>
          </a:p>
          <a:p>
            <a:r>
              <a:rPr lang="en-US" dirty="0"/>
              <a:t>An Elliptic curve is any curve defined by the following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operation on an elliptic curve is defined as the resulting point found by the intersection of a line drawn between any other two points on the curve when all operations are taken within a modulus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E4984-8CE2-4087-8B4B-B518B6DF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40" y="3129995"/>
            <a:ext cx="3178735" cy="8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9EAE-19E6-4D1F-B7FA-464DF1B5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Elliptic Curve Cryptography - Intuition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189460-6820-4E7A-9DF8-13823ED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One round of an operation on an elliptic curve with a modulus of 5 (a = -1, b = 1)</a:t>
            </a:r>
          </a:p>
          <a:p>
            <a:pPr lvl="1"/>
            <a:r>
              <a:rPr lang="en-US" sz="1600" dirty="0"/>
              <a:t>a: starting point</a:t>
            </a:r>
          </a:p>
          <a:p>
            <a:pPr lvl="1"/>
            <a:r>
              <a:rPr lang="en-US" sz="1600" dirty="0"/>
              <a:t>c: end point</a:t>
            </a:r>
          </a:p>
          <a:p>
            <a:pPr lvl="1"/>
            <a:r>
              <a:rPr lang="en-US" sz="1600" dirty="0"/>
              <a:t>n: number of rounds (1)</a:t>
            </a:r>
          </a:p>
          <a:p>
            <a:pPr lvl="1"/>
            <a:r>
              <a:rPr lang="en-US" sz="1600" dirty="0"/>
              <a:t>b: intermediate point</a:t>
            </a:r>
          </a:p>
          <a:p>
            <a:r>
              <a:rPr lang="en-US" sz="2000" dirty="0"/>
              <a:t>The curve and start/end points are public knowledge</a:t>
            </a:r>
          </a:p>
          <a:p>
            <a:r>
              <a:rPr lang="en-US" sz="2000" dirty="0"/>
              <a:t>The number of rounds to reach the end (n) and intermediate points (b, …) are secret</a:t>
            </a:r>
          </a:p>
          <a:p>
            <a:r>
              <a:rPr lang="en-US" sz="2000" dirty="0"/>
              <a:t>The next operation (n==2) would find the intersection of a and c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35DAB80-ACEF-4F58-910B-7CBEA3EC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04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6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DC6-F58A-40D1-8FFE-0D02049F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Variations of Curves</a:t>
            </a:r>
            <a:endParaRPr lang="en-US" dirty="0"/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00C3FF8C-1C6A-4B83-84C5-14C179CF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8" y="2700332"/>
            <a:ext cx="5801784" cy="3267098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1DD2BAAC-253A-431D-B20D-C967703D2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30" y="2725552"/>
            <a:ext cx="5852172" cy="3267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B5B82-585B-47E9-9C3A-1F89F566E47B}"/>
              </a:ext>
            </a:extLst>
          </p:cNvPr>
          <p:cNvSpPr txBox="1"/>
          <p:nvPr/>
        </p:nvSpPr>
        <p:spPr>
          <a:xfrm>
            <a:off x="1134894" y="1859735"/>
            <a:ext cx="992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of these curves fit the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of these curves are viable for use in cryptography</a:t>
            </a:r>
          </a:p>
        </p:txBody>
      </p:sp>
    </p:spTree>
    <p:extLst>
      <p:ext uri="{BB962C8B-B14F-4D97-AF65-F5344CB8AC3E}">
        <p14:creationId xmlns:p14="http://schemas.microsoft.com/office/powerpoint/2010/main" val="20746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D7BE-403C-4D01-A42E-B25EFDF5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Networks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F7F9-A3DA-4BE0-AFA9-AB5F45E9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Wireless Sensor Networks (WSN) are resource constrained and have less storage, computational power, bandwidth, and energy than a typical network</a:t>
            </a:r>
          </a:p>
          <a:p>
            <a:r>
              <a:rPr lang="en-US" dirty="0"/>
              <a:t>Due to these limitations, implementing security features on a WSN node is an optimization problem.</a:t>
            </a:r>
          </a:p>
          <a:p>
            <a:pPr lvl="1"/>
            <a:r>
              <a:rPr lang="en-US" dirty="0"/>
              <a:t>There is a trade-off between computational power and security in encryption algorithms, where larger security generally requires larger key size, which in turn requires more CPU time to encrypt.</a:t>
            </a:r>
          </a:p>
          <a:p>
            <a:pPr lvl="1"/>
            <a:r>
              <a:rPr lang="en-US" dirty="0"/>
              <a:t>The constrained nature of a WSN further compounds this, where larger key size requires more bandwidth for distribution and more memory for storage, more CPU time causes longer network delays and requires more energy.</a:t>
            </a:r>
          </a:p>
        </p:txBody>
      </p:sp>
    </p:spTree>
    <p:extLst>
      <p:ext uri="{BB962C8B-B14F-4D97-AF65-F5344CB8AC3E}">
        <p14:creationId xmlns:p14="http://schemas.microsoft.com/office/powerpoint/2010/main" val="5495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3FEB-5A65-4C29-B909-6FC5FD81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Elliptic-Curve Cryptography in WSN’s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9497-777C-4442-BAF3-E2511E4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Wireless Sensor Networks, ECC provides an advantage over other forms of encryption for several reasons:</a:t>
            </a:r>
          </a:p>
          <a:p>
            <a:pPr lvl="1"/>
            <a:r>
              <a:rPr lang="en-US" dirty="0"/>
              <a:t>Smaller key size for equivalent security</a:t>
            </a:r>
          </a:p>
          <a:p>
            <a:pPr lvl="2"/>
            <a:r>
              <a:rPr lang="en-US" dirty="0"/>
              <a:t>There is no known factoring algorithm for the elliptic-curve discrete logarithm problem, meaning that ECC security systems can use smaller key sizes without fear of an adversary factoring out the private key</a:t>
            </a:r>
          </a:p>
          <a:p>
            <a:pPr lvl="2"/>
            <a:r>
              <a:rPr lang="en-US" dirty="0"/>
              <a:t>This smaller key size also improves a WSN’s energy consumption, network delay, and storage requirements when compared to a typical RSA key</a:t>
            </a:r>
          </a:p>
          <a:p>
            <a:pPr lvl="1"/>
            <a:r>
              <a:rPr lang="en-US" dirty="0"/>
              <a:t>Lightweight key distribution algorithms exist (ECDH) that allow two nodes to generate a pair-wise shared secret using ECC</a:t>
            </a:r>
          </a:p>
          <a:p>
            <a:pPr lvl="1"/>
            <a:r>
              <a:rPr lang="en-US" dirty="0"/>
              <a:t>Lightweight signing and verifying algorithms exist (ECDSA) that allow a node to verify the identity of another node</a:t>
            </a:r>
          </a:p>
          <a:p>
            <a:pPr lvl="1"/>
            <a:r>
              <a:rPr lang="en-US" dirty="0"/>
              <a:t>The algorithm is built on addition, multiplication, and modulus operations, making it no more complicated than a typical RSA implementation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49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A1DB-F990-4B83-A16A-BB3C674B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0" y="641784"/>
            <a:ext cx="8555699" cy="772412"/>
          </a:xfrm>
        </p:spPr>
        <p:txBody>
          <a:bodyPr anchor="b">
            <a:normAutofit/>
          </a:bodyPr>
          <a:lstStyle/>
          <a:p>
            <a:r>
              <a:rPr lang="en-US" sz="3700" dirty="0"/>
              <a:t>Energy Use of ECC and RSA – Sign/Verify</a:t>
            </a:r>
            <a:endParaRPr lang="en-CA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513F-87FB-4694-A478-B61D5EEF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00" y="1733729"/>
            <a:ext cx="3566057" cy="4292224"/>
          </a:xfrm>
        </p:spPr>
        <p:txBody>
          <a:bodyPr>
            <a:noAutofit/>
          </a:bodyPr>
          <a:lstStyle/>
          <a:p>
            <a:r>
              <a:rPr lang="en-US" sz="1900" dirty="0"/>
              <a:t>Experiments performed in [2] show that an typical ECC implementation performs better in terms of power consumption than a similar RSA implementation.</a:t>
            </a:r>
          </a:p>
          <a:p>
            <a:r>
              <a:rPr lang="en-US" sz="1900" dirty="0"/>
              <a:t>The results show that a sign/verify operation in RSA-2048 takes 2356.4 </a:t>
            </a:r>
            <a:r>
              <a:rPr lang="en-US" sz="1900" dirty="0" err="1"/>
              <a:t>mJ</a:t>
            </a:r>
            <a:r>
              <a:rPr lang="en-US" sz="1900" dirty="0"/>
              <a:t> of energy, where the equivalent ECDSA-224 only takes 183.52 </a:t>
            </a:r>
            <a:r>
              <a:rPr lang="en-US" sz="1900" dirty="0" err="1"/>
              <a:t>mJ</a:t>
            </a:r>
            <a:endParaRPr lang="en-US" sz="1900" dirty="0"/>
          </a:p>
          <a:p>
            <a:r>
              <a:rPr lang="en-CA" sz="1900" dirty="0"/>
              <a:t>A key exchange operation for RSA-2048 takes a collective 2359.9 </a:t>
            </a:r>
            <a:r>
              <a:rPr lang="en-CA" sz="1900" dirty="0" err="1"/>
              <a:t>mJ</a:t>
            </a:r>
            <a:r>
              <a:rPr lang="en-CA" sz="1900" dirty="0"/>
              <a:t> while the equivalent operation in ECDSA-224 takes 120.8 </a:t>
            </a:r>
            <a:r>
              <a:rPr lang="en-CA" sz="1900" dirty="0" err="1"/>
              <a:t>mJ</a:t>
            </a:r>
            <a:endParaRPr lang="en-CA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6FBF1-AB7A-480D-A795-C8804A71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2296001"/>
            <a:ext cx="7251192" cy="2265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295BC-7713-4964-9E8A-2534989B828B}"/>
              </a:ext>
            </a:extLst>
          </p:cNvPr>
          <p:cNvSpPr txBox="1"/>
          <p:nvPr/>
        </p:nvSpPr>
        <p:spPr>
          <a:xfrm>
            <a:off x="6922226" y="4561998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[2]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2A31-70DB-4B38-BD0C-D76A95F1D462}"/>
              </a:ext>
            </a:extLst>
          </p:cNvPr>
          <p:cNvSpPr txBox="1"/>
          <p:nvPr/>
        </p:nvSpPr>
        <p:spPr>
          <a:xfrm>
            <a:off x="4401615" y="6025953"/>
            <a:ext cx="759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[2] A. S. Wander, N. </a:t>
            </a:r>
            <a:r>
              <a:rPr lang="en-CA" sz="1200" dirty="0" err="1"/>
              <a:t>Gura</a:t>
            </a:r>
            <a:r>
              <a:rPr lang="en-CA" sz="1200" dirty="0"/>
              <a:t>, H. Eberle, V. Gupta and S. C. Shantz, "Energy analysis of public-key cryptography for wireless sensor networks," </a:t>
            </a:r>
            <a:r>
              <a:rPr lang="en-CA" sz="1200" i="1" dirty="0"/>
              <a:t>Third IEEE International Conference on Pervasive Computing and Communications</a:t>
            </a:r>
            <a:r>
              <a:rPr lang="en-CA" sz="1200" dirty="0"/>
              <a:t>, Kauai Island, HI, 2005, pp. 324-328</a:t>
            </a:r>
          </a:p>
        </p:txBody>
      </p:sp>
    </p:spTree>
    <p:extLst>
      <p:ext uri="{BB962C8B-B14F-4D97-AF65-F5344CB8AC3E}">
        <p14:creationId xmlns:p14="http://schemas.microsoft.com/office/powerpoint/2010/main" val="253831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A1DB-F990-4B83-A16A-BB3C674B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50" y="641784"/>
            <a:ext cx="8555699" cy="772412"/>
          </a:xfrm>
        </p:spPr>
        <p:txBody>
          <a:bodyPr anchor="b">
            <a:normAutofit/>
          </a:bodyPr>
          <a:lstStyle/>
          <a:p>
            <a:r>
              <a:rPr lang="en-US" sz="3700" dirty="0"/>
              <a:t>Energy Use of ECC and RSA – Handshake</a:t>
            </a:r>
            <a:endParaRPr lang="en-CA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513F-87FB-4694-A478-B61D5EEF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33" y="1695205"/>
            <a:ext cx="6434207" cy="4292224"/>
          </a:xfrm>
        </p:spPr>
        <p:txBody>
          <a:bodyPr>
            <a:noAutofit/>
          </a:bodyPr>
          <a:lstStyle/>
          <a:p>
            <a:r>
              <a:rPr lang="en-US" sz="1900" dirty="0"/>
              <a:t>ECC/RSA handshake operations show similar results</a:t>
            </a:r>
          </a:p>
          <a:p>
            <a:r>
              <a:rPr lang="en-US" sz="1900" dirty="0"/>
              <a:t>The experiment takes into account the energy used during a handshake operation</a:t>
            </a:r>
            <a:endParaRPr lang="en-US" sz="1500" dirty="0"/>
          </a:p>
          <a:p>
            <a:r>
              <a:rPr lang="en-US" sz="1900" dirty="0"/>
              <a:t>The results show that a handshake operation using RSA-1024 results in a total energy consumption of 788.0 </a:t>
            </a:r>
            <a:r>
              <a:rPr lang="en-US" sz="1900" dirty="0" err="1"/>
              <a:t>mJ</a:t>
            </a:r>
            <a:r>
              <a:rPr lang="en-US" sz="1900" dirty="0"/>
              <a:t> where the key generation operation takes ~82% of that energy</a:t>
            </a:r>
          </a:p>
          <a:p>
            <a:r>
              <a:rPr lang="en-US" sz="1900" dirty="0"/>
              <a:t>Using ECC-160 the total energy consumption was shown to be 187.6 </a:t>
            </a:r>
            <a:r>
              <a:rPr lang="en-US" sz="1900" dirty="0" err="1"/>
              <a:t>mJ</a:t>
            </a:r>
            <a:r>
              <a:rPr lang="en-US" sz="1900" dirty="0"/>
              <a:t> where the key generation operation takes ~72% of that energy</a:t>
            </a:r>
          </a:p>
          <a:p>
            <a:r>
              <a:rPr lang="en-US" sz="1900" dirty="0"/>
              <a:t>These results show that ECC outperforms RSA in terms of power consumption for common cryptographic operations</a:t>
            </a:r>
          </a:p>
          <a:p>
            <a:r>
              <a:rPr lang="en-US" sz="1900" dirty="0"/>
              <a:t>It also shows that the bulk of the energy spent in common public key implementations is spent calculating the public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295BC-7713-4964-9E8A-2534989B828B}"/>
              </a:ext>
            </a:extLst>
          </p:cNvPr>
          <p:cNvSpPr txBox="1"/>
          <p:nvPr/>
        </p:nvSpPr>
        <p:spPr>
          <a:xfrm>
            <a:off x="8123597" y="548039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[2]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2A31-70DB-4B38-BD0C-D76A95F1D462}"/>
              </a:ext>
            </a:extLst>
          </p:cNvPr>
          <p:cNvSpPr txBox="1"/>
          <p:nvPr/>
        </p:nvSpPr>
        <p:spPr>
          <a:xfrm>
            <a:off x="664809" y="6125135"/>
            <a:ext cx="834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[2] A. S. Wander, N. </a:t>
            </a:r>
            <a:r>
              <a:rPr lang="en-CA" sz="1200" dirty="0" err="1"/>
              <a:t>Gura</a:t>
            </a:r>
            <a:r>
              <a:rPr lang="en-CA" sz="1200" dirty="0"/>
              <a:t>, H. Eberle, V. Gupta and S. C. Shantz, "Energy analysis of public-key cryptography for wireless sensor networks," </a:t>
            </a:r>
            <a:r>
              <a:rPr lang="en-CA" sz="1200" i="1" dirty="0"/>
              <a:t>Third IEEE International Conference on Pervasive Computing and Communications</a:t>
            </a:r>
            <a:r>
              <a:rPr lang="en-CA" sz="1200" dirty="0"/>
              <a:t>, Kauai Island, HI, 2005, pp. 324-328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9487E-E1F2-4133-A0DB-7DFE8D15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07" y="1619709"/>
            <a:ext cx="4189609" cy="1338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C8E0-CB3D-4F77-99D9-DADA26F7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83" y="2958297"/>
            <a:ext cx="3349733" cy="24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B618-E927-45D8-9AF5-339DD87B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 Implementations in WSN’s - </a:t>
            </a:r>
            <a:r>
              <a:rPr lang="en-US" dirty="0" err="1"/>
              <a:t>TinyECC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9A91-3EA5-42A8-A63D-8B01D294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TinyECC</a:t>
            </a:r>
            <a:r>
              <a:rPr lang="en-US" dirty="0"/>
              <a:t> [3] is a library written for </a:t>
            </a:r>
            <a:r>
              <a:rPr lang="en-US" dirty="0" err="1"/>
              <a:t>TinyOS</a:t>
            </a:r>
            <a:r>
              <a:rPr lang="en-US" dirty="0"/>
              <a:t>, an operating system meant to run on low-power wireless sensor nodes.</a:t>
            </a:r>
          </a:p>
          <a:p>
            <a:r>
              <a:rPr lang="en-US" dirty="0"/>
              <a:t>The </a:t>
            </a:r>
            <a:r>
              <a:rPr lang="en-US" dirty="0" err="1"/>
              <a:t>TinyECC</a:t>
            </a:r>
            <a:r>
              <a:rPr lang="en-US" dirty="0"/>
              <a:t> library consists of several optimizations meant for constrained environments, such as:</a:t>
            </a:r>
          </a:p>
          <a:p>
            <a:pPr lvl="1"/>
            <a:r>
              <a:rPr lang="en-US" dirty="0"/>
              <a:t>Large Number Optimizations:</a:t>
            </a:r>
          </a:p>
          <a:p>
            <a:pPr lvl="2"/>
            <a:r>
              <a:rPr lang="en-US" dirty="0"/>
              <a:t>Barrett Reduction</a:t>
            </a:r>
          </a:p>
          <a:p>
            <a:pPr lvl="2"/>
            <a:r>
              <a:rPr lang="en-US" dirty="0"/>
              <a:t>Hybrid Multiplication and Squaring</a:t>
            </a:r>
          </a:p>
          <a:p>
            <a:pPr lvl="1"/>
            <a:r>
              <a:rPr lang="en-US" dirty="0"/>
              <a:t>ECC Specific Optimizations:</a:t>
            </a:r>
          </a:p>
          <a:p>
            <a:pPr lvl="2"/>
            <a:r>
              <a:rPr lang="en-US" dirty="0"/>
              <a:t>Projective Coordinate System</a:t>
            </a:r>
          </a:p>
          <a:p>
            <a:pPr lvl="2"/>
            <a:r>
              <a:rPr lang="en-US" dirty="0"/>
              <a:t>Sliding Window for Scalar Multiplication</a:t>
            </a:r>
          </a:p>
          <a:p>
            <a:pPr lvl="2"/>
            <a:r>
              <a:rPr lang="en-US" dirty="0" err="1"/>
              <a:t>Shamirs</a:t>
            </a:r>
            <a:r>
              <a:rPr lang="en-US" dirty="0"/>
              <a:t> Trick</a:t>
            </a:r>
          </a:p>
          <a:p>
            <a:pPr lvl="2"/>
            <a:r>
              <a:rPr lang="en-US" dirty="0"/>
              <a:t>Curve Specific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06B4-25AB-4A57-A459-2D2E5F999B40}"/>
              </a:ext>
            </a:extLst>
          </p:cNvPr>
          <p:cNvSpPr txBox="1"/>
          <p:nvPr/>
        </p:nvSpPr>
        <p:spPr>
          <a:xfrm>
            <a:off x="744014" y="6176963"/>
            <a:ext cx="798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A. Liu and P. Ning, "</a:t>
            </a:r>
            <a:r>
              <a:rPr lang="en-CA" sz="1200" dirty="0" err="1"/>
              <a:t>TinyECC</a:t>
            </a:r>
            <a:r>
              <a:rPr lang="en-CA" sz="1200" dirty="0"/>
              <a:t>: A Configurable Library for Elliptic Curve Cryptography in Wireless Sensor Networks," </a:t>
            </a:r>
            <a:r>
              <a:rPr lang="en-CA" sz="1200" i="1" dirty="0"/>
              <a:t>2008 International Conference on Information Processing in Sensor Networks (</a:t>
            </a:r>
            <a:r>
              <a:rPr lang="en-CA" sz="1200" i="1" dirty="0" err="1"/>
              <a:t>ipsn</a:t>
            </a:r>
            <a:r>
              <a:rPr lang="en-CA" sz="1200" i="1" dirty="0"/>
              <a:t> 2008)</a:t>
            </a:r>
            <a:r>
              <a:rPr lang="en-CA" sz="1200" dirty="0"/>
              <a:t>, St. Louis, MO, 2008, pp. 245-256.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77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1923</Words>
  <Application>Microsoft Office PowerPoint</Application>
  <PresentationFormat>Widescreen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ENEL 895AK</vt:lpstr>
      <vt:lpstr>Elliptic Curve Cryptography - Review</vt:lpstr>
      <vt:lpstr>Elliptic Curve Cryptography - Intuition</vt:lpstr>
      <vt:lpstr>Variations of Curves</vt:lpstr>
      <vt:lpstr>Wireless Sensor Networks and Security</vt:lpstr>
      <vt:lpstr>Elliptic-Curve Cryptography in WSN’s</vt:lpstr>
      <vt:lpstr>Energy Use of ECC and RSA – Sign/Verify</vt:lpstr>
      <vt:lpstr>Energy Use of ECC and RSA – Handshake</vt:lpstr>
      <vt:lpstr>ECC Implementations in WSN’s - TinyECC</vt:lpstr>
      <vt:lpstr>ECC Implementations in WSN’s - TinyECC</vt:lpstr>
      <vt:lpstr>ECC Implementations in WSN’s:            Routing-Driven ECC Key Management</vt:lpstr>
      <vt:lpstr>Routing-Driven ECC Key Management</vt:lpstr>
      <vt:lpstr>Routing-Driven ECC Key Management</vt:lpstr>
      <vt:lpstr>Routing-Driven ECC Key Management</vt:lpstr>
      <vt:lpstr>Routing-Driven ECC Key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895AK</dc:title>
  <dc:creator>Brant</dc:creator>
  <cp:lastModifiedBy>Brant Geddes</cp:lastModifiedBy>
  <cp:revision>68</cp:revision>
  <dcterms:created xsi:type="dcterms:W3CDTF">2020-01-21T17:08:51Z</dcterms:created>
  <dcterms:modified xsi:type="dcterms:W3CDTF">2020-03-10T20:36:12Z</dcterms:modified>
</cp:coreProperties>
</file>