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0" r:id="rId4"/>
    <p:sldId id="269" r:id="rId5"/>
    <p:sldId id="268" r:id="rId6"/>
    <p:sldId id="271" r:id="rId7"/>
    <p:sldId id="272" r:id="rId8"/>
    <p:sldId id="261" r:id="rId9"/>
    <p:sldId id="270" r:id="rId10"/>
    <p:sldId id="266" r:id="rId11"/>
    <p:sldId id="267" r:id="rId12"/>
    <p:sldId id="264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A30DF-6174-46C5-B401-35F84B1B86ED}" type="datetimeFigureOut">
              <a:rPr lang="en-CA" smtClean="0"/>
              <a:t>2020-02-04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6EB87-D47B-43C5-AD5A-E6E78D7143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271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E631-F99A-45C9-B9E5-CCC68B1D9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D59B6-7C99-4FEE-8A12-A823ED298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04BEB-099E-4EC6-A2F7-E5A91BA3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B603-895E-4B61-8F46-F7D8E8D7618A}" type="datetime1">
              <a:rPr lang="en-CA" smtClean="0"/>
              <a:t>2020-02-04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06E74-1E48-4FEE-A845-118DFD3F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66C3A-F2B4-4549-BEB6-8F916F90A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0134-AF6F-49B7-9A19-0FB996762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13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782B-1ED6-427B-B92F-117DE6553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EF849-0B76-49FD-9AF3-9ADDD0C52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5E2B7-130E-41AF-9D28-3A10A436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86F7C-BFB7-461F-8A5D-5B071404229A}" type="datetime1">
              <a:rPr lang="en-CA" smtClean="0"/>
              <a:t>2020-02-04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1FFA4-F2DD-4B5B-8CC9-D668F721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A12C9-4A82-4DB2-ABA6-90CEF5F6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0134-AF6F-49B7-9A19-0FB996762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354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FEC8AA-3FBF-4364-B3DE-A8540AF80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4B9FF-BE8D-4F2A-B2ED-67AFAAA78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5DBD9-E320-4DEB-BB43-197709FB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2594-C49F-49E8-8E76-29493CC5D98A}" type="datetime1">
              <a:rPr lang="en-CA" smtClean="0"/>
              <a:t>2020-02-04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05D32-4E96-498D-A365-06314D2FB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A689A-C130-409C-8B88-D9CA99C6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0134-AF6F-49B7-9A19-0FB996762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857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DDF02-D5A7-45B8-A989-A4DB5EB6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9F6D7-3540-43E1-943F-754B75A08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E62C0-D232-43D4-AF18-B5EDE812D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0781-7A05-407A-8F94-41D8067B7679}" type="datetime1">
              <a:rPr lang="en-CA" smtClean="0"/>
              <a:t>2020-02-04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6AF05-FBEC-4F5D-ADDF-BA4D754C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E1ECB-D064-40FA-B3F9-505DA744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0134-AF6F-49B7-9A19-0FB996762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250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B58E-1EEA-405C-951A-B71E678AB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BC05E-5C7F-40BB-8C82-8F1B22182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A4225-D61E-47BB-94F5-7341999C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8AAB-27EB-49B1-B85D-2B16C46805E5}" type="datetime1">
              <a:rPr lang="en-CA" smtClean="0"/>
              <a:t>2020-02-04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9784F-751E-489C-9071-48553A99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B979D-8AA3-46D5-85CA-42B7335B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0134-AF6F-49B7-9A19-0FB996762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331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9778-7713-4514-9125-5A033FCB0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24EF2-91A8-4BEF-BAB2-F3F4941F5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5B4FF-7A2D-41CA-8974-11CE54235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EA08F-979A-4F53-A63D-AE640A5A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7043-A4B5-4253-8848-90031F38D1E0}" type="datetime1">
              <a:rPr lang="en-CA" smtClean="0"/>
              <a:t>2020-02-04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340AF-5132-43E6-85A8-06026E543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0FEA2-4066-4F5B-95DC-02DB9844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0134-AF6F-49B7-9A19-0FB996762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459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87F7-D611-4CD9-AD09-397407447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D3B54-B094-490D-B600-C33E7C115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B0C94-CB7A-4CAF-AB57-A08D7CE18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1BCC4-1D68-4DD9-A578-F6F728016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3FBBB-2690-434B-A588-59FDD74CF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F0DBE7-F547-4B5F-8CD9-73A9122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3E0-05BA-4E44-B819-9ABD67BC9E6F}" type="datetime1">
              <a:rPr lang="en-CA" smtClean="0"/>
              <a:t>2020-02-04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93CE53-361F-483E-A1B8-ADBD7451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0516A9-DD62-4009-9948-9B671CBF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0134-AF6F-49B7-9A19-0FB996762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382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8530C-2B4A-4CC3-B957-48075282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7644C6-7207-461F-9DAA-6AEB1DE8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AF92-B752-4AC9-85D3-1604750E4E5F}" type="datetime1">
              <a:rPr lang="en-CA" smtClean="0"/>
              <a:t>2020-02-04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7F783-7181-4D6D-AEAD-AE8989CC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F1FEA-9DAE-4737-8CE0-1238908B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0134-AF6F-49B7-9A19-0FB996762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185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EA58E-4F01-46E6-BCD4-2362ED2B1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D150-341D-4631-917C-257A6A78DCBD}" type="datetime1">
              <a:rPr lang="en-CA" smtClean="0"/>
              <a:t>2020-02-04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73A297-2F3E-4E0B-9B38-C62BB1C97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13BB2-56F2-4D10-8243-2CC7ED3E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0134-AF6F-49B7-9A19-0FB996762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960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FA3E-6A98-40FB-B605-9984E4E6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30CA0-0D61-44E8-8177-E98C1DB24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37944-371B-4374-A08E-200E73E09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975E0-4B44-41B4-8926-B8DC9821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3DB0-6511-42EB-B358-7F93DECBA248}" type="datetime1">
              <a:rPr lang="en-CA" smtClean="0"/>
              <a:t>2020-02-04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1C911-90ED-4E61-B4F8-64D843DD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24084-CAB9-4B3A-9252-44F470483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0134-AF6F-49B7-9A19-0FB996762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7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1FF73-DFEC-4A92-B823-C4E2D037B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A5200-DB12-4D45-89A6-EFAFFB5C8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635B3-DDAE-45FB-BA77-ABB68B004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C3E4B-2D8B-40C4-B3EA-E66EA24F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5AB1-25A9-4951-90E6-72C8C4998DA0}" type="datetime1">
              <a:rPr lang="en-CA" smtClean="0"/>
              <a:t>2020-02-04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09DA6-6687-46FC-9B54-33FC4456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28995-F7F4-4EA2-9C94-B9D399B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0134-AF6F-49B7-9A19-0FB996762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688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513DB2-4222-4E82-A748-34971EA60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56783-853B-4E40-99FA-24339A6F5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DAB-EE09-4E91-9331-1E497DF44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95D7B-CC46-42D5-8C35-E6EA884735B5}" type="datetime1">
              <a:rPr lang="en-CA" smtClean="0"/>
              <a:t>2020-02-04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5E966-F2B0-467A-84D7-294CD8959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24977-5C72-44EA-AF0C-9D8A303FE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00134-AF6F-49B7-9A19-0FB996762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299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lock_cipher_mode_of_operation#Electronic_Codebook_(ECB)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Block_cipher_mode_of_operation#Electronic_Codebook_(ECB)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0E82-33F0-44F2-8FE3-B53A2322F4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ENEL895AK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98339-6745-4CA5-A654-591A16AE8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Algorithms</a:t>
            </a:r>
          </a:p>
          <a:p>
            <a:r>
              <a:rPr lang="en-US" dirty="0"/>
              <a:t>Brant Geddes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2279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07CB-9342-4CBC-9E94-29BB9299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Cryptanalysis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E448B-103F-4EC6-ADB6-916F05FDAD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700" dirty="0"/>
                  <a:t>Linear cryptanalysis is based on solving a system of equations to recover portions of the key. Most block ciphers have a non-linear element, such as the S-block in DES, inserted to make this more difficult [3]</a:t>
                </a:r>
                <a:endParaRPr lang="en-CA" sz="2700" dirty="0"/>
              </a:p>
              <a:p>
                <a:r>
                  <a:rPr lang="en-CA" sz="2700" dirty="0"/>
                  <a:t>The method starts by building a system of equations of the form:</a:t>
                </a:r>
              </a:p>
              <a:p>
                <a:pPr marL="0" indent="0">
                  <a:buNone/>
                </a:pPr>
                <a:endParaRPr lang="en-CA" sz="2700" dirty="0"/>
              </a:p>
              <a:p>
                <a:r>
                  <a:rPr lang="en-CA" sz="2700" dirty="0"/>
                  <a:t>Where P is a known plaintext message, C is the corresponding ciphertext, K is the unknown key, and </a:t>
                </a:r>
                <a14:m>
                  <m:oMath xmlns:m="http://schemas.openxmlformats.org/officeDocument/2006/math">
                    <m:r>
                      <a:rPr lang="en-CA" sz="2700" i="1"/>
                      <m:t>⨂</m:t>
                    </m:r>
                  </m:oMath>
                </a14:m>
                <a:r>
                  <a:rPr lang="en-CA" sz="2700" dirty="0"/>
                  <a:t> is the cipher algorithm</a:t>
                </a:r>
              </a:p>
              <a:p>
                <a:r>
                  <a:rPr lang="en-CA" sz="2700" dirty="0"/>
                  <a:t>By attempting to solve the system of equations, small portions of the key can be recovered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E448B-103F-4EC6-ADB6-916F05FDAD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6" t="-2101" r="-8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C4924B8-9B71-427D-8E91-68502DD1E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448" y="3429000"/>
            <a:ext cx="2119104" cy="65428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AB78E-A6B8-447B-809E-48B48313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0134-AF6F-49B7-9A19-0FB996762CD3}" type="slidenum">
              <a:rPr lang="en-CA" smtClean="0"/>
              <a:t>10</a:t>
            </a:fld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469D2-16E3-4FB6-9225-4A6C53C80E76}"/>
              </a:ext>
            </a:extLst>
          </p:cNvPr>
          <p:cNvSpPr txBox="1"/>
          <p:nvPr/>
        </p:nvSpPr>
        <p:spPr>
          <a:xfrm>
            <a:off x="443345" y="5979622"/>
            <a:ext cx="8218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[3] - R. C. -. Phan and M. U. Siddiqi, "A Framework for Describing Block Cipher Cryptanalysis," in </a:t>
            </a:r>
            <a:r>
              <a:rPr lang="en-CA" sz="1000" i="1" dirty="0"/>
              <a:t>IEEE Transactions on Computers</a:t>
            </a:r>
            <a:r>
              <a:rPr lang="en-CA" sz="1000" dirty="0"/>
              <a:t>, vol. 55, no. 11, pp. 1402-1409, Nov. 2006</a:t>
            </a:r>
          </a:p>
        </p:txBody>
      </p:sp>
    </p:spTree>
    <p:extLst>
      <p:ext uri="{BB962C8B-B14F-4D97-AF65-F5344CB8AC3E}">
        <p14:creationId xmlns:p14="http://schemas.microsoft.com/office/powerpoint/2010/main" val="2938961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39E8E-6500-405E-911E-158C6600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Cryptanalysis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6996-C1CB-4484-9D6C-55E9F5FEC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Differential Cryptanalysis looks for patterns and attempts to recover the plaintext from those patterns</a:t>
            </a:r>
          </a:p>
          <a:p>
            <a:pPr lvl="1"/>
            <a:r>
              <a:rPr lang="en-US" dirty="0"/>
              <a:t>Differential Cryptanalysis can analyze patterns across different blocks of the same block cipher operation to recover the plaintext or key</a:t>
            </a:r>
          </a:p>
          <a:p>
            <a:pPr lvl="1"/>
            <a:r>
              <a:rPr lang="en-US" dirty="0"/>
              <a:t>It can also analyze the output of different cipher operations to recover the key </a:t>
            </a:r>
          </a:p>
          <a:p>
            <a:r>
              <a:rPr lang="en-US" sz="2400" dirty="0"/>
              <a:t>For these reasons it is important to initialize each block in a cipher with a separate initialization vector, and to never use the same vector and key to encrypt two messages [3]</a:t>
            </a:r>
          </a:p>
          <a:p>
            <a:r>
              <a:rPr lang="en-CA" sz="2400" dirty="0"/>
              <a:t>For a cipher to be secure, a block encrypted twice with the same key should use different initialization vectors and yield different ciphertext</a:t>
            </a:r>
          </a:p>
          <a:p>
            <a:pPr lvl="1"/>
            <a:r>
              <a:rPr lang="en-CA" sz="2000" dirty="0"/>
              <a:t>In most cases, the initialization vector can be public without affecting the cipher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3D52D-3D5A-4405-9D80-2E2DCDB6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0134-AF6F-49B7-9A19-0FB996762CD3}" type="slidenum">
              <a:rPr lang="en-CA" smtClean="0"/>
              <a:t>11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DCE5D-9A4A-49F4-ACDB-443F26B8052A}"/>
              </a:ext>
            </a:extLst>
          </p:cNvPr>
          <p:cNvSpPr txBox="1"/>
          <p:nvPr/>
        </p:nvSpPr>
        <p:spPr>
          <a:xfrm>
            <a:off x="443345" y="5979622"/>
            <a:ext cx="8218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[3] - R. C. -. Phan and M. U. Siddiqi, "A Framework for Describing Block Cipher Cryptanalysis," in </a:t>
            </a:r>
            <a:r>
              <a:rPr lang="en-CA" sz="1000" i="1" dirty="0"/>
              <a:t>IEEE Transactions on Computers</a:t>
            </a:r>
            <a:r>
              <a:rPr lang="en-CA" sz="1000" dirty="0"/>
              <a:t>, vol. 55, no. 11, pp. 1402-1409, Nov. 2006</a:t>
            </a:r>
          </a:p>
        </p:txBody>
      </p:sp>
    </p:spTree>
    <p:extLst>
      <p:ext uri="{BB962C8B-B14F-4D97-AF65-F5344CB8AC3E}">
        <p14:creationId xmlns:p14="http://schemas.microsoft.com/office/powerpoint/2010/main" val="897772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9C6ED-99D6-4D89-803E-00646FAD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Side-Channel Attacks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D8E9A-0DFC-48A8-A45B-267DCE3E3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Side-Channel attacks are a special form of differential cryptanalysis</a:t>
            </a:r>
          </a:p>
          <a:p>
            <a:r>
              <a:rPr lang="en-US" dirty="0"/>
              <a:t>Side-Channel attacks generally require access to the physical system</a:t>
            </a:r>
          </a:p>
          <a:p>
            <a:r>
              <a:rPr lang="en-US" dirty="0"/>
              <a:t>The attacks analyze patterns in the underlying system to recover the plaintext message</a:t>
            </a:r>
          </a:p>
          <a:p>
            <a:r>
              <a:rPr lang="en-US" dirty="0"/>
              <a:t>Variables open to attack are:</a:t>
            </a:r>
          </a:p>
          <a:p>
            <a:pPr lvl="1"/>
            <a:r>
              <a:rPr lang="en-US" dirty="0"/>
              <a:t>Power consumption</a:t>
            </a:r>
          </a:p>
          <a:p>
            <a:pPr lvl="1"/>
            <a:r>
              <a:rPr lang="en-US" dirty="0"/>
              <a:t>Encryption time</a:t>
            </a:r>
          </a:p>
          <a:p>
            <a:pPr lvl="1"/>
            <a:r>
              <a:rPr lang="en-US" dirty="0"/>
              <a:t>Fault Analysis</a:t>
            </a:r>
            <a:endParaRPr lang="en-CA" dirty="0"/>
          </a:p>
          <a:p>
            <a:pPr lvl="1"/>
            <a:r>
              <a:rPr lang="en-CA" dirty="0"/>
              <a:t>Sound</a:t>
            </a:r>
          </a:p>
          <a:p>
            <a:r>
              <a:rPr lang="en-CA" dirty="0"/>
              <a:t>For this reason, it is important that a cipher be optimized to always consume the same power and take the same time, even if it means a slower, less efficient algorithm [4]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186FF-B2CF-4B40-AD6E-52E37334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0134-AF6F-49B7-9A19-0FB996762CD3}" type="slidenum">
              <a:rPr lang="en-CA" smtClean="0"/>
              <a:t>12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3B49D-EC39-4F99-9664-C6B62AA5F39A}"/>
              </a:ext>
            </a:extLst>
          </p:cNvPr>
          <p:cNvSpPr txBox="1"/>
          <p:nvPr/>
        </p:nvSpPr>
        <p:spPr>
          <a:xfrm>
            <a:off x="443345" y="5979622"/>
            <a:ext cx="82185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[4] - M. Kar, A. Singh, S. Mathew, A. </a:t>
            </a:r>
            <a:r>
              <a:rPr lang="en-CA" sz="1000" dirty="0" err="1"/>
              <a:t>Rajan</a:t>
            </a:r>
            <a:r>
              <a:rPr lang="en-CA" sz="1000" dirty="0"/>
              <a:t>, V. De and S. Mukhopadhyay, "Invited paper: Low power requirements and side-channel protection of encryption engines: Challenges and opportunities," </a:t>
            </a:r>
            <a:r>
              <a:rPr lang="en-CA" sz="1000" i="1" dirty="0"/>
              <a:t>2017 IEEE/ACM International Symposium on Low Power Electronics and Design (ISLPED)</a:t>
            </a:r>
            <a:r>
              <a:rPr lang="en-CA" sz="1000" dirty="0"/>
              <a:t>, Taipei, 2017, pp. 1-2.</a:t>
            </a:r>
          </a:p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94141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3A1D1-9E7C-4D3B-B50A-DC9C2302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2D71B-876C-4F74-848A-33111F326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000" dirty="0"/>
              <a:t>Y. W. Law, J. </a:t>
            </a:r>
            <a:r>
              <a:rPr lang="en-CA" sz="2000" dirty="0" err="1"/>
              <a:t>Doumen</a:t>
            </a:r>
            <a:r>
              <a:rPr lang="en-CA" sz="2000" dirty="0"/>
              <a:t> and P. </a:t>
            </a:r>
            <a:r>
              <a:rPr lang="en-CA" sz="2000" dirty="0" err="1"/>
              <a:t>Hartel</a:t>
            </a:r>
            <a:r>
              <a:rPr lang="en-CA" sz="2000" dirty="0"/>
              <a:t>, "Benchmarking block ciphers for wireless sensor networks," </a:t>
            </a:r>
            <a:r>
              <a:rPr lang="en-CA" sz="2000" i="1" dirty="0"/>
              <a:t>2004 IEEE International Conference on Mobile Ad-hoc and Sensor Systems (IEEE Cat. No.04EX975)</a:t>
            </a:r>
            <a:r>
              <a:rPr lang="en-CA" sz="2000" dirty="0"/>
              <a:t>, Fort Lauderdale, FL, USA, 2004, pp. 447-456.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000" dirty="0"/>
              <a:t>S. </a:t>
            </a:r>
            <a:r>
              <a:rPr lang="en-CA" sz="2000" dirty="0" err="1"/>
              <a:t>Surendran</a:t>
            </a:r>
            <a:r>
              <a:rPr lang="en-CA" sz="2000" dirty="0"/>
              <a:t>, A. </a:t>
            </a:r>
            <a:r>
              <a:rPr lang="en-CA" sz="2000" dirty="0" err="1"/>
              <a:t>Nassef</a:t>
            </a:r>
            <a:r>
              <a:rPr lang="en-CA" sz="2000" dirty="0"/>
              <a:t> and B. D. Beheshti, "A survey of cryptographic algorithms for IoT devices," </a:t>
            </a:r>
            <a:r>
              <a:rPr lang="en-CA" sz="2000" i="1" dirty="0"/>
              <a:t>2018 IEEE Long Island Systems, Applications and Technology Conference (LISAT)</a:t>
            </a:r>
            <a:r>
              <a:rPr lang="en-CA" sz="2000" dirty="0"/>
              <a:t>, Farmingdale, NY, 2018, pp. 1-8.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000" dirty="0"/>
              <a:t>R. C. -. Phan and M. U. Siddiqi, "A Framework for Describing Block Cipher Cryptanalysis," in </a:t>
            </a:r>
            <a:r>
              <a:rPr lang="en-CA" sz="2000" i="1" dirty="0"/>
              <a:t>IEEE Transactions on Computers</a:t>
            </a:r>
            <a:r>
              <a:rPr lang="en-CA" sz="2000" dirty="0"/>
              <a:t>, vol. 55, no. 11, pp. 1402-1409, Nov. 2006.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000" dirty="0"/>
              <a:t>M. Kar, A. Singh, S. Mathew, A. </a:t>
            </a:r>
            <a:r>
              <a:rPr lang="en-CA" sz="2000" dirty="0" err="1"/>
              <a:t>Rajan</a:t>
            </a:r>
            <a:r>
              <a:rPr lang="en-CA" sz="2000" dirty="0"/>
              <a:t>, V. De and S. Mukhopadhyay, "Invited paper: Low power requirements and side-channel protection of encryption engines: Challenges and opportunities," </a:t>
            </a:r>
            <a:r>
              <a:rPr lang="en-CA" sz="2000" i="1" dirty="0"/>
              <a:t>2017 IEEE/ACM International Symposium on Low Power Electronics and Design (ISLPED)</a:t>
            </a:r>
            <a:r>
              <a:rPr lang="en-CA" sz="2000" dirty="0"/>
              <a:t>, Taipei, 2017, pp. 1-2.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2F3D7-41E3-45FC-9892-F87FB2E1B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0134-AF6F-49B7-9A19-0FB996762CD3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577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046E5-8B22-4D22-86E8-4E55F5E4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Algorithm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27967-0134-4E2D-BE57-A58AE2C74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 algorithms are used to authenticate data and keep it confidential</a:t>
            </a:r>
          </a:p>
          <a:p>
            <a:r>
              <a:rPr lang="en-US" dirty="0"/>
              <a:t>These algorithms are built on cryptographic ciphers</a:t>
            </a:r>
          </a:p>
          <a:p>
            <a:r>
              <a:rPr lang="en-US" dirty="0"/>
              <a:t>A cipher is a technique used to transform a readable message (called the plaintext) to a hidden message (called the ciphertext) with the help of a key</a:t>
            </a:r>
          </a:p>
          <a:p>
            <a:r>
              <a:rPr lang="en-US" dirty="0"/>
              <a:t>The plaintext should be recoverable from the ciphertext if the cipher and key are known</a:t>
            </a:r>
          </a:p>
          <a:p>
            <a:r>
              <a:rPr lang="en-US" dirty="0"/>
              <a:t>Otherwise an attacker should not be able to recover the plaintext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4F8F2-678C-49B3-A9FC-2FA9BED3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0134-AF6F-49B7-9A19-0FB996762CD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953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09EC-80D9-4657-9DD7-694F3141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Types of Ciphers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FB8C5-6093-408C-8609-C98DE0AEB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Cryptographic ciphers come in two varieties, Block and Stream</a:t>
            </a:r>
          </a:p>
          <a:p>
            <a:r>
              <a:rPr lang="en-US" dirty="0"/>
              <a:t>A block cipher requires a key and operates on chunks of data</a:t>
            </a:r>
          </a:p>
          <a:p>
            <a:pPr lvl="1"/>
            <a:r>
              <a:rPr lang="en-US" dirty="0"/>
              <a:t>This cipher takes the key and generates a pseudorandom keystream. </a:t>
            </a:r>
          </a:p>
          <a:p>
            <a:pPr lvl="1"/>
            <a:r>
              <a:rPr lang="en-US" dirty="0"/>
              <a:t>This keystream is used to encrypt each block of data</a:t>
            </a:r>
          </a:p>
          <a:p>
            <a:pPr lvl="1"/>
            <a:r>
              <a:rPr lang="en-US" dirty="0"/>
              <a:t>Some block ciphers encrypt each block evenly, while others use feedback to encrypt each block differently depending on previous input</a:t>
            </a:r>
          </a:p>
          <a:p>
            <a:pPr lvl="1"/>
            <a:r>
              <a:rPr lang="en-US" dirty="0"/>
              <a:t>Some examples are DES, AES, or Blowfish</a:t>
            </a:r>
          </a:p>
          <a:p>
            <a:r>
              <a:rPr lang="en-US" dirty="0"/>
              <a:t>A stream cipher requires a key and operates on a stream of data</a:t>
            </a:r>
          </a:p>
          <a:p>
            <a:pPr lvl="1"/>
            <a:r>
              <a:rPr lang="en-US" dirty="0"/>
              <a:t>This cipher takes a key and generates a pseudorandom keystream</a:t>
            </a:r>
          </a:p>
          <a:p>
            <a:pPr lvl="1"/>
            <a:r>
              <a:rPr lang="en-US" dirty="0"/>
              <a:t>The cipher encrypts as the stream is generated, meaning that the encryption can be started before the algorithm has the end of the message</a:t>
            </a:r>
          </a:p>
          <a:p>
            <a:pPr lvl="1"/>
            <a:r>
              <a:rPr lang="en-US" dirty="0"/>
              <a:t>Some examples are substitution ciphers or XOR ciphers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3AD28-F59D-4730-802D-411A016A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0134-AF6F-49B7-9A19-0FB996762CD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092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CE8D9-EF85-4536-8A34-AC22C030C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Primitives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A834F-6F46-451B-B357-F8A3C65F7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ciphers can be used to build any type of encryption primitive needed</a:t>
            </a:r>
            <a:r>
              <a:rPr lang="en-CA" dirty="0"/>
              <a:t>, such as:</a:t>
            </a:r>
          </a:p>
          <a:p>
            <a:pPr lvl="1"/>
            <a:r>
              <a:rPr lang="en-CA" dirty="0"/>
              <a:t>Stream ciphers (by setting the block size to the size of the stream symbol)</a:t>
            </a:r>
          </a:p>
          <a:p>
            <a:pPr lvl="1"/>
            <a:r>
              <a:rPr lang="en-CA" dirty="0"/>
              <a:t>Hash functions</a:t>
            </a:r>
          </a:p>
          <a:p>
            <a:pPr lvl="1"/>
            <a:r>
              <a:rPr lang="en-CA" dirty="0"/>
              <a:t>Hybrid ciphers</a:t>
            </a:r>
          </a:p>
          <a:p>
            <a:r>
              <a:rPr lang="en-CA" dirty="0"/>
              <a:t>Block ciphers are used in this way to make testing and security analysis easier. This way the block can be tested once then re-used in many applications with the knowledge that the underlying algorithm is secure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B97E9-C2E5-49C6-89EC-6CEA42BF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0134-AF6F-49B7-9A19-0FB996762CD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54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4E05-D117-4EB8-B3B1-13323D34A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of Operation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0F80D-685B-4557-B467-61A6800AA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Block ciphers alone are only able to encrypt a single block</a:t>
            </a:r>
          </a:p>
          <a:p>
            <a:r>
              <a:rPr lang="en-US" dirty="0"/>
              <a:t>Modes of Operation provide instructions on how to use block ciphers to perform more advanced work, such as encrypting multiple blocks or encrypting a stream [1]</a:t>
            </a:r>
          </a:p>
          <a:p>
            <a:r>
              <a:rPr lang="en-US" dirty="0"/>
              <a:t>Modes specify things such as the Initialization Vector, Padding, and procedure</a:t>
            </a:r>
          </a:p>
          <a:p>
            <a:r>
              <a:rPr lang="en-US" dirty="0"/>
              <a:t>Some examples are: [1]</a:t>
            </a:r>
          </a:p>
          <a:p>
            <a:pPr lvl="1"/>
            <a:r>
              <a:rPr lang="en-US" dirty="0"/>
              <a:t>(ECB) Electronic Codebook</a:t>
            </a:r>
          </a:p>
          <a:p>
            <a:pPr lvl="1"/>
            <a:r>
              <a:rPr lang="en-US" dirty="0"/>
              <a:t>(CBC) Cipher Block Chaining</a:t>
            </a:r>
          </a:p>
          <a:p>
            <a:pPr lvl="1"/>
            <a:r>
              <a:rPr lang="en-US" dirty="0"/>
              <a:t>(CFB) Cipher Feedback</a:t>
            </a:r>
          </a:p>
          <a:p>
            <a:pPr lvl="1"/>
            <a:r>
              <a:rPr lang="en-US" dirty="0"/>
              <a:t>(OFB) Output Feedback</a:t>
            </a:r>
          </a:p>
          <a:p>
            <a:pPr lvl="1"/>
            <a:r>
              <a:rPr lang="en-US" dirty="0"/>
              <a:t>(CTR) Counter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8217B-D43F-4BC3-B2D1-84E7FB1A2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0134-AF6F-49B7-9A19-0FB996762CD3}" type="slidenum">
              <a:rPr lang="en-CA" smtClean="0"/>
              <a:t>5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2C21CA-4148-472F-B189-BD3735CCF988}"/>
              </a:ext>
            </a:extLst>
          </p:cNvPr>
          <p:cNvSpPr txBox="1"/>
          <p:nvPr/>
        </p:nvSpPr>
        <p:spPr>
          <a:xfrm>
            <a:off x="459971" y="6156295"/>
            <a:ext cx="8218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[1] - Y. W. Law, J. </a:t>
            </a:r>
            <a:r>
              <a:rPr lang="en-CA" sz="1000" dirty="0" err="1"/>
              <a:t>Doumen</a:t>
            </a:r>
            <a:r>
              <a:rPr lang="en-CA" sz="1000" dirty="0"/>
              <a:t> and P. </a:t>
            </a:r>
            <a:r>
              <a:rPr lang="en-CA" sz="1000" dirty="0" err="1"/>
              <a:t>Hartel</a:t>
            </a:r>
            <a:r>
              <a:rPr lang="en-CA" sz="1000" dirty="0"/>
              <a:t>, "Benchmarking block ciphers for wireless sensor networks," </a:t>
            </a:r>
            <a:r>
              <a:rPr lang="en-CA" sz="1000" i="1" dirty="0"/>
              <a:t>2004 IEEE International Conference on Mobile Ad-hoc and Sensor Systems (IEEE Cat. No.04EX975)</a:t>
            </a:r>
            <a:r>
              <a:rPr lang="en-CA" sz="1000" dirty="0"/>
              <a:t>, Fort Lauderdale, FL, USA, 2004, pp. 447-456.</a:t>
            </a:r>
          </a:p>
        </p:txBody>
      </p:sp>
    </p:spTree>
    <p:extLst>
      <p:ext uri="{BB962C8B-B14F-4D97-AF65-F5344CB8AC3E}">
        <p14:creationId xmlns:p14="http://schemas.microsoft.com/office/powerpoint/2010/main" val="2107388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D6546-D66F-4E44-9E60-65C07D8B0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Examples of Modes - ECB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AC081C-1C3C-4993-9E0F-358B6E5A92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93" r="1" b="1"/>
          <a:stretch/>
        </p:blipFill>
        <p:spPr>
          <a:xfrm>
            <a:off x="2630693" y="1648124"/>
            <a:ext cx="6930614" cy="402140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5D02E-C3A6-4094-A96C-D19136AD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B00134-AF6F-49B7-9A19-0FB996762CD3}" type="slidenum">
              <a:rPr lang="en-CA" smtClean="0"/>
              <a:pPr>
                <a:spcAft>
                  <a:spcPts val="600"/>
                </a:spcAft>
              </a:pPr>
              <a:t>6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A293C2-65CA-4F60-B6A5-007BD2F02BCC}"/>
              </a:ext>
            </a:extLst>
          </p:cNvPr>
          <p:cNvSpPr txBox="1"/>
          <p:nvPr/>
        </p:nvSpPr>
        <p:spPr>
          <a:xfrm>
            <a:off x="543098" y="6046124"/>
            <a:ext cx="6123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Adapted from: </a:t>
            </a:r>
            <a:r>
              <a:rPr lang="en-CA" sz="1200" dirty="0">
                <a:hlinkClick r:id="rId3"/>
              </a:rPr>
              <a:t>https://en.wikipedia.org/wiki/Block_cipher_mode_of_operation#Electronic_Codebook_(ECB)</a:t>
            </a:r>
            <a:endParaRPr lang="en-CA" sz="1200"/>
          </a:p>
        </p:txBody>
      </p:sp>
    </p:spTree>
    <p:extLst>
      <p:ext uri="{BB962C8B-B14F-4D97-AF65-F5344CB8AC3E}">
        <p14:creationId xmlns:p14="http://schemas.microsoft.com/office/powerpoint/2010/main" val="67534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D6546-D66F-4E44-9E60-65C07D8B0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Examples of Modes - CBC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5D02E-C3A6-4094-A96C-D19136AD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B00134-AF6F-49B7-9A19-0FB996762CD3}" type="slidenum">
              <a:rPr lang="en-CA" smtClean="0"/>
              <a:pPr>
                <a:spcAft>
                  <a:spcPts val="600"/>
                </a:spcAft>
              </a:pPr>
              <a:t>7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A293C2-65CA-4F60-B6A5-007BD2F02BCC}"/>
              </a:ext>
            </a:extLst>
          </p:cNvPr>
          <p:cNvSpPr txBox="1"/>
          <p:nvPr/>
        </p:nvSpPr>
        <p:spPr>
          <a:xfrm>
            <a:off x="543098" y="6046124"/>
            <a:ext cx="6123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Adapted from: </a:t>
            </a:r>
            <a:r>
              <a:rPr lang="en-CA" sz="1200" dirty="0">
                <a:hlinkClick r:id="rId2"/>
              </a:rPr>
              <a:t>https://en.wikipedia.org/wiki/Block_cipher_mode_of_operation#Electronic_Codebook_(ECB)</a:t>
            </a:r>
            <a:endParaRPr lang="en-CA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A8A7A9-0C12-4847-8A04-E35A57981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806" y="1543924"/>
            <a:ext cx="5956387" cy="433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26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5D94-03CD-421C-B71B-B76A6C316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Block Ciphers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8D193-5C5C-4A54-8988-40BBD4BF7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 - Data Encryption Standard</a:t>
            </a:r>
          </a:p>
          <a:p>
            <a:pPr lvl="1"/>
            <a:r>
              <a:rPr lang="en-US" dirty="0"/>
              <a:t>The Data Encryption Standard is an algorithm with 64-bit block size and a key size of 56 bits [2]</a:t>
            </a:r>
          </a:p>
          <a:p>
            <a:pPr lvl="1"/>
            <a:r>
              <a:rPr lang="en-US" dirty="0"/>
              <a:t>It was found to be insecure due to the small key size, and it is no longer listed as a standard</a:t>
            </a:r>
          </a:p>
          <a:p>
            <a:r>
              <a:rPr lang="en-US" dirty="0"/>
              <a:t>AES - Advanced Encryption Standard </a:t>
            </a:r>
          </a:p>
          <a:p>
            <a:pPr lvl="1"/>
            <a:r>
              <a:rPr lang="en-US" dirty="0"/>
              <a:t>The Advanced Encryption Standard is a block cipher with a 128-bit block size and a key size of either 128-bit, 192-bit, or 256-bit [2]</a:t>
            </a:r>
          </a:p>
          <a:p>
            <a:r>
              <a:rPr lang="en-US" dirty="0"/>
              <a:t>Blowfish</a:t>
            </a:r>
          </a:p>
          <a:p>
            <a:pPr lvl="1"/>
            <a:r>
              <a:rPr lang="en-US" dirty="0"/>
              <a:t>Blowfish has a 64-bit block size and a variable key size of 32-bit up to 448-bit [2]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C93D6-116D-4D62-8EF8-590D649D7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0134-AF6F-49B7-9A19-0FB996762CD3}" type="slidenum">
              <a:rPr lang="en-CA" smtClean="0"/>
              <a:t>8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25D7F1-4CA7-43AD-AF72-2582CD12E737}"/>
              </a:ext>
            </a:extLst>
          </p:cNvPr>
          <p:cNvSpPr txBox="1"/>
          <p:nvPr/>
        </p:nvSpPr>
        <p:spPr>
          <a:xfrm>
            <a:off x="443345" y="5979622"/>
            <a:ext cx="8218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[2] - S. </a:t>
            </a:r>
            <a:r>
              <a:rPr lang="en-CA" sz="1000" dirty="0" err="1"/>
              <a:t>Surendran</a:t>
            </a:r>
            <a:r>
              <a:rPr lang="en-CA" sz="1000" dirty="0"/>
              <a:t>, A. </a:t>
            </a:r>
            <a:r>
              <a:rPr lang="en-CA" sz="1000" dirty="0" err="1"/>
              <a:t>Nassef</a:t>
            </a:r>
            <a:r>
              <a:rPr lang="en-CA" sz="1000" dirty="0"/>
              <a:t> and B. D. Beheshti, "A survey of cryptographic algorithms for IoT devices," </a:t>
            </a:r>
            <a:r>
              <a:rPr lang="en-CA" sz="1000" i="1" dirty="0"/>
              <a:t>2018 IEEE Long Island Systems, Applications and Technology Conference (LISAT)</a:t>
            </a:r>
            <a:r>
              <a:rPr lang="en-CA" sz="1000" dirty="0"/>
              <a:t>, Farmingdale, NY, 2018, pp. 1-8</a:t>
            </a:r>
          </a:p>
        </p:txBody>
      </p:sp>
    </p:spTree>
    <p:extLst>
      <p:ext uri="{BB962C8B-B14F-4D97-AF65-F5344CB8AC3E}">
        <p14:creationId xmlns:p14="http://schemas.microsoft.com/office/powerpoint/2010/main" val="372641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100D-C9F3-4808-89AD-021D460E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Cryptanalysis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2C71E-C1C2-4AA4-A9D8-B4997312D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Cryptanalysis is the field of study related to the security of encryption algorithms and techniques used to break them</a:t>
            </a:r>
          </a:p>
          <a:p>
            <a:r>
              <a:rPr lang="en-US" dirty="0"/>
              <a:t>This is mostly concerned with how an attacker may acquire the plaintext or key and how easily it can be accomplished</a:t>
            </a:r>
          </a:p>
          <a:p>
            <a:r>
              <a:rPr lang="en-US" dirty="0"/>
              <a:t>If a vulnerability is found, methods to fix the problem or prevent an attack are also a concern</a:t>
            </a:r>
          </a:p>
          <a:p>
            <a:r>
              <a:rPr lang="en-US" dirty="0"/>
              <a:t>There are several methods used to perform cryptanalysis, but generally the researcher needs knowledge of either the algorithm in use or the system performing the encryption</a:t>
            </a:r>
          </a:p>
          <a:p>
            <a:r>
              <a:rPr lang="en-US" dirty="0"/>
              <a:t>Some forms require physical access to the system performing the encryption as well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13A14-287B-4D57-A20D-83AAE5B1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0134-AF6F-49B7-9A19-0FB996762CD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2254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1451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ENEL895AK</vt:lpstr>
      <vt:lpstr>Encryption Algorithm</vt:lpstr>
      <vt:lpstr>Types of Ciphers</vt:lpstr>
      <vt:lpstr>Encryption Primitives</vt:lpstr>
      <vt:lpstr>Mode of Operation</vt:lpstr>
      <vt:lpstr>Examples of Modes - ECB</vt:lpstr>
      <vt:lpstr>Examples of Modes - CBC</vt:lpstr>
      <vt:lpstr>Types of Block Ciphers</vt:lpstr>
      <vt:lpstr>Cryptanalysis</vt:lpstr>
      <vt:lpstr>Linear Cryptanalysis</vt:lpstr>
      <vt:lpstr>Differential Cryptanalysis</vt:lpstr>
      <vt:lpstr>Side-Channel Attacks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ENEL895AK</dc:title>
  <dc:creator>Brant Geddes</dc:creator>
  <cp:lastModifiedBy>Brant Geddes</cp:lastModifiedBy>
  <cp:revision>4</cp:revision>
  <dcterms:created xsi:type="dcterms:W3CDTF">2020-02-04T19:28:43Z</dcterms:created>
  <dcterms:modified xsi:type="dcterms:W3CDTF">2020-02-04T20:21:14Z</dcterms:modified>
</cp:coreProperties>
</file>