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6" r:id="rId3"/>
    <p:sldId id="289" r:id="rId4"/>
    <p:sldId id="295" r:id="rId5"/>
    <p:sldId id="294" r:id="rId6"/>
    <p:sldId id="300" r:id="rId7"/>
    <p:sldId id="302" r:id="rId8"/>
    <p:sldId id="303" r:id="rId9"/>
    <p:sldId id="297" r:id="rId10"/>
    <p:sldId id="304" r:id="rId11"/>
    <p:sldId id="305" r:id="rId12"/>
    <p:sldId id="308" r:id="rId13"/>
    <p:sldId id="307" r:id="rId14"/>
    <p:sldId id="298" r:id="rId15"/>
    <p:sldId id="306"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765" y="4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3E4366-1C5B-4149-8B44-211BA56337F8}" type="datetimeFigureOut">
              <a:rPr lang="en-US" smtClean="0"/>
              <a:t>3/30/2020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848D01-5ED5-4791-902A-F4655356988C}" type="slidenum">
              <a:rPr lang="en-US" smtClean="0"/>
              <a:t>‹#›</a:t>
            </a:fld>
            <a:endParaRPr lang="en-US"/>
          </a:p>
        </p:txBody>
      </p:sp>
    </p:spTree>
    <p:extLst>
      <p:ext uri="{BB962C8B-B14F-4D97-AF65-F5344CB8AC3E}">
        <p14:creationId xmlns:p14="http://schemas.microsoft.com/office/powerpoint/2010/main" val="3003740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2C34-9C91-4D0D-9092-FA64E105DE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FE34DD-87FB-4912-B5C7-D7F263A276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FD6290-331A-4BB8-A26B-0167DB410152}"/>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5" name="Footer Placeholder 4">
            <a:extLst>
              <a:ext uri="{FF2B5EF4-FFF2-40B4-BE49-F238E27FC236}">
                <a16:creationId xmlns:a16="http://schemas.microsoft.com/office/drawing/2014/main" id="{62BDD6B3-7206-4B62-8406-8EEA2D810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93864-4DF5-422E-8F8A-A4446C6A9A31}"/>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3659688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AFFC-D8E2-4872-B889-2B04BDA5B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1132F6-7F06-4B12-9144-174075CA5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8058A-F5F1-40D3-BAF5-102E29782205}"/>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5" name="Footer Placeholder 4">
            <a:extLst>
              <a:ext uri="{FF2B5EF4-FFF2-40B4-BE49-F238E27FC236}">
                <a16:creationId xmlns:a16="http://schemas.microsoft.com/office/drawing/2014/main" id="{C619E90B-D53D-4458-8CDC-4BC4D61B3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4EF8F-C7C7-4AD9-9ED8-62D685273B0D}"/>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987512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7892A1-2072-483A-9033-B4717A7218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2EDBB08-E086-4F1B-9C46-417096464F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F78998-73FC-4287-BC36-E27822A53073}"/>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5" name="Footer Placeholder 4">
            <a:extLst>
              <a:ext uri="{FF2B5EF4-FFF2-40B4-BE49-F238E27FC236}">
                <a16:creationId xmlns:a16="http://schemas.microsoft.com/office/drawing/2014/main" id="{D2992FE7-B460-4B65-82AD-FA219A541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D4C63-15B1-48EB-847B-89E545386A96}"/>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481758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C629D-DA11-48A1-AB1A-AA8BA15201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683AD7-AC34-4750-B8CD-F9055A4F77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E9911-1CCC-4F0A-A433-AAA15A96AA9E}"/>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5" name="Footer Placeholder 4">
            <a:extLst>
              <a:ext uri="{FF2B5EF4-FFF2-40B4-BE49-F238E27FC236}">
                <a16:creationId xmlns:a16="http://schemas.microsoft.com/office/drawing/2014/main" id="{17122829-50A1-4FC9-BBDE-AF2D3A7486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24559-C18D-46C0-BCCD-571E8FC046B2}"/>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60644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4447-4FD1-402C-8B1C-C49FD4B94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701A79-12D0-4B6F-8681-E3DB49E509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8E9264-F696-40F3-89A1-AED085F314A3}"/>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5" name="Footer Placeholder 4">
            <a:extLst>
              <a:ext uri="{FF2B5EF4-FFF2-40B4-BE49-F238E27FC236}">
                <a16:creationId xmlns:a16="http://schemas.microsoft.com/office/drawing/2014/main" id="{9142746D-1549-45A5-B9D9-F74E3E109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6D4B5-B53E-459E-965E-FE8A4A9FE6E3}"/>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342422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2843-7024-46AF-94A0-1AB84E90D2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CD1A3-9EDC-42A9-AE0D-13698A8A4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A33D43-31A7-456E-9B31-65C341F869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FD8278-7F58-47EC-A5E2-7C6DA9C25E43}"/>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6" name="Footer Placeholder 5">
            <a:extLst>
              <a:ext uri="{FF2B5EF4-FFF2-40B4-BE49-F238E27FC236}">
                <a16:creationId xmlns:a16="http://schemas.microsoft.com/office/drawing/2014/main" id="{7A6D7140-CAEC-41E5-B7B2-FF73A117C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0BFD9-A1B8-4E9A-94E3-D289CAD99E00}"/>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9220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9911-9365-41F6-8906-EA2BCD0E61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B00606-8B95-4F4D-A03E-E8692A858A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06B392-0D02-4478-9E17-B2F4B7BF61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B7C528-5271-4574-9280-43EB203532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902EF-EF3C-4025-8B3F-BDFE91FB4A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C040FA-6517-404D-852E-C42E3ABA93DD}"/>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8" name="Footer Placeholder 7">
            <a:extLst>
              <a:ext uri="{FF2B5EF4-FFF2-40B4-BE49-F238E27FC236}">
                <a16:creationId xmlns:a16="http://schemas.microsoft.com/office/drawing/2014/main" id="{512BA5F2-CCA5-49F6-888C-F8C92E71C3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5E8D94-74AD-456F-B8A6-59BA82D00B8E}"/>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971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16A5-4687-4D82-8191-094BC1B75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00B938-AC00-4DDD-BC28-A1A5ACB4E9C4}"/>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4" name="Footer Placeholder 3">
            <a:extLst>
              <a:ext uri="{FF2B5EF4-FFF2-40B4-BE49-F238E27FC236}">
                <a16:creationId xmlns:a16="http://schemas.microsoft.com/office/drawing/2014/main" id="{F5435419-3B21-4CED-A09B-E921FE0844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56E781-CB57-4145-9B21-7DB814CEDAEC}"/>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669741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CCA6D1-398E-4532-B1E0-4F3212150C35}"/>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3" name="Footer Placeholder 2">
            <a:extLst>
              <a:ext uri="{FF2B5EF4-FFF2-40B4-BE49-F238E27FC236}">
                <a16:creationId xmlns:a16="http://schemas.microsoft.com/office/drawing/2014/main" id="{D978E5E1-CD13-45B2-8C5F-54C1F8E76C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FD722C-D94A-4EF7-9992-D15E5F962ED3}"/>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2844904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CD330-184D-4D44-969B-02B43C93C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8D31E9-050F-4329-B562-5EF7B2A8AE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B977AA-7ED9-478C-B016-A37753A26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3C213-A488-44C0-805B-F83DE0660E0A}"/>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6" name="Footer Placeholder 5">
            <a:extLst>
              <a:ext uri="{FF2B5EF4-FFF2-40B4-BE49-F238E27FC236}">
                <a16:creationId xmlns:a16="http://schemas.microsoft.com/office/drawing/2014/main" id="{9F984CB9-92AD-487E-BE6A-40A423578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AB8B0F-2C8F-412B-BCF9-C229D217A92D}"/>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25687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91626-3A30-4E54-A55E-CE4E37F8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4E1C41-4583-4A19-8B94-79CE9EE009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46DEAB-EEE8-41BD-BA2E-5336A5BDF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3535A-6129-42C0-AF1E-E40EBDF51E6B}"/>
              </a:ext>
            </a:extLst>
          </p:cNvPr>
          <p:cNvSpPr>
            <a:spLocks noGrp="1"/>
          </p:cNvSpPr>
          <p:nvPr>
            <p:ph type="dt" sz="half" idx="10"/>
          </p:nvPr>
        </p:nvSpPr>
        <p:spPr/>
        <p:txBody>
          <a:bodyPr/>
          <a:lstStyle/>
          <a:p>
            <a:fld id="{CE0D541F-C7B6-4977-8D53-155688237E65}" type="datetimeFigureOut">
              <a:rPr lang="en-US" smtClean="0"/>
              <a:t>3/30/2020</a:t>
            </a:fld>
            <a:endParaRPr lang="en-US"/>
          </a:p>
        </p:txBody>
      </p:sp>
      <p:sp>
        <p:nvSpPr>
          <p:cNvPr id="6" name="Footer Placeholder 5">
            <a:extLst>
              <a:ext uri="{FF2B5EF4-FFF2-40B4-BE49-F238E27FC236}">
                <a16:creationId xmlns:a16="http://schemas.microsoft.com/office/drawing/2014/main" id="{2E66AE5E-B904-4172-8762-E09E2D92E4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E686E-3A90-4282-8751-AED59EBF071B}"/>
              </a:ext>
            </a:extLst>
          </p:cNvPr>
          <p:cNvSpPr>
            <a:spLocks noGrp="1"/>
          </p:cNvSpPr>
          <p:nvPr>
            <p:ph type="sldNum" sz="quarter" idx="12"/>
          </p:nvPr>
        </p:nvSpPr>
        <p:spPr/>
        <p:txBody>
          <a:bodyPr/>
          <a:lstStyle/>
          <a:p>
            <a:fld id="{A89ED19E-D7B5-4E5E-B236-9BDC3A60038D}" type="slidenum">
              <a:rPr lang="en-US" smtClean="0"/>
              <a:t>‹#›</a:t>
            </a:fld>
            <a:endParaRPr lang="en-US"/>
          </a:p>
        </p:txBody>
      </p:sp>
    </p:spTree>
    <p:extLst>
      <p:ext uri="{BB962C8B-B14F-4D97-AF65-F5344CB8AC3E}">
        <p14:creationId xmlns:p14="http://schemas.microsoft.com/office/powerpoint/2010/main" val="1374832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CAC11-1034-4A01-9868-782E26AD2D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2CBC6E-CD48-4661-8645-1DD7EA77D3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E890A-0B4A-4D2A-91B8-8AA8EC266B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D541F-C7B6-4977-8D53-155688237E65}" type="datetimeFigureOut">
              <a:rPr lang="en-US" smtClean="0"/>
              <a:t>3/30/2020</a:t>
            </a:fld>
            <a:endParaRPr lang="en-US"/>
          </a:p>
        </p:txBody>
      </p:sp>
      <p:sp>
        <p:nvSpPr>
          <p:cNvPr id="5" name="Footer Placeholder 4">
            <a:extLst>
              <a:ext uri="{FF2B5EF4-FFF2-40B4-BE49-F238E27FC236}">
                <a16:creationId xmlns:a16="http://schemas.microsoft.com/office/drawing/2014/main" id="{89437F5B-ACDB-4816-BC3D-2E036CCA1C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94D745-A273-4FED-BE45-1425FBF75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ED19E-D7B5-4E5E-B236-9BDC3A60038D}" type="slidenum">
              <a:rPr lang="en-US" smtClean="0"/>
              <a:t>‹#›</a:t>
            </a:fld>
            <a:endParaRPr lang="en-US"/>
          </a:p>
        </p:txBody>
      </p:sp>
    </p:spTree>
    <p:extLst>
      <p:ext uri="{BB962C8B-B14F-4D97-AF65-F5344CB8AC3E}">
        <p14:creationId xmlns:p14="http://schemas.microsoft.com/office/powerpoint/2010/main" val="2699055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578EA-5F5A-4584-ABE2-758D8E2A69CB}"/>
              </a:ext>
            </a:extLst>
          </p:cNvPr>
          <p:cNvSpPr>
            <a:spLocks noGrp="1"/>
          </p:cNvSpPr>
          <p:nvPr>
            <p:ph type="ctrTitle"/>
          </p:nvPr>
        </p:nvSpPr>
        <p:spPr/>
        <p:txBody>
          <a:bodyPr/>
          <a:lstStyle/>
          <a:p>
            <a:r>
              <a:rPr lang="en-US" dirty="0"/>
              <a:t>ENEL 895AK</a:t>
            </a:r>
          </a:p>
        </p:txBody>
      </p:sp>
      <p:sp>
        <p:nvSpPr>
          <p:cNvPr id="3" name="Subtitle 2">
            <a:extLst>
              <a:ext uri="{FF2B5EF4-FFF2-40B4-BE49-F238E27FC236}">
                <a16:creationId xmlns:a16="http://schemas.microsoft.com/office/drawing/2014/main" id="{BAD5750D-EE6A-468B-A22B-788575EFDD2E}"/>
              </a:ext>
            </a:extLst>
          </p:cNvPr>
          <p:cNvSpPr>
            <a:spLocks noGrp="1"/>
          </p:cNvSpPr>
          <p:nvPr>
            <p:ph type="subTitle" idx="1"/>
          </p:nvPr>
        </p:nvSpPr>
        <p:spPr/>
        <p:txBody>
          <a:bodyPr/>
          <a:lstStyle/>
          <a:p>
            <a:r>
              <a:rPr lang="en-US" dirty="0"/>
              <a:t>Hierarchical Self-Certified Key Management</a:t>
            </a:r>
          </a:p>
        </p:txBody>
      </p:sp>
    </p:spTree>
    <p:extLst>
      <p:ext uri="{BB962C8B-B14F-4D97-AF65-F5344CB8AC3E}">
        <p14:creationId xmlns:p14="http://schemas.microsoft.com/office/powerpoint/2010/main" val="100957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CD46-7F59-488C-A5A9-0D8670372431}"/>
              </a:ext>
            </a:extLst>
          </p:cNvPr>
          <p:cNvSpPr>
            <a:spLocks noGrp="1"/>
          </p:cNvSpPr>
          <p:nvPr>
            <p:ph type="title"/>
          </p:nvPr>
        </p:nvSpPr>
        <p:spPr/>
        <p:txBody>
          <a:bodyPr/>
          <a:lstStyle/>
          <a:p>
            <a:r>
              <a:rPr lang="en-US" dirty="0"/>
              <a:t>Deriving Shared Session Key</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8B5CB6-FECE-4797-8418-630FE4589F74}"/>
                  </a:ext>
                </a:extLst>
              </p:cNvPr>
              <p:cNvSpPr>
                <a:spLocks noGrp="1"/>
              </p:cNvSpPr>
              <p:nvPr>
                <p:ph idx="1"/>
              </p:nvPr>
            </p:nvSpPr>
            <p:spPr/>
            <p:txBody>
              <a:bodyPr/>
              <a:lstStyle/>
              <a:p>
                <a:r>
                  <a:rPr lang="en-US" dirty="0"/>
                  <a:t>The CM begins by crafting a SREQ:</a:t>
                </a:r>
              </a:p>
              <a:p>
                <a:pPr lvl="1"/>
                <a:r>
                  <a:rPr lang="en-US" dirty="0"/>
                  <a:t>It generates a Time Token using a time-variant Session Number:</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𝑚𝑜𝑑𝑛</m:t>
                      </m:r>
                    </m:oMath>
                  </m:oMathPara>
                </a14:m>
                <a:endParaRPr lang="en-US" dirty="0"/>
              </a:p>
              <a:p>
                <a:pPr lvl="1"/>
                <a:r>
                  <a:rPr lang="en-US" dirty="0"/>
                  <a:t>It sends TT</a:t>
                </a:r>
                <a:r>
                  <a:rPr lang="en-US" baseline="-25000" dirty="0"/>
                  <a:t>CM</a:t>
                </a:r>
                <a:r>
                  <a:rPr lang="en-US" dirty="0"/>
                  <a:t> and ID</a:t>
                </a:r>
                <a:r>
                  <a:rPr lang="en-US" baseline="-25000" dirty="0"/>
                  <a:t>CM</a:t>
                </a:r>
                <a:r>
                  <a:rPr lang="en-US" dirty="0"/>
                  <a:t> in the SREQ to the CH</a:t>
                </a:r>
              </a:p>
              <a:p>
                <a:pPr marL="457200" lvl="1" indent="0">
                  <a:buNone/>
                </a:pPr>
                <a:endParaRPr lang="en-US" dirty="0"/>
              </a:p>
              <a:p>
                <a:r>
                  <a:rPr lang="en-US" dirty="0"/>
                  <a:t>The CH receives the SREQ:</a:t>
                </a:r>
              </a:p>
              <a:p>
                <a:pPr lvl="1"/>
                <a:r>
                  <a:rPr lang="en-US" dirty="0"/>
                  <a:t>Using the ID</a:t>
                </a:r>
                <a:r>
                  <a:rPr lang="en-US" baseline="-25000" dirty="0"/>
                  <a:t>CM</a:t>
                </a:r>
                <a:r>
                  <a:rPr lang="en-US" dirty="0"/>
                  <a:t>, the CH looks up the CM’s public key in its database</a:t>
                </a:r>
              </a:p>
              <a:p>
                <a:pPr lvl="1"/>
                <a:r>
                  <a:rPr lang="en-US" dirty="0"/>
                  <a:t>It then generates a time token using a time-variant Session Number:</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𝑚𝑜𝑑𝑛</m:t>
                      </m:r>
                    </m:oMath>
                  </m:oMathPara>
                </a14:m>
                <a:endParaRPr lang="en-US" dirty="0"/>
              </a:p>
              <a:p>
                <a:pPr lvl="1"/>
                <a:r>
                  <a:rPr lang="en-US" dirty="0"/>
                  <a:t>It sends TT</a:t>
                </a:r>
                <a:r>
                  <a:rPr lang="en-US" baseline="-25000" dirty="0"/>
                  <a:t>CH</a:t>
                </a:r>
                <a:r>
                  <a:rPr lang="en-US" dirty="0"/>
                  <a:t>, ID</a:t>
                </a:r>
                <a:r>
                  <a:rPr lang="en-US" baseline="-25000" dirty="0"/>
                  <a:t>CH</a:t>
                </a:r>
                <a:r>
                  <a:rPr lang="en-US" dirty="0"/>
                  <a:t>, and its public key PK</a:t>
                </a:r>
                <a:r>
                  <a:rPr lang="en-US" baseline="-25000" dirty="0"/>
                  <a:t>CH</a:t>
                </a:r>
                <a:r>
                  <a:rPr lang="en-US" dirty="0"/>
                  <a:t> in the SREP to the CM</a:t>
                </a:r>
              </a:p>
            </p:txBody>
          </p:sp>
        </mc:Choice>
        <mc:Fallback>
          <p:sp>
            <p:nvSpPr>
              <p:cNvPr id="3" name="Content Placeholder 2">
                <a:extLst>
                  <a:ext uri="{FF2B5EF4-FFF2-40B4-BE49-F238E27FC236}">
                    <a16:creationId xmlns:a16="http://schemas.microsoft.com/office/drawing/2014/main" id="{E58B5CB6-FECE-4797-8418-630FE4589F7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355894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CD46-7F59-488C-A5A9-0D8670372431}"/>
              </a:ext>
            </a:extLst>
          </p:cNvPr>
          <p:cNvSpPr>
            <a:spLocks noGrp="1"/>
          </p:cNvSpPr>
          <p:nvPr>
            <p:ph type="title"/>
          </p:nvPr>
        </p:nvSpPr>
        <p:spPr/>
        <p:txBody>
          <a:bodyPr/>
          <a:lstStyle/>
          <a:p>
            <a:r>
              <a:rPr lang="en-US" dirty="0"/>
              <a:t>Deriving Shared Session Key</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8B5CB6-FECE-4797-8418-630FE4589F74}"/>
                  </a:ext>
                </a:extLst>
              </p:cNvPr>
              <p:cNvSpPr>
                <a:spLocks noGrp="1"/>
              </p:cNvSpPr>
              <p:nvPr>
                <p:ph idx="1"/>
              </p:nvPr>
            </p:nvSpPr>
            <p:spPr>
              <a:xfrm>
                <a:off x="838200" y="1825625"/>
                <a:ext cx="10861964" cy="4351338"/>
              </a:xfrm>
            </p:spPr>
            <p:txBody>
              <a:bodyPr/>
              <a:lstStyle/>
              <a:p>
                <a:r>
                  <a:rPr lang="en-US" dirty="0"/>
                  <a:t>The CH derives a Session Token ST</a:t>
                </a:r>
                <a:r>
                  <a:rPr lang="en-US" baseline="-25000" dirty="0"/>
                  <a:t>CH</a:t>
                </a:r>
                <a:r>
                  <a:rPr lang="en-US" dirty="0"/>
                  <a:t> and the SSK as:</a:t>
                </a:r>
              </a:p>
              <a:p>
                <a:pPr marL="0"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h𝑎𝑠h</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𝐶𝑀</m:t>
                              </m:r>
                            </m:sub>
                          </m:sSub>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e>
                          </m:d>
                          <m:r>
                            <a:rPr lang="en-US" b="0" i="1" smtClean="0">
                              <a:latin typeface="Cambria Math" panose="02040503050406030204" pitchFamily="18" charset="0"/>
                            </a:rPr>
                            <m:t>+</m:t>
                          </m:r>
                          <m:r>
                            <a:rPr lang="en-US" b="0" i="1" smtClean="0">
                              <a:latin typeface="Cambria Math" panose="02040503050406030204" pitchFamily="18" charset="0"/>
                            </a:rPr>
                            <m:t>h𝑎𝑠h</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𝐶𝑀</m:t>
                                  </m:r>
                                </m:sub>
                              </m:sSub>
                            </m:e>
                          </m:d>
                        </m:e>
                      </m:d>
                      <m:r>
                        <a:rPr lang="en-US" b="0" i="1" smtClean="0">
                          <a:latin typeface="Cambria Math" panose="02040503050406030204" pitchFamily="18" charset="0"/>
                        </a:rPr>
                        <m:t>𝑚𝑜𝑑𝑛</m:t>
                      </m:r>
                      <m:r>
                        <a:rPr lang="en-US" b="0" i="1" smtClean="0">
                          <a:latin typeface="Cambria Math" panose="02040503050406030204" pitchFamily="18" charset="0"/>
                        </a:rPr>
                        <m:t>]</m:t>
                      </m:r>
                    </m:oMath>
                  </m:oMathPara>
                </a14:m>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𝑆𝑆𝐾</m:t>
                      </m:r>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𝐶𝑀</m:t>
                          </m:r>
                        </m:sub>
                      </m:sSub>
                    </m:oMath>
                  </m:oMathPara>
                </a14:m>
                <a:endParaRPr lang="en-US" dirty="0"/>
              </a:p>
              <a:p>
                <a:pPr marL="457200" lvl="1" indent="0">
                  <a:buNone/>
                </a:pPr>
                <a:endParaRPr lang="en-US" dirty="0"/>
              </a:p>
              <a:p>
                <a:r>
                  <a:rPr lang="en-US" dirty="0"/>
                  <a:t>The CH derives a Session Token ST</a:t>
                </a:r>
                <a:r>
                  <a:rPr lang="en-US" baseline="-25000" dirty="0"/>
                  <a:t>CM</a:t>
                </a:r>
                <a:r>
                  <a:rPr lang="en-US" dirty="0"/>
                  <a:t> and the SSK as :</a:t>
                </a:r>
              </a:p>
              <a:p>
                <a:pPr marL="0" indent="0">
                  <a:buNone/>
                </a:pPr>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b="0" i="1" smtClean="0">
                              <a:latin typeface="Cambria Math" panose="02040503050406030204" pitchFamily="18" charset="0"/>
                            </a:rPr>
                            <m:t>𝐶𝑀</m:t>
                          </m:r>
                        </m:sub>
                      </m:sSub>
                      <m:r>
                        <a:rPr lang="en-US" i="1">
                          <a:latin typeface="Cambria Math" panose="02040503050406030204" pitchFamily="18" charset="0"/>
                        </a:rPr>
                        <m:t>=</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𝐶</m:t>
                          </m:r>
                          <m:r>
                            <a:rPr lang="en-US" b="0" i="1" smtClean="0">
                              <a:latin typeface="Cambria Math" panose="02040503050406030204" pitchFamily="18" charset="0"/>
                            </a:rPr>
                            <m:t>𝐻</m:t>
                          </m:r>
                        </m:sub>
                      </m:sSub>
                      <m:r>
                        <a:rPr lang="en-US" i="1">
                          <a:latin typeface="Cambria Math" panose="02040503050406030204" pitchFamily="18" charset="0"/>
                        </a:rPr>
                        <m:t>+</m:t>
                      </m:r>
                      <m:r>
                        <a:rPr lang="en-US" i="1">
                          <a:latin typeface="Cambria Math" panose="02040503050406030204" pitchFamily="18" charset="0"/>
                        </a:rPr>
                        <m:t>h𝑎𝑠h</m:t>
                      </m:r>
                      <m:d>
                        <m:dPr>
                          <m:ctrlPr>
                            <a:rPr lang="en-US" i="1">
                              <a:latin typeface="Cambria Math" panose="02040503050406030204" pitchFamily="18" charset="0"/>
                            </a:rPr>
                          </m:ctrlPr>
                        </m:dPr>
                        <m:e>
                          <m:r>
                            <a:rPr lang="en-US" i="1">
                              <a:latin typeface="Cambria Math" panose="02040503050406030204" pitchFamily="18" charset="0"/>
                            </a:rPr>
                            <m:t>𝐼</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r>
                                <a:rPr lang="en-US" b="0" i="1" smtClean="0">
                                  <a:latin typeface="Cambria Math" panose="02040503050406030204" pitchFamily="18" charset="0"/>
                                </a:rPr>
                                <m:t>𝐻</m:t>
                              </m:r>
                            </m:sub>
                          </m:sSub>
                        </m:e>
                      </m:d>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𝐶𝐻</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𝑋</m:t>
                          </m:r>
                          <m:d>
                            <m:dPr>
                              <m:ctrlPr>
                                <a:rPr lang="en-US" i="1">
                                  <a:latin typeface="Cambria Math" panose="02040503050406030204" pitchFamily="18" charset="0"/>
                                </a:rPr>
                              </m:ctrlPr>
                            </m:dPr>
                            <m:e>
                              <m:r>
                                <a:rPr lang="en-US" i="1">
                                  <a:latin typeface="Cambria Math" panose="02040503050406030204" pitchFamily="18" charset="0"/>
                                </a:rPr>
                                <m:t>𝑃</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𝐶</m:t>
                                  </m:r>
                                  <m:r>
                                    <a:rPr lang="en-US" b="0" i="1" smtClean="0">
                                      <a:latin typeface="Cambria Math" panose="02040503050406030204" pitchFamily="18" charset="0"/>
                                    </a:rPr>
                                    <m:t>𝐻</m:t>
                                  </m:r>
                                </m:sub>
                              </m:sSub>
                            </m:e>
                          </m:d>
                          <m:r>
                            <a:rPr lang="en-US" i="1">
                              <a:latin typeface="Cambria Math" panose="02040503050406030204" pitchFamily="18" charset="0"/>
                            </a:rPr>
                            <m:t>+</m:t>
                          </m:r>
                          <m:r>
                            <a:rPr lang="en-US" i="1">
                              <a:latin typeface="Cambria Math" panose="02040503050406030204" pitchFamily="18" charset="0"/>
                            </a:rPr>
                            <m:t>h𝑎𝑠h</m:t>
                          </m:r>
                          <m:d>
                            <m:dPr>
                              <m:ctrlPr>
                                <a:rPr lang="en-US" i="1">
                                  <a:latin typeface="Cambria Math" panose="02040503050406030204" pitchFamily="18" charset="0"/>
                                </a:rPr>
                              </m:ctrlPr>
                            </m:dPr>
                            <m:e>
                              <m:r>
                                <a:rPr lang="en-US" i="1">
                                  <a:latin typeface="Cambria Math" panose="02040503050406030204" pitchFamily="18" charset="0"/>
                                </a:rPr>
                                <m:t>𝐼</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𝐶</m:t>
                                  </m:r>
                                  <m:r>
                                    <a:rPr lang="en-US" b="0" i="1" smtClean="0">
                                      <a:latin typeface="Cambria Math" panose="02040503050406030204" pitchFamily="18" charset="0"/>
                                    </a:rPr>
                                    <m:t>𝐻</m:t>
                                  </m:r>
                                </m:sub>
                              </m:sSub>
                            </m:e>
                          </m:d>
                        </m:e>
                      </m:d>
                      <m:r>
                        <a:rPr lang="en-US" i="1">
                          <a:latin typeface="Cambria Math" panose="02040503050406030204" pitchFamily="18" charset="0"/>
                        </a:rPr>
                        <m:t>𝑚𝑜𝑑𝑛</m:t>
                      </m:r>
                      <m:r>
                        <a:rPr lang="en-US" i="1">
                          <a:latin typeface="Cambria Math" panose="02040503050406030204" pitchFamily="18" charset="0"/>
                        </a:rPr>
                        <m:t>]</m:t>
                      </m:r>
                    </m:oMath>
                  </m:oMathPara>
                </a14:m>
                <a:endParaRPr lang="en-US" dirty="0"/>
              </a:p>
              <a:p>
                <a:pPr marL="45720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𝑆𝑆𝐾</m:t>
                      </m:r>
                      <m:r>
                        <a:rPr lang="en-US"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𝐶</m:t>
                          </m:r>
                          <m:r>
                            <a:rPr lang="en-US" b="0" i="1" smtClean="0">
                              <a:latin typeface="Cambria Math" panose="02040503050406030204" pitchFamily="18" charset="0"/>
                            </a:rPr>
                            <m:t>𝑀</m:t>
                          </m:r>
                        </m:sub>
                      </m:sSub>
                      <m:r>
                        <a:rPr lang="en-US" i="1">
                          <a:latin typeface="Cambria Math" panose="02040503050406030204" pitchFamily="18" charset="0"/>
                        </a:rPr>
                        <m:t>∗</m:t>
                      </m:r>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m:t>
                          </m:r>
                          <m:r>
                            <a:rPr lang="en-US" b="0" i="1" smtClean="0">
                              <a:latin typeface="Cambria Math" panose="02040503050406030204" pitchFamily="18" charset="0"/>
                            </a:rPr>
                            <m:t>𝑀</m:t>
                          </m:r>
                        </m:sub>
                      </m:sSub>
                      <m:r>
                        <a:rPr lang="en-US" i="1">
                          <a:latin typeface="Cambria Math" panose="02040503050406030204" pitchFamily="18" charset="0"/>
                        </a:rPr>
                        <m:t>∗</m:t>
                      </m:r>
                      <m:r>
                        <a:rPr lang="en-US" i="1">
                          <a:latin typeface="Cambria Math" panose="02040503050406030204" pitchFamily="18" charset="0"/>
                        </a:rPr>
                        <m:t>𝑇</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𝐶𝑀</m:t>
                          </m:r>
                        </m:sub>
                      </m:sSub>
                    </m:oMath>
                  </m:oMathPara>
                </a14:m>
                <a:endParaRPr lang="en-US" dirty="0"/>
              </a:p>
              <a:p>
                <a:r>
                  <a:rPr lang="en-US" dirty="0"/>
                  <a:t>Now both parties have derived the same Shared Session Key </a:t>
                </a:r>
              </a:p>
            </p:txBody>
          </p:sp>
        </mc:Choice>
        <mc:Fallback>
          <p:sp>
            <p:nvSpPr>
              <p:cNvPr id="3" name="Content Placeholder 2">
                <a:extLst>
                  <a:ext uri="{FF2B5EF4-FFF2-40B4-BE49-F238E27FC236}">
                    <a16:creationId xmlns:a16="http://schemas.microsoft.com/office/drawing/2014/main" id="{E58B5CB6-FECE-4797-8418-630FE4589F74}"/>
                  </a:ext>
                </a:extLst>
              </p:cNvPr>
              <p:cNvSpPr>
                <a:spLocks noGrp="1" noRot="1" noChangeAspect="1" noMove="1" noResize="1" noEditPoints="1" noAdjustHandles="1" noChangeArrowheads="1" noChangeShapeType="1" noTextEdit="1"/>
              </p:cNvSpPr>
              <p:nvPr>
                <p:ph idx="1"/>
              </p:nvPr>
            </p:nvSpPr>
            <p:spPr>
              <a:xfrm>
                <a:off x="838200" y="1825625"/>
                <a:ext cx="10861964" cy="4351338"/>
              </a:xfrm>
              <a:blipFill>
                <a:blip r:embed="rId2"/>
                <a:stretch>
                  <a:fillRect l="-1011" t="-2241" b="-3081"/>
                </a:stretch>
              </a:blipFill>
            </p:spPr>
            <p:txBody>
              <a:bodyPr/>
              <a:lstStyle/>
              <a:p>
                <a:r>
                  <a:rPr lang="en-CA">
                    <a:noFill/>
                  </a:rPr>
                  <a:t> </a:t>
                </a:r>
              </a:p>
            </p:txBody>
          </p:sp>
        </mc:Fallback>
      </mc:AlternateContent>
    </p:spTree>
    <p:extLst>
      <p:ext uri="{BB962C8B-B14F-4D97-AF65-F5344CB8AC3E}">
        <p14:creationId xmlns:p14="http://schemas.microsoft.com/office/powerpoint/2010/main" val="3953501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AEEB-F4F2-44B1-BD44-EC5BA5534272}"/>
              </a:ext>
            </a:extLst>
          </p:cNvPr>
          <p:cNvSpPr>
            <a:spLocks noGrp="1"/>
          </p:cNvSpPr>
          <p:nvPr>
            <p:ph type="title"/>
          </p:nvPr>
        </p:nvSpPr>
        <p:spPr/>
        <p:txBody>
          <a:bodyPr/>
          <a:lstStyle/>
          <a:p>
            <a:r>
              <a:rPr lang="en-US" dirty="0"/>
              <a:t>Testing</a:t>
            </a:r>
            <a:endParaRPr lang="en-CA" dirty="0"/>
          </a:p>
        </p:txBody>
      </p:sp>
      <p:sp>
        <p:nvSpPr>
          <p:cNvPr id="3" name="Content Placeholder 2">
            <a:extLst>
              <a:ext uri="{FF2B5EF4-FFF2-40B4-BE49-F238E27FC236}">
                <a16:creationId xmlns:a16="http://schemas.microsoft.com/office/drawing/2014/main" id="{FC598885-126E-4107-8803-42EA925C02E2}"/>
              </a:ext>
            </a:extLst>
          </p:cNvPr>
          <p:cNvSpPr>
            <a:spLocks noGrp="1"/>
          </p:cNvSpPr>
          <p:nvPr>
            <p:ph idx="1"/>
          </p:nvPr>
        </p:nvSpPr>
        <p:spPr/>
        <p:txBody>
          <a:bodyPr/>
          <a:lstStyle/>
          <a:p>
            <a:r>
              <a:rPr lang="en-US" dirty="0"/>
              <a:t>The protocol was implemented on the following testbed:</a:t>
            </a:r>
          </a:p>
          <a:p>
            <a:pPr lvl="1"/>
            <a:r>
              <a:rPr lang="en-US" dirty="0"/>
              <a:t>The Root SAP was a CPU connected to a cloud server using Ethernet and connected to a Zigbee network using a USB dongle</a:t>
            </a:r>
          </a:p>
          <a:p>
            <a:pPr lvl="1"/>
            <a:r>
              <a:rPr lang="en-US" dirty="0"/>
              <a:t>The SAP’s were </a:t>
            </a:r>
            <a:r>
              <a:rPr lang="en-US" dirty="0" err="1"/>
              <a:t>Beaglebone</a:t>
            </a:r>
            <a:r>
              <a:rPr lang="en-US" dirty="0"/>
              <a:t> boards running a Linux container with a USB dongle used to access the Zigbee network</a:t>
            </a:r>
          </a:p>
          <a:p>
            <a:pPr lvl="1"/>
            <a:r>
              <a:rPr lang="en-US" dirty="0"/>
              <a:t>The cluster members were </a:t>
            </a:r>
            <a:r>
              <a:rPr lang="en-US" dirty="0" err="1"/>
              <a:t>Beaglebone</a:t>
            </a:r>
            <a:r>
              <a:rPr lang="en-US" dirty="0"/>
              <a:t> boards running a Linux container, with an SD card interface used for storage and a USB dongle used to access the Zigbee network</a:t>
            </a:r>
          </a:p>
          <a:p>
            <a:r>
              <a:rPr lang="en-US" dirty="0"/>
              <a:t>The testbed used an ECG dataset stored on the SD cards on each node to simulate real medical data in the network</a:t>
            </a:r>
            <a:endParaRPr lang="en-CA" dirty="0"/>
          </a:p>
        </p:txBody>
      </p:sp>
    </p:spTree>
    <p:extLst>
      <p:ext uri="{BB962C8B-B14F-4D97-AF65-F5344CB8AC3E}">
        <p14:creationId xmlns:p14="http://schemas.microsoft.com/office/powerpoint/2010/main" val="341279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00C8-4020-40B5-A534-5F5EDCD799CF}"/>
              </a:ext>
            </a:extLst>
          </p:cNvPr>
          <p:cNvSpPr>
            <a:spLocks noGrp="1"/>
          </p:cNvSpPr>
          <p:nvPr>
            <p:ph type="title"/>
          </p:nvPr>
        </p:nvSpPr>
        <p:spPr/>
        <p:txBody>
          <a:bodyPr/>
          <a:lstStyle/>
          <a:p>
            <a:r>
              <a:rPr lang="en-US" dirty="0"/>
              <a:t>Results – Network Performance</a:t>
            </a:r>
            <a:endParaRPr lang="en-CA"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7C3836DF-9072-48EB-8A4E-8473AE71C1F5}"/>
                  </a:ext>
                </a:extLst>
              </p:cNvPr>
              <p:cNvSpPr>
                <a:spLocks noGrp="1"/>
              </p:cNvSpPr>
              <p:nvPr>
                <p:ph idx="1"/>
              </p:nvPr>
            </p:nvSpPr>
            <p:spPr>
              <a:xfrm>
                <a:off x="838199" y="1825625"/>
                <a:ext cx="10654145" cy="4667250"/>
              </a:xfrm>
            </p:spPr>
            <p:txBody>
              <a:bodyPr>
                <a:normAutofit fontScale="92500" lnSpcReduction="10000"/>
              </a:bodyPr>
              <a:lstStyle/>
              <a:p>
                <a:r>
                  <a:rPr lang="en-US" dirty="0"/>
                  <a:t>Network Overhead:</a:t>
                </a:r>
              </a:p>
              <a:p>
                <a:pPr lvl="1"/>
                <a:r>
                  <a:rPr lang="en-US" dirty="0"/>
                  <a:t>By limit unnecessary sending of public keys, message overhead is reduced across the network</a:t>
                </a:r>
              </a:p>
              <a:p>
                <a:r>
                  <a:rPr lang="en-US" dirty="0"/>
                  <a:t>Network Delay:</a:t>
                </a:r>
              </a:p>
              <a:p>
                <a:pPr lvl="1"/>
                <a:r>
                  <a:rPr lang="en-US" dirty="0"/>
                  <a:t>By deriving key pairs and session keys without modular exponentiation, the registration phase and the session setup phase are both faster than an equivalent RSA implementation by a factor of </a:t>
                </a:r>
                <a14:m>
                  <m:oMath xmlns:m="http://schemas.openxmlformats.org/officeDocument/2006/math">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endParaRPr lang="en-CA" dirty="0"/>
              </a:p>
              <a:p>
                <a:r>
                  <a:rPr lang="en-CA" dirty="0"/>
                  <a:t>Security</a:t>
                </a:r>
              </a:p>
              <a:p>
                <a:pPr lvl="1"/>
                <a:r>
                  <a:rPr lang="en-CA" dirty="0"/>
                  <a:t>By deriving key pairs based on the nodes master key, the private key is never revealed to any outside parties</a:t>
                </a:r>
              </a:p>
              <a:p>
                <a:pPr lvl="1"/>
                <a:r>
                  <a:rPr lang="en-CA" dirty="0"/>
                  <a:t>Security of the SSK is equivalent to the security of the master key</a:t>
                </a:r>
              </a:p>
              <a:p>
                <a:pPr lvl="1"/>
                <a:r>
                  <a:rPr lang="en-CA" dirty="0"/>
                  <a:t>The system is based on ECC, so a 160bit master key corresponds to the same security as RSA 1024</a:t>
                </a:r>
              </a:p>
            </p:txBody>
          </p:sp>
        </mc:Choice>
        <mc:Fallback>
          <p:sp>
            <p:nvSpPr>
              <p:cNvPr id="7" name="Content Placeholder 6">
                <a:extLst>
                  <a:ext uri="{FF2B5EF4-FFF2-40B4-BE49-F238E27FC236}">
                    <a16:creationId xmlns:a16="http://schemas.microsoft.com/office/drawing/2014/main" id="{7C3836DF-9072-48EB-8A4E-8473AE71C1F5}"/>
                  </a:ext>
                </a:extLst>
              </p:cNvPr>
              <p:cNvSpPr>
                <a:spLocks noGrp="1" noRot="1" noChangeAspect="1" noMove="1" noResize="1" noEditPoints="1" noAdjustHandles="1" noChangeArrowheads="1" noChangeShapeType="1" noTextEdit="1"/>
              </p:cNvSpPr>
              <p:nvPr>
                <p:ph idx="1"/>
              </p:nvPr>
            </p:nvSpPr>
            <p:spPr>
              <a:xfrm>
                <a:off x="838199" y="1825625"/>
                <a:ext cx="10654145" cy="4667250"/>
              </a:xfrm>
              <a:blipFill>
                <a:blip r:embed="rId2"/>
                <a:stretch>
                  <a:fillRect l="-858" t="-2611" r="-686"/>
                </a:stretch>
              </a:blipFill>
            </p:spPr>
            <p:txBody>
              <a:bodyPr/>
              <a:lstStyle/>
              <a:p>
                <a:r>
                  <a:rPr lang="en-CA">
                    <a:noFill/>
                  </a:rPr>
                  <a:t> </a:t>
                </a:r>
              </a:p>
            </p:txBody>
          </p:sp>
        </mc:Fallback>
      </mc:AlternateContent>
    </p:spTree>
    <p:extLst>
      <p:ext uri="{BB962C8B-B14F-4D97-AF65-F5344CB8AC3E}">
        <p14:creationId xmlns:p14="http://schemas.microsoft.com/office/powerpoint/2010/main" val="355157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00C8-4020-40B5-A534-5F5EDCD799CF}"/>
              </a:ext>
            </a:extLst>
          </p:cNvPr>
          <p:cNvSpPr>
            <a:spLocks noGrp="1"/>
          </p:cNvSpPr>
          <p:nvPr>
            <p:ph type="title"/>
          </p:nvPr>
        </p:nvSpPr>
        <p:spPr/>
        <p:txBody>
          <a:bodyPr/>
          <a:lstStyle/>
          <a:p>
            <a:r>
              <a:rPr lang="en-US" dirty="0"/>
              <a:t>Results – Cluster Member</a:t>
            </a:r>
            <a:endParaRPr lang="en-CA" dirty="0"/>
          </a:p>
        </p:txBody>
      </p:sp>
      <p:pic>
        <p:nvPicPr>
          <p:cNvPr id="4" name="Content Placeholder 3">
            <a:extLst>
              <a:ext uri="{FF2B5EF4-FFF2-40B4-BE49-F238E27FC236}">
                <a16:creationId xmlns:a16="http://schemas.microsoft.com/office/drawing/2014/main" id="{622F882F-AF70-4CA3-8331-47DB327E35A9}"/>
              </a:ext>
            </a:extLst>
          </p:cNvPr>
          <p:cNvPicPr>
            <a:picLocks noGrp="1" noChangeAspect="1"/>
          </p:cNvPicPr>
          <p:nvPr>
            <p:ph idx="1"/>
          </p:nvPr>
        </p:nvPicPr>
        <p:blipFill>
          <a:blip r:embed="rId2"/>
          <a:stretch>
            <a:fillRect/>
          </a:stretch>
        </p:blipFill>
        <p:spPr>
          <a:xfrm>
            <a:off x="5939906" y="1541739"/>
            <a:ext cx="5413894" cy="3774521"/>
          </a:xfrm>
          <a:prstGeom prst="rect">
            <a:avLst/>
          </a:prstGeom>
        </p:spPr>
      </p:pic>
      <p:sp>
        <p:nvSpPr>
          <p:cNvPr id="5" name="TextBox 4">
            <a:extLst>
              <a:ext uri="{FF2B5EF4-FFF2-40B4-BE49-F238E27FC236}">
                <a16:creationId xmlns:a16="http://schemas.microsoft.com/office/drawing/2014/main" id="{7F33F431-9D2D-4ED0-AC78-12288007CB0C}"/>
              </a:ext>
            </a:extLst>
          </p:cNvPr>
          <p:cNvSpPr txBox="1"/>
          <p:nvPr/>
        </p:nvSpPr>
        <p:spPr>
          <a:xfrm>
            <a:off x="498764" y="1690688"/>
            <a:ext cx="5413894"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The results show significantly less overhead than a comparable RSA 1024 protocol</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As the number of parallel sessions in the network increases, the overhead savings increase</a:t>
            </a:r>
            <a:endParaRPr lang="en-CA" sz="2800" dirty="0"/>
          </a:p>
        </p:txBody>
      </p:sp>
      <p:sp>
        <p:nvSpPr>
          <p:cNvPr id="6" name="TextBox 5">
            <a:extLst>
              <a:ext uri="{FF2B5EF4-FFF2-40B4-BE49-F238E27FC236}">
                <a16:creationId xmlns:a16="http://schemas.microsoft.com/office/drawing/2014/main" id="{89FF378E-B320-4CB3-8B36-F24DED8A9F16}"/>
              </a:ext>
            </a:extLst>
          </p:cNvPr>
          <p:cNvSpPr txBox="1"/>
          <p:nvPr/>
        </p:nvSpPr>
        <p:spPr>
          <a:xfrm>
            <a:off x="7103689" y="5374487"/>
            <a:ext cx="3779056" cy="369332"/>
          </a:xfrm>
          <a:prstGeom prst="rect">
            <a:avLst/>
          </a:prstGeom>
          <a:noFill/>
        </p:spPr>
        <p:txBody>
          <a:bodyPr wrap="square" rtlCol="0">
            <a:spAutoFit/>
          </a:bodyPr>
          <a:lstStyle/>
          <a:p>
            <a:r>
              <a:rPr lang="en-US" dirty="0"/>
              <a:t>Message overhead in an area cluster</a:t>
            </a:r>
            <a:endParaRPr lang="en-CA" dirty="0"/>
          </a:p>
        </p:txBody>
      </p:sp>
    </p:spTree>
    <p:extLst>
      <p:ext uri="{BB962C8B-B14F-4D97-AF65-F5344CB8AC3E}">
        <p14:creationId xmlns:p14="http://schemas.microsoft.com/office/powerpoint/2010/main" val="269299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00C8-4020-40B5-A534-5F5EDCD799CF}"/>
              </a:ext>
            </a:extLst>
          </p:cNvPr>
          <p:cNvSpPr>
            <a:spLocks noGrp="1"/>
          </p:cNvSpPr>
          <p:nvPr>
            <p:ph type="title"/>
          </p:nvPr>
        </p:nvSpPr>
        <p:spPr/>
        <p:txBody>
          <a:bodyPr/>
          <a:lstStyle/>
          <a:p>
            <a:r>
              <a:rPr lang="en-US" dirty="0"/>
              <a:t>Results – Cluster Head</a:t>
            </a:r>
            <a:endParaRPr lang="en-CA" dirty="0"/>
          </a:p>
        </p:txBody>
      </p:sp>
      <p:pic>
        <p:nvPicPr>
          <p:cNvPr id="4" name="Content Placeholder 3">
            <a:extLst>
              <a:ext uri="{FF2B5EF4-FFF2-40B4-BE49-F238E27FC236}">
                <a16:creationId xmlns:a16="http://schemas.microsoft.com/office/drawing/2014/main" id="{622F882F-AF70-4CA3-8331-47DB327E35A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6126447" y="1541739"/>
            <a:ext cx="5275844" cy="3950512"/>
          </a:xfrm>
          <a:prstGeom prst="rect">
            <a:avLst/>
          </a:prstGeom>
        </p:spPr>
      </p:pic>
      <p:sp>
        <p:nvSpPr>
          <p:cNvPr id="5" name="TextBox 4">
            <a:extLst>
              <a:ext uri="{FF2B5EF4-FFF2-40B4-BE49-F238E27FC236}">
                <a16:creationId xmlns:a16="http://schemas.microsoft.com/office/drawing/2014/main" id="{7F33F431-9D2D-4ED0-AC78-12288007CB0C}"/>
              </a:ext>
            </a:extLst>
          </p:cNvPr>
          <p:cNvSpPr txBox="1"/>
          <p:nvPr/>
        </p:nvSpPr>
        <p:spPr>
          <a:xfrm>
            <a:off x="498764" y="1690688"/>
            <a:ext cx="5597236"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As can be expected, the message overhead per Cluster head decreases as clusters are added</a:t>
            </a:r>
          </a:p>
          <a:p>
            <a:pPr marL="285750" indent="-285750">
              <a:buFont typeface="Arial" panose="020B0604020202020204" pitchFamily="34" charset="0"/>
              <a:buChar char="•"/>
            </a:pPr>
            <a:r>
              <a:rPr lang="en-US" sz="2800" dirty="0"/>
              <a:t>The change in savings per SAP decreases as more SAP’s are added</a:t>
            </a:r>
          </a:p>
          <a:p>
            <a:pPr marL="742950" lvl="1" indent="-285750">
              <a:buFont typeface="Arial" panose="020B0604020202020204" pitchFamily="34" charset="0"/>
              <a:buChar char="•"/>
            </a:pPr>
            <a:r>
              <a:rPr lang="en-US" sz="2800" dirty="0"/>
              <a:t>This is due to smaller area clusters being formed</a:t>
            </a:r>
          </a:p>
          <a:p>
            <a:pPr marL="742950" lvl="1" indent="-285750">
              <a:buFont typeface="Arial" panose="020B0604020202020204" pitchFamily="34" charset="0"/>
              <a:buChar char="•"/>
            </a:pPr>
            <a:r>
              <a:rPr lang="en-US" sz="2800" dirty="0"/>
              <a:t>This tends to zero as the number of SAP’s approaches the number of nodes</a:t>
            </a:r>
          </a:p>
          <a:p>
            <a:endParaRPr lang="en-US" sz="2800" dirty="0"/>
          </a:p>
        </p:txBody>
      </p:sp>
      <p:sp>
        <p:nvSpPr>
          <p:cNvPr id="3" name="TextBox 2">
            <a:extLst>
              <a:ext uri="{FF2B5EF4-FFF2-40B4-BE49-F238E27FC236}">
                <a16:creationId xmlns:a16="http://schemas.microsoft.com/office/drawing/2014/main" id="{9F1FCA6C-B511-453F-9226-41A183F77E27}"/>
              </a:ext>
            </a:extLst>
          </p:cNvPr>
          <p:cNvSpPr txBox="1"/>
          <p:nvPr/>
        </p:nvSpPr>
        <p:spPr>
          <a:xfrm>
            <a:off x="6359236" y="5492251"/>
            <a:ext cx="5410200" cy="369332"/>
          </a:xfrm>
          <a:prstGeom prst="rect">
            <a:avLst/>
          </a:prstGeom>
          <a:noFill/>
        </p:spPr>
        <p:txBody>
          <a:bodyPr wrap="square" rtlCol="0">
            <a:spAutoFit/>
          </a:bodyPr>
          <a:lstStyle/>
          <a:p>
            <a:r>
              <a:rPr lang="en-US" dirty="0"/>
              <a:t>Message overhead per Cluster Head based on 60 Nodes</a:t>
            </a:r>
            <a:endParaRPr lang="en-CA" dirty="0"/>
          </a:p>
        </p:txBody>
      </p:sp>
    </p:spTree>
    <p:extLst>
      <p:ext uri="{BB962C8B-B14F-4D97-AF65-F5344CB8AC3E}">
        <p14:creationId xmlns:p14="http://schemas.microsoft.com/office/powerpoint/2010/main" val="143469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E0956-C38B-4654-9920-7A3606C0EE0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99D474A7-32B9-42E7-B6E6-003853FCCB39}"/>
              </a:ext>
            </a:extLst>
          </p:cNvPr>
          <p:cNvSpPr>
            <a:spLocks noGrp="1"/>
          </p:cNvSpPr>
          <p:nvPr>
            <p:ph idx="1"/>
          </p:nvPr>
        </p:nvSpPr>
        <p:spPr/>
        <p:txBody>
          <a:bodyPr>
            <a:normAutofit/>
          </a:bodyPr>
          <a:lstStyle/>
          <a:p>
            <a:pPr marL="342900" indent="-342900">
              <a:buFont typeface="+mj-lt"/>
              <a:buAutoNum type="arabicPeriod"/>
            </a:pPr>
            <a:r>
              <a:rPr lang="en-CA" sz="2000" dirty="0"/>
              <a:t>C. H. Tseng, S. Wang and W. </a:t>
            </a:r>
            <a:r>
              <a:rPr lang="en-CA" sz="2000" dirty="0" err="1"/>
              <a:t>Tsaur</a:t>
            </a:r>
            <a:r>
              <a:rPr lang="en-CA" sz="2000" dirty="0"/>
              <a:t>, "Hierarchical and Dynamic Elliptic Curve Cryptosystem Based Self-Certified Public Key Scheme for Medical Data Protection," in IEEE Transactions on Reliability, vol. 64, no. 3, pp. 1078-1085, Sept. 2015.</a:t>
            </a:r>
          </a:p>
        </p:txBody>
      </p:sp>
    </p:spTree>
    <p:extLst>
      <p:ext uri="{BB962C8B-B14F-4D97-AF65-F5344CB8AC3E}">
        <p14:creationId xmlns:p14="http://schemas.microsoft.com/office/powerpoint/2010/main" val="138342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DAF0-4187-4000-BD44-7F3650CB44EC}"/>
              </a:ext>
            </a:extLst>
          </p:cNvPr>
          <p:cNvSpPr>
            <a:spLocks noGrp="1"/>
          </p:cNvSpPr>
          <p:nvPr>
            <p:ph type="title"/>
          </p:nvPr>
        </p:nvSpPr>
        <p:spPr/>
        <p:txBody>
          <a:bodyPr/>
          <a:lstStyle/>
          <a:p>
            <a:r>
              <a:rPr lang="en-US" dirty="0"/>
              <a:t>Hierarchical Self-Certified Management</a:t>
            </a:r>
            <a:endParaRPr lang="en-CA" dirty="0"/>
          </a:p>
        </p:txBody>
      </p:sp>
      <p:sp>
        <p:nvSpPr>
          <p:cNvPr id="3" name="Content Placeholder 2">
            <a:extLst>
              <a:ext uri="{FF2B5EF4-FFF2-40B4-BE49-F238E27FC236}">
                <a16:creationId xmlns:a16="http://schemas.microsoft.com/office/drawing/2014/main" id="{E8F97855-4870-49CC-80F3-71329F4F439F}"/>
              </a:ext>
            </a:extLst>
          </p:cNvPr>
          <p:cNvSpPr>
            <a:spLocks noGrp="1"/>
          </p:cNvSpPr>
          <p:nvPr>
            <p:ph idx="1"/>
          </p:nvPr>
        </p:nvSpPr>
        <p:spPr/>
        <p:txBody>
          <a:bodyPr/>
          <a:lstStyle/>
          <a:p>
            <a:r>
              <a:rPr lang="en-US" dirty="0"/>
              <a:t>[2] proposes a cluster-based system for establishing secure sessions between cluster heads and members with no prior shared knowledge</a:t>
            </a:r>
          </a:p>
          <a:p>
            <a:r>
              <a:rPr lang="en-US" dirty="0"/>
              <a:t>This system was proposed for medical sensor network applications</a:t>
            </a:r>
          </a:p>
          <a:p>
            <a:r>
              <a:rPr lang="en-US" dirty="0"/>
              <a:t>This system depends on a tree-based hierarchy system and is based on setting up Shared Session Keys (SSK) between cluster heads and members</a:t>
            </a:r>
          </a:p>
          <a:p>
            <a:r>
              <a:rPr lang="en-US" dirty="0"/>
              <a:t>The system has a root level Secure Access Point (SAP) which acts as the WSN gateway. The root SAP manages other cluster head SAP’s in the backbone cluster. These cluster head SAP’s in turn manage nodes in their cluster.</a:t>
            </a:r>
            <a:endParaRPr lang="en-CA" dirty="0"/>
          </a:p>
          <a:p>
            <a:pPr marL="0" indent="0">
              <a:buNone/>
            </a:pPr>
            <a:endParaRPr lang="en-US" dirty="0"/>
          </a:p>
        </p:txBody>
      </p:sp>
      <p:sp>
        <p:nvSpPr>
          <p:cNvPr id="4" name="TextBox 3">
            <a:extLst>
              <a:ext uri="{FF2B5EF4-FFF2-40B4-BE49-F238E27FC236}">
                <a16:creationId xmlns:a16="http://schemas.microsoft.com/office/drawing/2014/main" id="{F6C98DF9-040C-45C6-808E-DE3BA670706F}"/>
              </a:ext>
            </a:extLst>
          </p:cNvPr>
          <p:cNvSpPr txBox="1"/>
          <p:nvPr/>
        </p:nvSpPr>
        <p:spPr>
          <a:xfrm>
            <a:off x="838200" y="6203786"/>
            <a:ext cx="8680647" cy="646331"/>
          </a:xfrm>
          <a:prstGeom prst="rect">
            <a:avLst/>
          </a:prstGeom>
          <a:noFill/>
        </p:spPr>
        <p:txBody>
          <a:bodyPr wrap="square" rtlCol="0">
            <a:spAutoFit/>
          </a:bodyPr>
          <a:lstStyle/>
          <a:p>
            <a:r>
              <a:rPr lang="en-CA" sz="1200" dirty="0"/>
              <a:t>C. H. Tseng, S. Wang and W. </a:t>
            </a:r>
            <a:r>
              <a:rPr lang="en-CA" sz="1200" dirty="0" err="1"/>
              <a:t>Tsaur</a:t>
            </a:r>
            <a:r>
              <a:rPr lang="en-CA" sz="1200" dirty="0"/>
              <a:t>, "Hierarchical and Dynamic Elliptic Curve Cryptosystem Based Self-Certified Public Key Scheme for Medical Data Protection," in IEEE Transactions on Reliability, vol. 64, no. 3, pp. 1078-1085, Sept. 2015.</a:t>
            </a:r>
          </a:p>
          <a:p>
            <a:endParaRPr lang="en-CA" sz="1200" dirty="0"/>
          </a:p>
        </p:txBody>
      </p:sp>
    </p:spTree>
    <p:extLst>
      <p:ext uri="{BB962C8B-B14F-4D97-AF65-F5344CB8AC3E}">
        <p14:creationId xmlns:p14="http://schemas.microsoft.com/office/powerpoint/2010/main" val="1916448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CF1B2-21C3-4D66-9FD6-AD62FF936B00}"/>
              </a:ext>
            </a:extLst>
          </p:cNvPr>
          <p:cNvSpPr>
            <a:spLocks noGrp="1"/>
          </p:cNvSpPr>
          <p:nvPr>
            <p:ph type="title"/>
          </p:nvPr>
        </p:nvSpPr>
        <p:spPr/>
        <p:txBody>
          <a:bodyPr/>
          <a:lstStyle/>
          <a:p>
            <a:r>
              <a:rPr lang="en-US" dirty="0"/>
              <a:t>Architecture of the System</a:t>
            </a:r>
            <a:endParaRPr lang="en-CA" dirty="0"/>
          </a:p>
        </p:txBody>
      </p:sp>
      <p:pic>
        <p:nvPicPr>
          <p:cNvPr id="5" name="Content Placeholder 4">
            <a:extLst>
              <a:ext uri="{FF2B5EF4-FFF2-40B4-BE49-F238E27FC236}">
                <a16:creationId xmlns:a16="http://schemas.microsoft.com/office/drawing/2014/main" id="{777C66D2-2711-4EC4-88CC-D4284BCA80D4}"/>
              </a:ext>
            </a:extLst>
          </p:cNvPr>
          <p:cNvPicPr>
            <a:picLocks noGrp="1" noChangeAspect="1"/>
          </p:cNvPicPr>
          <p:nvPr>
            <p:ph idx="1"/>
          </p:nvPr>
        </p:nvPicPr>
        <p:blipFill>
          <a:blip r:embed="rId2"/>
          <a:stretch>
            <a:fillRect/>
          </a:stretch>
        </p:blipFill>
        <p:spPr>
          <a:xfrm>
            <a:off x="5222048" y="1820485"/>
            <a:ext cx="6131752" cy="3852079"/>
          </a:xfrm>
          <a:prstGeom prst="rect">
            <a:avLst/>
          </a:prstGeom>
        </p:spPr>
      </p:pic>
      <p:sp>
        <p:nvSpPr>
          <p:cNvPr id="9" name="TextBox 8">
            <a:extLst>
              <a:ext uri="{FF2B5EF4-FFF2-40B4-BE49-F238E27FC236}">
                <a16:creationId xmlns:a16="http://schemas.microsoft.com/office/drawing/2014/main" id="{D6C5E462-C85B-4EB1-9295-67BD1318EF54}"/>
              </a:ext>
            </a:extLst>
          </p:cNvPr>
          <p:cNvSpPr txBox="1"/>
          <p:nvPr/>
        </p:nvSpPr>
        <p:spPr>
          <a:xfrm>
            <a:off x="838200" y="1511224"/>
            <a:ext cx="4686528" cy="4893647"/>
          </a:xfrm>
          <a:prstGeom prst="rect">
            <a:avLst/>
          </a:prstGeom>
          <a:noFill/>
        </p:spPr>
        <p:txBody>
          <a:bodyPr wrap="square" rtlCol="0">
            <a:spAutoFit/>
          </a:bodyPr>
          <a:lstStyle/>
          <a:p>
            <a:pPr marL="285750" indent="-285750">
              <a:buFont typeface="Arial" panose="020B0604020202020204" pitchFamily="34" charset="0"/>
              <a:buChar char="•"/>
            </a:pPr>
            <a:r>
              <a:rPr lang="en-US" sz="2500" dirty="0"/>
              <a:t>The Root SAP manages all cluster heads in the Backbone Cluster</a:t>
            </a:r>
          </a:p>
          <a:p>
            <a:pPr marL="285750" indent="-285750">
              <a:buFont typeface="Arial" panose="020B0604020202020204" pitchFamily="34" charset="0"/>
              <a:buChar char="•"/>
            </a:pPr>
            <a:r>
              <a:rPr lang="en-US" sz="2500" dirty="0"/>
              <a:t>Each cluster head SAP is responsible for an area cluster</a:t>
            </a:r>
          </a:p>
          <a:p>
            <a:pPr marL="285750" indent="-285750">
              <a:buFont typeface="Arial" panose="020B0604020202020204" pitchFamily="34" charset="0"/>
              <a:buChar char="•"/>
            </a:pPr>
            <a:r>
              <a:rPr lang="en-CA" sz="2500" dirty="0"/>
              <a:t>The SAP’s drive session creation and management</a:t>
            </a:r>
          </a:p>
          <a:p>
            <a:pPr marL="285750" indent="-285750">
              <a:buFont typeface="Arial" panose="020B0604020202020204" pitchFamily="34" charset="0"/>
              <a:buChar char="•"/>
            </a:pPr>
            <a:r>
              <a:rPr lang="en-CA" sz="2500" dirty="0"/>
              <a:t>Each SAP has a pre-established SSK with the Root</a:t>
            </a:r>
          </a:p>
          <a:p>
            <a:pPr marL="285750" indent="-285750">
              <a:buFont typeface="Arial" panose="020B0604020202020204" pitchFamily="34" charset="0"/>
              <a:buChar char="•"/>
            </a:pPr>
            <a:r>
              <a:rPr lang="en-CA" sz="2500" dirty="0"/>
              <a:t>Each Node dynamically creates a new SSK with their SAP when needed</a:t>
            </a:r>
          </a:p>
        </p:txBody>
      </p:sp>
    </p:spTree>
    <p:extLst>
      <p:ext uri="{BB962C8B-B14F-4D97-AF65-F5344CB8AC3E}">
        <p14:creationId xmlns:p14="http://schemas.microsoft.com/office/powerpoint/2010/main" val="204299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8202-D2EE-4F75-8F8C-AA4113634118}"/>
              </a:ext>
            </a:extLst>
          </p:cNvPr>
          <p:cNvSpPr>
            <a:spLocks noGrp="1"/>
          </p:cNvSpPr>
          <p:nvPr>
            <p:ph type="title"/>
          </p:nvPr>
        </p:nvSpPr>
        <p:spPr/>
        <p:txBody>
          <a:bodyPr/>
          <a:lstStyle/>
          <a:p>
            <a:r>
              <a:rPr lang="en-CA" dirty="0"/>
              <a:t>Setup and Registration Phase</a:t>
            </a:r>
          </a:p>
        </p:txBody>
      </p:sp>
      <p:sp>
        <p:nvSpPr>
          <p:cNvPr id="3" name="Content Placeholder 2">
            <a:extLst>
              <a:ext uri="{FF2B5EF4-FFF2-40B4-BE49-F238E27FC236}">
                <a16:creationId xmlns:a16="http://schemas.microsoft.com/office/drawing/2014/main" id="{582D512A-AABF-4FAB-87C6-1E3CBB1259A7}"/>
              </a:ext>
            </a:extLst>
          </p:cNvPr>
          <p:cNvSpPr>
            <a:spLocks noGrp="1"/>
          </p:cNvSpPr>
          <p:nvPr>
            <p:ph idx="1"/>
          </p:nvPr>
        </p:nvSpPr>
        <p:spPr/>
        <p:txBody>
          <a:bodyPr/>
          <a:lstStyle/>
          <a:p>
            <a:r>
              <a:rPr lang="en-US" dirty="0"/>
              <a:t>Network setup consists of nodes registering with a cluster head (CH) to become cluster members (CM)</a:t>
            </a:r>
          </a:p>
          <a:p>
            <a:r>
              <a:rPr lang="en-US" dirty="0"/>
              <a:t>The registration phase is used to let the CH know about the new CM and to derive a public/private key pair for the CM to use</a:t>
            </a:r>
          </a:p>
          <a:p>
            <a:pPr lvl="1"/>
            <a:r>
              <a:rPr lang="en-US" dirty="0"/>
              <a:t>The key pair is built using the CM’s master key and the CH’s private key</a:t>
            </a:r>
          </a:p>
          <a:p>
            <a:pPr lvl="1"/>
            <a:r>
              <a:rPr lang="en-US" dirty="0"/>
              <a:t>This process allows the CH to derive the public key of the CM</a:t>
            </a:r>
          </a:p>
          <a:p>
            <a:pPr lvl="1"/>
            <a:r>
              <a:rPr lang="en-US" dirty="0"/>
              <a:t>It also allows the CM to derive the private key without the CH having access to it</a:t>
            </a:r>
          </a:p>
          <a:p>
            <a:r>
              <a:rPr lang="en-US" dirty="0"/>
              <a:t>The CH manages sessions for its cluster, and the CMs send data through the CH inside these sessions</a:t>
            </a:r>
          </a:p>
          <a:p>
            <a:endParaRPr lang="en-CA" dirty="0"/>
          </a:p>
        </p:txBody>
      </p:sp>
    </p:spTree>
    <p:extLst>
      <p:ext uri="{BB962C8B-B14F-4D97-AF65-F5344CB8AC3E}">
        <p14:creationId xmlns:p14="http://schemas.microsoft.com/office/powerpoint/2010/main" val="1489516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934B-4D90-4856-AB6C-5A9EBF5020EF}"/>
              </a:ext>
            </a:extLst>
          </p:cNvPr>
          <p:cNvSpPr>
            <a:spLocks noGrp="1"/>
          </p:cNvSpPr>
          <p:nvPr>
            <p:ph type="title"/>
          </p:nvPr>
        </p:nvSpPr>
        <p:spPr>
          <a:xfrm>
            <a:off x="533400" y="836893"/>
            <a:ext cx="2999509" cy="1325563"/>
          </a:xfrm>
        </p:spPr>
        <p:txBody>
          <a:bodyPr vert="horz" lIns="91440" tIns="45720" rIns="91440" bIns="45720" rtlCol="0" anchor="ctr">
            <a:normAutofit/>
          </a:bodyPr>
          <a:lstStyle/>
          <a:p>
            <a:pPr algn="ctr"/>
            <a:r>
              <a:rPr lang="en-US" sz="4000" kern="1200" dirty="0">
                <a:solidFill>
                  <a:schemeClr val="tx1"/>
                </a:solidFill>
                <a:latin typeface="+mj-lt"/>
                <a:ea typeface="+mj-ea"/>
                <a:cs typeface="+mj-cs"/>
              </a:rPr>
              <a:t>Node Registration</a:t>
            </a:r>
          </a:p>
        </p:txBody>
      </p:sp>
      <p:pic>
        <p:nvPicPr>
          <p:cNvPr id="10" name="Picture 9">
            <a:extLst>
              <a:ext uri="{FF2B5EF4-FFF2-40B4-BE49-F238E27FC236}">
                <a16:creationId xmlns:a16="http://schemas.microsoft.com/office/drawing/2014/main" id="{E5D894C1-F50D-49AC-A714-DD85F5438759}"/>
              </a:ext>
            </a:extLst>
          </p:cNvPr>
          <p:cNvPicPr>
            <a:picLocks noChangeAspect="1"/>
          </p:cNvPicPr>
          <p:nvPr/>
        </p:nvPicPr>
        <p:blipFill>
          <a:blip r:embed="rId2"/>
          <a:stretch>
            <a:fillRect/>
          </a:stretch>
        </p:blipFill>
        <p:spPr>
          <a:xfrm>
            <a:off x="3946813" y="836893"/>
            <a:ext cx="7711787" cy="5184214"/>
          </a:xfrm>
          <a:prstGeom prst="rect">
            <a:avLst/>
          </a:prstGeom>
        </p:spPr>
      </p:pic>
      <p:sp>
        <p:nvSpPr>
          <p:cNvPr id="14" name="TextBox 13">
            <a:extLst>
              <a:ext uri="{FF2B5EF4-FFF2-40B4-BE49-F238E27FC236}">
                <a16:creationId xmlns:a16="http://schemas.microsoft.com/office/drawing/2014/main" id="{635849AD-360C-449F-97F8-9F50C4B1A019}"/>
              </a:ext>
            </a:extLst>
          </p:cNvPr>
          <p:cNvSpPr txBox="1"/>
          <p:nvPr/>
        </p:nvSpPr>
        <p:spPr>
          <a:xfrm>
            <a:off x="533399" y="2162455"/>
            <a:ext cx="299950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ML	- Master Key</a:t>
            </a:r>
            <a:r>
              <a:rPr lang="en-US" baseline="-25000" dirty="0"/>
              <a:t> </a:t>
            </a:r>
          </a:p>
          <a:p>
            <a:pPr marL="285750" indent="-285750">
              <a:buFont typeface="Arial" panose="020B0604020202020204" pitchFamily="34" charset="0"/>
              <a:buChar char="•"/>
            </a:pPr>
            <a:r>
              <a:rPr lang="en-US" dirty="0"/>
              <a:t>ID	- Node ID</a:t>
            </a:r>
          </a:p>
          <a:p>
            <a:pPr marL="285750" indent="-285750">
              <a:buFont typeface="Arial" panose="020B0604020202020204" pitchFamily="34" charset="0"/>
              <a:buChar char="•"/>
            </a:pPr>
            <a:r>
              <a:rPr lang="en-US" dirty="0"/>
              <a:t>RT	- Registration Token</a:t>
            </a:r>
          </a:p>
          <a:p>
            <a:pPr marL="285750" indent="-285750">
              <a:buFont typeface="Arial" panose="020B0604020202020204" pitchFamily="34" charset="0"/>
              <a:buChar char="•"/>
            </a:pPr>
            <a:r>
              <a:rPr lang="en-US" dirty="0"/>
              <a:t>WT	- Witness Token</a:t>
            </a:r>
          </a:p>
          <a:p>
            <a:pPr marL="285750" indent="-285750">
              <a:buFont typeface="Arial" panose="020B0604020202020204" pitchFamily="34" charset="0"/>
              <a:buChar char="•"/>
            </a:pPr>
            <a:r>
              <a:rPr lang="en-US" dirty="0"/>
              <a:t>PK	- Public Key</a:t>
            </a:r>
          </a:p>
          <a:p>
            <a:pPr marL="285750" indent="-285750">
              <a:buFont typeface="Arial" panose="020B0604020202020204" pitchFamily="34" charset="0"/>
              <a:buChar char="•"/>
            </a:pPr>
            <a:r>
              <a:rPr lang="en-US" dirty="0"/>
              <a:t>SK	- Private Key</a:t>
            </a:r>
            <a:endParaRPr lang="en-CA" dirty="0"/>
          </a:p>
        </p:txBody>
      </p:sp>
      <p:sp>
        <p:nvSpPr>
          <p:cNvPr id="16" name="TextBox 15">
            <a:extLst>
              <a:ext uri="{FF2B5EF4-FFF2-40B4-BE49-F238E27FC236}">
                <a16:creationId xmlns:a16="http://schemas.microsoft.com/office/drawing/2014/main" id="{73BF28B8-8744-4CB2-A33B-B13650658A70}"/>
              </a:ext>
            </a:extLst>
          </p:cNvPr>
          <p:cNvSpPr txBox="1"/>
          <p:nvPr/>
        </p:nvSpPr>
        <p:spPr>
          <a:xfrm>
            <a:off x="533399" y="4266781"/>
            <a:ext cx="34134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RREQ	- Registration Request</a:t>
            </a:r>
          </a:p>
          <a:p>
            <a:pPr marL="285750" indent="-285750">
              <a:buFont typeface="Arial" panose="020B0604020202020204" pitchFamily="34" charset="0"/>
              <a:buChar char="•"/>
            </a:pPr>
            <a:r>
              <a:rPr lang="en-US" dirty="0"/>
              <a:t>RREP	- Registration Response</a:t>
            </a:r>
          </a:p>
        </p:txBody>
      </p:sp>
    </p:spTree>
    <p:extLst>
      <p:ext uri="{BB962C8B-B14F-4D97-AF65-F5344CB8AC3E}">
        <p14:creationId xmlns:p14="http://schemas.microsoft.com/office/powerpoint/2010/main" val="353585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CD46-7F59-488C-A5A9-0D8670372431}"/>
              </a:ext>
            </a:extLst>
          </p:cNvPr>
          <p:cNvSpPr>
            <a:spLocks noGrp="1"/>
          </p:cNvSpPr>
          <p:nvPr>
            <p:ph type="title"/>
          </p:nvPr>
        </p:nvSpPr>
        <p:spPr/>
        <p:txBody>
          <a:bodyPr/>
          <a:lstStyle/>
          <a:p>
            <a:r>
              <a:rPr lang="en-US" dirty="0"/>
              <a:t>Deriving Key Pairs</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8B5CB6-FECE-4797-8418-630FE4589F74}"/>
                  </a:ext>
                </a:extLst>
              </p:cNvPr>
              <p:cNvSpPr>
                <a:spLocks noGrp="1"/>
              </p:cNvSpPr>
              <p:nvPr>
                <p:ph idx="1"/>
              </p:nvPr>
            </p:nvSpPr>
            <p:spPr/>
            <p:txBody>
              <a:bodyPr/>
              <a:lstStyle/>
              <a:p>
                <a:r>
                  <a:rPr lang="en-US" dirty="0"/>
                  <a:t>The node begins by crafting a RREQ:</a:t>
                </a:r>
              </a:p>
              <a:p>
                <a:pPr lvl="1"/>
                <a:r>
                  <a:rPr lang="en-US" dirty="0"/>
                  <a:t>It generates a Registration Token using its Master Key and ID:</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h𝑎𝑠h</m:t>
                      </m:r>
                      <m:d>
                        <m:dPr>
                          <m:ctrlPr>
                            <a:rPr lang="en-US" b="0" i="1" smtClean="0">
                              <a:latin typeface="Cambria Math" panose="02040503050406030204" pitchFamily="18" charset="0"/>
                            </a:rPr>
                          </m:ctrlPr>
                        </m:dPr>
                        <m:e>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𝐶𝑀</m:t>
                              </m:r>
                            </m:sub>
                          </m:sSub>
                        </m:e>
                      </m:d>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a:p>
                <a:pPr lvl="1"/>
                <a:r>
                  <a:rPr lang="en-US" dirty="0"/>
                  <a:t>It sends RT</a:t>
                </a:r>
                <a:r>
                  <a:rPr lang="en-US" baseline="-25000" dirty="0"/>
                  <a:t>CM</a:t>
                </a:r>
                <a:r>
                  <a:rPr lang="en-US" dirty="0"/>
                  <a:t> and ID</a:t>
                </a:r>
                <a:r>
                  <a:rPr lang="en-US" baseline="-25000" dirty="0"/>
                  <a:t>CM</a:t>
                </a:r>
                <a:r>
                  <a:rPr lang="en-US" dirty="0"/>
                  <a:t> in the RREQ to the CH</a:t>
                </a:r>
              </a:p>
              <a:p>
                <a:pPr marL="457200" lvl="1" indent="0">
                  <a:buNone/>
                </a:pPr>
                <a:endParaRPr lang="en-US" dirty="0"/>
              </a:p>
              <a:p>
                <a:r>
                  <a:rPr lang="en-US" dirty="0"/>
                  <a:t>The CH receives the RREQ:</a:t>
                </a:r>
              </a:p>
              <a:p>
                <a:pPr lvl="1"/>
                <a:r>
                  <a:rPr lang="en-US" dirty="0"/>
                  <a:t>It generates a random Registration Number RN</a:t>
                </a:r>
                <a:r>
                  <a:rPr lang="en-US" baseline="-25000" dirty="0"/>
                  <a:t>CH</a:t>
                </a:r>
                <a:r>
                  <a:rPr lang="en-US" dirty="0"/>
                  <a:t> and uses it to derive PK</a:t>
                </a:r>
                <a:r>
                  <a:rPr lang="en-US" baseline="-25000" dirty="0"/>
                  <a:t>CM</a:t>
                </a:r>
                <a:r>
                  <a:rPr lang="en-US" dirty="0"/>
                  <a: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h𝑎𝑠h</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𝐶𝐻</m:t>
                                  </m:r>
                                </m:sub>
                              </m:sSub>
                            </m:e>
                          </m:d>
                        </m:e>
                      </m:d>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a:p>
                <a:pPr lvl="1"/>
                <a:r>
                  <a:rPr lang="en-US" dirty="0"/>
                  <a:t>It then stores PK</a:t>
                </a:r>
                <a:r>
                  <a:rPr lang="en-US" baseline="-25000" dirty="0"/>
                  <a:t>CM</a:t>
                </a:r>
                <a:r>
                  <a:rPr lang="en-US" dirty="0"/>
                  <a:t> in its cluster key database for use later</a:t>
                </a:r>
              </a:p>
            </p:txBody>
          </p:sp>
        </mc:Choice>
        <mc:Fallback>
          <p:sp>
            <p:nvSpPr>
              <p:cNvPr id="3" name="Content Placeholder 2">
                <a:extLst>
                  <a:ext uri="{FF2B5EF4-FFF2-40B4-BE49-F238E27FC236}">
                    <a16:creationId xmlns:a16="http://schemas.microsoft.com/office/drawing/2014/main" id="{E58B5CB6-FECE-4797-8418-630FE4589F74}"/>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CA">
                    <a:noFill/>
                  </a:rPr>
                  <a:t> </a:t>
                </a:r>
              </a:p>
            </p:txBody>
          </p:sp>
        </mc:Fallback>
      </mc:AlternateContent>
    </p:spTree>
    <p:extLst>
      <p:ext uri="{BB962C8B-B14F-4D97-AF65-F5344CB8AC3E}">
        <p14:creationId xmlns:p14="http://schemas.microsoft.com/office/powerpoint/2010/main" val="2014782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5CD46-7F59-488C-A5A9-0D8670372431}"/>
              </a:ext>
            </a:extLst>
          </p:cNvPr>
          <p:cNvSpPr>
            <a:spLocks noGrp="1"/>
          </p:cNvSpPr>
          <p:nvPr>
            <p:ph type="title"/>
          </p:nvPr>
        </p:nvSpPr>
        <p:spPr/>
        <p:txBody>
          <a:bodyPr/>
          <a:lstStyle/>
          <a:p>
            <a:r>
              <a:rPr lang="en-US" dirty="0"/>
              <a:t>Deriving Key Pairs</a:t>
            </a:r>
            <a:endParaRPr lang="en-CA"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58B5CB6-FECE-4797-8418-630FE4589F74}"/>
                  </a:ext>
                </a:extLst>
              </p:cNvPr>
              <p:cNvSpPr>
                <a:spLocks noGrp="1"/>
              </p:cNvSpPr>
              <p:nvPr>
                <p:ph idx="1"/>
              </p:nvPr>
            </p:nvSpPr>
            <p:spPr>
              <a:xfrm>
                <a:off x="838200" y="1825625"/>
                <a:ext cx="11007436" cy="4351338"/>
              </a:xfrm>
            </p:spPr>
            <p:txBody>
              <a:bodyPr/>
              <a:lstStyle/>
              <a:p>
                <a:r>
                  <a:rPr lang="en-US" dirty="0"/>
                  <a:t>Then the CH crafts a RREP packet:</a:t>
                </a:r>
              </a:p>
              <a:p>
                <a:pPr lvl="1"/>
                <a:r>
                  <a:rPr lang="en-US" dirty="0"/>
                  <a:t>It generates a Witness Token using its Key, ID, and the Registration Number:</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h𝑎𝑠h</m:t>
                          </m:r>
                          <m:r>
                            <a:rPr lang="en-US" b="0" i="1" smtClean="0">
                              <a:latin typeface="Cambria Math" panose="02040503050406030204" pitchFamily="18" charset="0"/>
                            </a:rPr>
                            <m:t>(</m:t>
                          </m:r>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e>
                      </m:d>
                      <m:r>
                        <a:rPr lang="en-US" b="0" i="1" smtClean="0">
                          <a:latin typeface="Cambria Math" panose="02040503050406030204" pitchFamily="18" charset="0"/>
                        </a:rPr>
                        <m:t>𝑚𝑜𝑑𝑛</m:t>
                      </m:r>
                    </m:oMath>
                  </m:oMathPara>
                </a14:m>
                <a:endParaRPr lang="en-US" dirty="0"/>
              </a:p>
              <a:p>
                <a:pPr lvl="1"/>
                <a:r>
                  <a:rPr lang="en-US" dirty="0"/>
                  <a:t>It sends WT</a:t>
                </a:r>
                <a:r>
                  <a:rPr lang="en-US" baseline="-25000" dirty="0"/>
                  <a:t>CH</a:t>
                </a:r>
                <a:r>
                  <a:rPr lang="en-US" dirty="0"/>
                  <a:t> and PK</a:t>
                </a:r>
                <a:r>
                  <a:rPr lang="en-US" baseline="-25000" dirty="0"/>
                  <a:t>CM</a:t>
                </a:r>
                <a:r>
                  <a:rPr lang="en-US" dirty="0"/>
                  <a:t> in the RREP to the CM</a:t>
                </a:r>
              </a:p>
              <a:p>
                <a:pPr marL="457200" lvl="1" indent="0">
                  <a:buNone/>
                </a:pPr>
                <a:endParaRPr lang="en-US" dirty="0"/>
              </a:p>
              <a:p>
                <a:r>
                  <a:rPr lang="en-US" dirty="0"/>
                  <a:t>The CM receives the RREP:</a:t>
                </a:r>
              </a:p>
              <a:p>
                <a:pPr lvl="1"/>
                <a:r>
                  <a:rPr lang="en-US" dirty="0"/>
                  <a:t>It derives its private key SK</a:t>
                </a:r>
                <a:r>
                  <a:rPr lang="en-US" baseline="-25000" dirty="0"/>
                  <a:t>CM</a:t>
                </a:r>
                <a:r>
                  <a:rPr lang="en-US" dirty="0"/>
                  <a: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h𝑎𝑠h</m:t>
                      </m:r>
                      <m:r>
                        <a:rPr lang="en-US" b="0" i="1" smtClean="0">
                          <a:latin typeface="Cambria Math" panose="02040503050406030204" pitchFamily="18" charset="0"/>
                        </a:rPr>
                        <m:t>(</m:t>
                      </m:r>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𝐶𝑀</m:t>
                              </m:r>
                            </m:sub>
                          </m:sSub>
                        </m:e>
                      </m:d>
                      <m:r>
                        <a:rPr lang="en-US" b="0" i="1" smtClean="0">
                          <a:latin typeface="Cambria Math" panose="02040503050406030204" pitchFamily="18" charset="0"/>
                        </a:rPr>
                        <m:t>𝑚𝑜𝑑𝑛</m:t>
                      </m:r>
                    </m:oMath>
                  </m:oMathPara>
                </a14:m>
                <a:endParaRPr lang="en-US" dirty="0"/>
              </a:p>
              <a:p>
                <a:pPr lvl="1"/>
                <a:r>
                  <a:rPr lang="en-US" dirty="0"/>
                  <a:t>And verifies it:</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h𝑎𝑠h</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𝐶𝑀</m:t>
                              </m:r>
                            </m:sub>
                          </m:sSub>
                        </m:e>
                      </m:d>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𝐶𝐻</m:t>
                          </m:r>
                        </m:sub>
                      </m:sSub>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𝐶𝑀</m:t>
                              </m:r>
                            </m:sub>
                          </m:sSub>
                        </m:e>
                      </m:d>
                      <m:r>
                        <a:rPr lang="en-US" b="0" i="1" smtClean="0">
                          <a:latin typeface="Cambria Math" panose="02040503050406030204" pitchFamily="18" charset="0"/>
                        </a:rPr>
                        <m:t>+</m:t>
                      </m:r>
                      <m:r>
                        <a:rPr lang="en-US" b="0" i="1" smtClean="0">
                          <a:latin typeface="Cambria Math" panose="02040503050406030204" pitchFamily="18" charset="0"/>
                        </a:rPr>
                        <m:t>h𝑎𝑠h</m:t>
                      </m:r>
                      <m:r>
                        <a:rPr lang="en-US" b="0" i="1" smtClean="0">
                          <a:latin typeface="Cambria Math" panose="02040503050406030204" pitchFamily="18" charset="0"/>
                        </a:rPr>
                        <m:t>(</m:t>
                      </m:r>
                      <m:r>
                        <a:rPr lang="en-US" b="0" i="1" smtClean="0">
                          <a:latin typeface="Cambria Math" panose="02040503050406030204" pitchFamily="18" charset="0"/>
                        </a:rPr>
                        <m:t>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𝐶𝑀</m:t>
                          </m:r>
                        </m:sub>
                      </m:sSub>
                      <m:r>
                        <a:rPr lang="en-US" b="0" i="1" smtClean="0">
                          <a:latin typeface="Cambria Math" panose="02040503050406030204" pitchFamily="18" charset="0"/>
                        </a:rPr>
                        <m:t>)</m:t>
                      </m:r>
                      <m:r>
                        <a:rPr lang="en-US" b="0" i="1" smtClean="0">
                          <a:latin typeface="Cambria Math" panose="02040503050406030204" pitchFamily="18" charset="0"/>
                        </a:rPr>
                        <m:t>𝑚𝑜𝑑𝑛</m:t>
                      </m:r>
                      <m:r>
                        <a:rPr lang="en-US" b="0" i="1" smtClean="0">
                          <a:latin typeface="Cambria Math" panose="02040503050406030204" pitchFamily="18" charset="0"/>
                        </a:rPr>
                        <m:t>]</m:t>
                      </m:r>
                    </m:oMath>
                  </m:oMathPara>
                </a14:m>
                <a:endParaRPr lang="en-US" dirty="0"/>
              </a:p>
            </p:txBody>
          </p:sp>
        </mc:Choice>
        <mc:Fallback>
          <p:sp>
            <p:nvSpPr>
              <p:cNvPr id="3" name="Content Placeholder 2">
                <a:extLst>
                  <a:ext uri="{FF2B5EF4-FFF2-40B4-BE49-F238E27FC236}">
                    <a16:creationId xmlns:a16="http://schemas.microsoft.com/office/drawing/2014/main" id="{E58B5CB6-FECE-4797-8418-630FE4589F74}"/>
                  </a:ext>
                </a:extLst>
              </p:cNvPr>
              <p:cNvSpPr>
                <a:spLocks noGrp="1" noRot="1" noChangeAspect="1" noMove="1" noResize="1" noEditPoints="1" noAdjustHandles="1" noChangeArrowheads="1" noChangeShapeType="1" noTextEdit="1"/>
              </p:cNvSpPr>
              <p:nvPr>
                <p:ph idx="1"/>
              </p:nvPr>
            </p:nvSpPr>
            <p:spPr>
              <a:xfrm>
                <a:off x="838200" y="1825625"/>
                <a:ext cx="11007436" cy="4351338"/>
              </a:xfrm>
              <a:blipFill>
                <a:blip r:embed="rId2"/>
                <a:stretch>
                  <a:fillRect l="-997" t="-2241" r="-332"/>
                </a:stretch>
              </a:blipFill>
            </p:spPr>
            <p:txBody>
              <a:bodyPr/>
              <a:lstStyle/>
              <a:p>
                <a:r>
                  <a:rPr lang="en-CA">
                    <a:noFill/>
                  </a:rPr>
                  <a:t> </a:t>
                </a:r>
              </a:p>
            </p:txBody>
          </p:sp>
        </mc:Fallback>
      </mc:AlternateContent>
    </p:spTree>
    <p:extLst>
      <p:ext uri="{BB962C8B-B14F-4D97-AF65-F5344CB8AC3E}">
        <p14:creationId xmlns:p14="http://schemas.microsoft.com/office/powerpoint/2010/main" val="389703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C8202-D2EE-4F75-8F8C-AA4113634118}"/>
              </a:ext>
            </a:extLst>
          </p:cNvPr>
          <p:cNvSpPr>
            <a:spLocks noGrp="1"/>
          </p:cNvSpPr>
          <p:nvPr>
            <p:ph type="title"/>
          </p:nvPr>
        </p:nvSpPr>
        <p:spPr/>
        <p:txBody>
          <a:bodyPr/>
          <a:lstStyle/>
          <a:p>
            <a:r>
              <a:rPr lang="en-CA" dirty="0"/>
              <a:t>Communication Phase</a:t>
            </a:r>
          </a:p>
        </p:txBody>
      </p:sp>
      <p:sp>
        <p:nvSpPr>
          <p:cNvPr id="3" name="Content Placeholder 2">
            <a:extLst>
              <a:ext uri="{FF2B5EF4-FFF2-40B4-BE49-F238E27FC236}">
                <a16:creationId xmlns:a16="http://schemas.microsoft.com/office/drawing/2014/main" id="{582D512A-AABF-4FAB-87C6-1E3CBB1259A7}"/>
              </a:ext>
            </a:extLst>
          </p:cNvPr>
          <p:cNvSpPr>
            <a:spLocks noGrp="1"/>
          </p:cNvSpPr>
          <p:nvPr>
            <p:ph idx="1"/>
          </p:nvPr>
        </p:nvSpPr>
        <p:spPr>
          <a:xfrm>
            <a:off x="838200" y="1825625"/>
            <a:ext cx="10952018" cy="4351338"/>
          </a:xfrm>
        </p:spPr>
        <p:txBody>
          <a:bodyPr/>
          <a:lstStyle/>
          <a:p>
            <a:r>
              <a:rPr lang="en-US" dirty="0"/>
              <a:t>A communication is initiated by the CM by sending a SREQ packet</a:t>
            </a:r>
          </a:p>
          <a:p>
            <a:r>
              <a:rPr lang="en-US" dirty="0"/>
              <a:t>The first step in communication is the CM and CH setting up a Shared Session Key (SSK), which is a one-time shared secret:</a:t>
            </a:r>
          </a:p>
          <a:p>
            <a:pPr lvl="1"/>
            <a:r>
              <a:rPr lang="en-US" dirty="0"/>
              <a:t>The SSK is derived using the previously established public/private key pair</a:t>
            </a:r>
          </a:p>
          <a:p>
            <a:pPr lvl="1"/>
            <a:r>
              <a:rPr lang="en-US" dirty="0"/>
              <a:t>The SSK can be derived without the CM having to send or store its own public key</a:t>
            </a:r>
          </a:p>
          <a:p>
            <a:pPr lvl="1"/>
            <a:r>
              <a:rPr lang="en-US" dirty="0"/>
              <a:t>This helps reduce data transmitted by the CM which is a lower function node</a:t>
            </a:r>
          </a:p>
          <a:p>
            <a:pPr marL="457200" lvl="1" indent="0">
              <a:buNone/>
            </a:pPr>
            <a:endParaRPr lang="en-US" dirty="0"/>
          </a:p>
          <a:p>
            <a:r>
              <a:rPr lang="en-US" dirty="0"/>
              <a:t>This way, the CM only needs to share it’s ID and a Time Token with the CH, then use the returned Session Token and its private key to derive the SSK</a:t>
            </a:r>
          </a:p>
          <a:p>
            <a:endParaRPr lang="en-CA" dirty="0"/>
          </a:p>
        </p:txBody>
      </p:sp>
    </p:spTree>
    <p:extLst>
      <p:ext uri="{BB962C8B-B14F-4D97-AF65-F5344CB8AC3E}">
        <p14:creationId xmlns:p14="http://schemas.microsoft.com/office/powerpoint/2010/main" val="243410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2934B-4D90-4856-AB6C-5A9EBF5020EF}"/>
              </a:ext>
            </a:extLst>
          </p:cNvPr>
          <p:cNvSpPr>
            <a:spLocks noGrp="1"/>
          </p:cNvSpPr>
          <p:nvPr>
            <p:ph type="title"/>
          </p:nvPr>
        </p:nvSpPr>
        <p:spPr>
          <a:xfrm>
            <a:off x="541635" y="836893"/>
            <a:ext cx="2999509" cy="1325563"/>
          </a:xfrm>
        </p:spPr>
        <p:txBody>
          <a:bodyPr vert="horz" lIns="91440" tIns="45720" rIns="91440" bIns="45720" rtlCol="0" anchor="ctr">
            <a:normAutofit/>
          </a:bodyPr>
          <a:lstStyle/>
          <a:p>
            <a:pPr algn="ctr"/>
            <a:r>
              <a:rPr lang="en-US" sz="4000" dirty="0"/>
              <a:t>Shared Session</a:t>
            </a:r>
            <a:r>
              <a:rPr lang="en-US" sz="4000" kern="1200" dirty="0">
                <a:solidFill>
                  <a:schemeClr val="tx1"/>
                </a:solidFill>
                <a:latin typeface="+mj-lt"/>
                <a:ea typeface="+mj-ea"/>
                <a:cs typeface="+mj-cs"/>
              </a:rPr>
              <a:t> Key</a:t>
            </a:r>
          </a:p>
        </p:txBody>
      </p:sp>
      <p:pic>
        <p:nvPicPr>
          <p:cNvPr id="10" name="Picture 9">
            <a:extLst>
              <a:ext uri="{FF2B5EF4-FFF2-40B4-BE49-F238E27FC236}">
                <a16:creationId xmlns:a16="http://schemas.microsoft.com/office/drawing/2014/main" id="{E5D894C1-F50D-49AC-A714-DD85F54387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955047" y="836893"/>
            <a:ext cx="7695318" cy="5184214"/>
          </a:xfrm>
          <a:prstGeom prst="rect">
            <a:avLst/>
          </a:prstGeom>
        </p:spPr>
      </p:pic>
      <p:sp>
        <p:nvSpPr>
          <p:cNvPr id="6" name="TextBox 5">
            <a:extLst>
              <a:ext uri="{FF2B5EF4-FFF2-40B4-BE49-F238E27FC236}">
                <a16:creationId xmlns:a16="http://schemas.microsoft.com/office/drawing/2014/main" id="{6A7CF68C-2540-4B58-A2B7-92282317A197}"/>
              </a:ext>
            </a:extLst>
          </p:cNvPr>
          <p:cNvSpPr txBox="1"/>
          <p:nvPr/>
        </p:nvSpPr>
        <p:spPr>
          <a:xfrm>
            <a:off x="533399" y="2162455"/>
            <a:ext cx="299950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TT	- Time Token</a:t>
            </a:r>
            <a:endParaRPr lang="en-US" baseline="-25000" dirty="0"/>
          </a:p>
          <a:p>
            <a:pPr marL="285750" indent="-285750">
              <a:buFont typeface="Arial" panose="020B0604020202020204" pitchFamily="34" charset="0"/>
              <a:buChar char="•"/>
            </a:pPr>
            <a:r>
              <a:rPr lang="en-US" dirty="0"/>
              <a:t>ID	- Node ID</a:t>
            </a:r>
          </a:p>
          <a:p>
            <a:pPr marL="285750" indent="-285750">
              <a:buFont typeface="Arial" panose="020B0604020202020204" pitchFamily="34" charset="0"/>
              <a:buChar char="•"/>
            </a:pPr>
            <a:r>
              <a:rPr lang="en-US" dirty="0"/>
              <a:t>PK	- Public Key</a:t>
            </a:r>
          </a:p>
          <a:p>
            <a:pPr marL="285750" indent="-285750">
              <a:buFont typeface="Arial" panose="020B0604020202020204" pitchFamily="34" charset="0"/>
              <a:buChar char="•"/>
            </a:pPr>
            <a:r>
              <a:rPr lang="en-US" dirty="0"/>
              <a:t>SSK	- Shared Session Key</a:t>
            </a:r>
            <a:endParaRPr lang="en-CA" dirty="0"/>
          </a:p>
        </p:txBody>
      </p:sp>
      <p:sp>
        <p:nvSpPr>
          <p:cNvPr id="7" name="TextBox 6">
            <a:extLst>
              <a:ext uri="{FF2B5EF4-FFF2-40B4-BE49-F238E27FC236}">
                <a16:creationId xmlns:a16="http://schemas.microsoft.com/office/drawing/2014/main" id="{33E8B3E4-88AF-4205-9414-72DF1A4A3F6E}"/>
              </a:ext>
            </a:extLst>
          </p:cNvPr>
          <p:cNvSpPr txBox="1"/>
          <p:nvPr/>
        </p:nvSpPr>
        <p:spPr>
          <a:xfrm>
            <a:off x="533399" y="4266781"/>
            <a:ext cx="3413414" cy="646331"/>
          </a:xfrm>
          <a:prstGeom prst="rect">
            <a:avLst/>
          </a:prstGeom>
          <a:noFill/>
        </p:spPr>
        <p:txBody>
          <a:bodyPr wrap="square" rtlCol="0">
            <a:spAutoFit/>
          </a:bodyPr>
          <a:lstStyle/>
          <a:p>
            <a:pPr marL="285750" indent="-285750">
              <a:buFont typeface="Arial" panose="020B0604020202020204" pitchFamily="34" charset="0"/>
              <a:buChar char="•"/>
            </a:pPr>
            <a:r>
              <a:rPr lang="en-US" dirty="0"/>
              <a:t>SREQ	- Session Request</a:t>
            </a:r>
          </a:p>
          <a:p>
            <a:pPr marL="285750" indent="-285750">
              <a:buFont typeface="Arial" panose="020B0604020202020204" pitchFamily="34" charset="0"/>
              <a:buChar char="•"/>
            </a:pPr>
            <a:r>
              <a:rPr lang="en-US" dirty="0"/>
              <a:t>SREP	- Session Response</a:t>
            </a:r>
          </a:p>
        </p:txBody>
      </p:sp>
    </p:spTree>
    <p:extLst>
      <p:ext uri="{BB962C8B-B14F-4D97-AF65-F5344CB8AC3E}">
        <p14:creationId xmlns:p14="http://schemas.microsoft.com/office/powerpoint/2010/main" val="1618782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3468</TotalTime>
  <Words>1285</Words>
  <Application>Microsoft Office PowerPoint</Application>
  <PresentationFormat>Widescreen</PresentationFormat>
  <Paragraphs>116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ENEL 895AK</vt:lpstr>
      <vt:lpstr>Hierarchical Self-Certified Management</vt:lpstr>
      <vt:lpstr>Architecture of the System</vt:lpstr>
      <vt:lpstr>Setup and Registration Phase</vt:lpstr>
      <vt:lpstr>Node Registration</vt:lpstr>
      <vt:lpstr>Deriving Key Pairs</vt:lpstr>
      <vt:lpstr>Deriving Key Pairs</vt:lpstr>
      <vt:lpstr>Communication Phase</vt:lpstr>
      <vt:lpstr>Shared Session Key</vt:lpstr>
      <vt:lpstr>Deriving Shared Session Key</vt:lpstr>
      <vt:lpstr>Deriving Shared Session Key</vt:lpstr>
      <vt:lpstr>Testing</vt:lpstr>
      <vt:lpstr>Results – Network Performance</vt:lpstr>
      <vt:lpstr>Results – Cluster Member</vt:lpstr>
      <vt:lpstr>Results – Cluster Head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ENEL 895AK</dc:title>
  <dc:creator>Brant</dc:creator>
  <cp:lastModifiedBy>Brant Geddes</cp:lastModifiedBy>
  <cp:revision>122</cp:revision>
  <dcterms:created xsi:type="dcterms:W3CDTF">2020-01-21T17:08:51Z</dcterms:created>
  <dcterms:modified xsi:type="dcterms:W3CDTF">2020-03-31T20:56:26Z</dcterms:modified>
</cp:coreProperties>
</file>