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67" r:id="rId3"/>
    <p:sldId id="270" r:id="rId4"/>
    <p:sldId id="260" r:id="rId5"/>
    <p:sldId id="271" r:id="rId6"/>
    <p:sldId id="269" r:id="rId7"/>
    <p:sldId id="261" r:id="rId8"/>
    <p:sldId id="262" r:id="rId9"/>
    <p:sldId id="272" r:id="rId10"/>
    <p:sldId id="263" r:id="rId11"/>
    <p:sldId id="273" r:id="rId12"/>
    <p:sldId id="274" r:id="rId13"/>
    <p:sldId id="264"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242A5-8639-460D-BD60-00515ABA284A}" type="datetimeFigureOut">
              <a:rPr lang="en-US" smtClean="0"/>
              <a:t>1/27/2020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9D0C0-A5C3-4580-9BE2-EB5207ED569E}" type="slidenum">
              <a:rPr lang="en-US" smtClean="0"/>
              <a:t>‹#›</a:t>
            </a:fld>
            <a:endParaRPr lang="en-US"/>
          </a:p>
        </p:txBody>
      </p:sp>
    </p:spTree>
    <p:extLst>
      <p:ext uri="{BB962C8B-B14F-4D97-AF65-F5344CB8AC3E}">
        <p14:creationId xmlns:p14="http://schemas.microsoft.com/office/powerpoint/2010/main" val="880093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9177-1001-4DB4-B84F-6D019A1359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486F99-02AE-4F54-806E-4BF9D14E0B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A4B33-5ECF-4708-89AA-B1A84E9FEA4B}"/>
              </a:ext>
            </a:extLst>
          </p:cNvPr>
          <p:cNvSpPr>
            <a:spLocks noGrp="1"/>
          </p:cNvSpPr>
          <p:nvPr>
            <p:ph type="dt" sz="half" idx="10"/>
          </p:nvPr>
        </p:nvSpPr>
        <p:spPr/>
        <p:txBody>
          <a:bodyPr/>
          <a:lstStyle/>
          <a:p>
            <a:fld id="{6DE0343A-A693-4F16-A3BA-58A26F49EDB8}" type="datetime1">
              <a:rPr lang="en-US" smtClean="0"/>
              <a:t>1/27/2020</a:t>
            </a:fld>
            <a:endParaRPr lang="en-US"/>
          </a:p>
        </p:txBody>
      </p:sp>
      <p:sp>
        <p:nvSpPr>
          <p:cNvPr id="5" name="Footer Placeholder 4">
            <a:extLst>
              <a:ext uri="{FF2B5EF4-FFF2-40B4-BE49-F238E27FC236}">
                <a16:creationId xmlns:a16="http://schemas.microsoft.com/office/drawing/2014/main" id="{CB879A4D-1F9F-467B-9490-31CD3D427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2E78F-A8C2-4DB7-8723-F600F897180E}"/>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126844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C127-1366-425E-A543-23EB251164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485754-28D8-4CA9-848A-B317BBAFAF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0A1388-A07E-4FA4-90DA-838541AFBBF1}"/>
              </a:ext>
            </a:extLst>
          </p:cNvPr>
          <p:cNvSpPr>
            <a:spLocks noGrp="1"/>
          </p:cNvSpPr>
          <p:nvPr>
            <p:ph type="dt" sz="half" idx="10"/>
          </p:nvPr>
        </p:nvSpPr>
        <p:spPr/>
        <p:txBody>
          <a:bodyPr/>
          <a:lstStyle/>
          <a:p>
            <a:fld id="{B8387313-93CC-4BFC-A00F-7AEC757E2944}" type="datetime1">
              <a:rPr lang="en-US" smtClean="0"/>
              <a:t>1/27/2020</a:t>
            </a:fld>
            <a:endParaRPr lang="en-US"/>
          </a:p>
        </p:txBody>
      </p:sp>
      <p:sp>
        <p:nvSpPr>
          <p:cNvPr id="5" name="Footer Placeholder 4">
            <a:extLst>
              <a:ext uri="{FF2B5EF4-FFF2-40B4-BE49-F238E27FC236}">
                <a16:creationId xmlns:a16="http://schemas.microsoft.com/office/drawing/2014/main" id="{442F05AA-FF1B-4375-83CB-8818D09A1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03F83-40C0-4EE9-B3E3-95BCCC32911E}"/>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3178024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C140F1-D22C-430E-8AE0-11AF780035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65C6B1-E8DC-4B92-89E3-B9BDF8252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3C1BA-C2C6-4693-A53E-78ABA392DDC4}"/>
              </a:ext>
            </a:extLst>
          </p:cNvPr>
          <p:cNvSpPr>
            <a:spLocks noGrp="1"/>
          </p:cNvSpPr>
          <p:nvPr>
            <p:ph type="dt" sz="half" idx="10"/>
          </p:nvPr>
        </p:nvSpPr>
        <p:spPr/>
        <p:txBody>
          <a:bodyPr/>
          <a:lstStyle/>
          <a:p>
            <a:fld id="{42D9BBC1-7697-4144-95D1-9B69F43688DD}" type="datetime1">
              <a:rPr lang="en-US" smtClean="0"/>
              <a:t>1/27/2020</a:t>
            </a:fld>
            <a:endParaRPr lang="en-US"/>
          </a:p>
        </p:txBody>
      </p:sp>
      <p:sp>
        <p:nvSpPr>
          <p:cNvPr id="5" name="Footer Placeholder 4">
            <a:extLst>
              <a:ext uri="{FF2B5EF4-FFF2-40B4-BE49-F238E27FC236}">
                <a16:creationId xmlns:a16="http://schemas.microsoft.com/office/drawing/2014/main" id="{F88CD503-9817-495D-A2E8-7B32AFDB4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69095-C4E6-461F-8B3E-38AA18F8CDA2}"/>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328890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F76B-B857-4E36-9DB5-BB2A9658BD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A85B98-FC4C-4F72-A270-AF81251E04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29AFD8-9362-4EB7-BEED-170EE82D630F}"/>
              </a:ext>
            </a:extLst>
          </p:cNvPr>
          <p:cNvSpPr>
            <a:spLocks noGrp="1"/>
          </p:cNvSpPr>
          <p:nvPr>
            <p:ph type="dt" sz="half" idx="10"/>
          </p:nvPr>
        </p:nvSpPr>
        <p:spPr/>
        <p:txBody>
          <a:bodyPr/>
          <a:lstStyle/>
          <a:p>
            <a:fld id="{18683EC5-91D6-4588-9C04-29FB7DDFAA05}" type="datetime1">
              <a:rPr lang="en-US" smtClean="0"/>
              <a:t>1/27/2020</a:t>
            </a:fld>
            <a:endParaRPr lang="en-US"/>
          </a:p>
        </p:txBody>
      </p:sp>
      <p:sp>
        <p:nvSpPr>
          <p:cNvPr id="5" name="Footer Placeholder 4">
            <a:extLst>
              <a:ext uri="{FF2B5EF4-FFF2-40B4-BE49-F238E27FC236}">
                <a16:creationId xmlns:a16="http://schemas.microsoft.com/office/drawing/2014/main" id="{AFDFBCF3-7322-40A5-A215-938B7AB06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3EB59-EB14-4DC6-A147-90DBC1EA521A}"/>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141781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7460-E334-4C74-A5B2-EE505BF0A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8CF8A1-E676-45C8-8EDE-9C4B11803B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CF7167-21F3-4428-8220-9448CBAEBBCC}"/>
              </a:ext>
            </a:extLst>
          </p:cNvPr>
          <p:cNvSpPr>
            <a:spLocks noGrp="1"/>
          </p:cNvSpPr>
          <p:nvPr>
            <p:ph type="dt" sz="half" idx="10"/>
          </p:nvPr>
        </p:nvSpPr>
        <p:spPr/>
        <p:txBody>
          <a:bodyPr/>
          <a:lstStyle/>
          <a:p>
            <a:fld id="{637BADF9-1278-483C-A17A-962E3E1EBFED}" type="datetime1">
              <a:rPr lang="en-US" smtClean="0"/>
              <a:t>1/27/2020</a:t>
            </a:fld>
            <a:endParaRPr lang="en-US"/>
          </a:p>
        </p:txBody>
      </p:sp>
      <p:sp>
        <p:nvSpPr>
          <p:cNvPr id="5" name="Footer Placeholder 4">
            <a:extLst>
              <a:ext uri="{FF2B5EF4-FFF2-40B4-BE49-F238E27FC236}">
                <a16:creationId xmlns:a16="http://schemas.microsoft.com/office/drawing/2014/main" id="{453C2468-CA14-405E-830D-401EE343D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465BB-FACD-4628-AD1D-A2A15F760387}"/>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11159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8E6B-0064-4DCD-BB45-48C36E30FA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EA6059-9970-4FE0-9117-A6DFC227FC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616218-F396-44CE-B5F9-82B2AB4295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055441-2586-4FA9-B0AE-B752EC50FFF6}"/>
              </a:ext>
            </a:extLst>
          </p:cNvPr>
          <p:cNvSpPr>
            <a:spLocks noGrp="1"/>
          </p:cNvSpPr>
          <p:nvPr>
            <p:ph type="dt" sz="half" idx="10"/>
          </p:nvPr>
        </p:nvSpPr>
        <p:spPr/>
        <p:txBody>
          <a:bodyPr/>
          <a:lstStyle/>
          <a:p>
            <a:fld id="{3372A3EE-A1B7-4F7B-88F7-953AD6E2DA30}" type="datetime1">
              <a:rPr lang="en-US" smtClean="0"/>
              <a:t>1/27/2020</a:t>
            </a:fld>
            <a:endParaRPr lang="en-US"/>
          </a:p>
        </p:txBody>
      </p:sp>
      <p:sp>
        <p:nvSpPr>
          <p:cNvPr id="6" name="Footer Placeholder 5">
            <a:extLst>
              <a:ext uri="{FF2B5EF4-FFF2-40B4-BE49-F238E27FC236}">
                <a16:creationId xmlns:a16="http://schemas.microsoft.com/office/drawing/2014/main" id="{E7AA4BFD-FC95-4E58-A097-A9CFC6685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F29C69-D49B-409F-B53A-C5FA976CA521}"/>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265033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B2A4-E087-4563-B4A9-F627161B44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B0FB97-F41A-46A0-AEF5-96E492C64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7AFF44-586C-4205-8AF3-B7D1196478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2DD456-482F-4FBB-9C5C-62A9884A38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DE7E27-BCA8-4E1D-8904-CB5C1D2F6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240AEE-BEC4-47F1-8349-593951926D41}"/>
              </a:ext>
            </a:extLst>
          </p:cNvPr>
          <p:cNvSpPr>
            <a:spLocks noGrp="1"/>
          </p:cNvSpPr>
          <p:nvPr>
            <p:ph type="dt" sz="half" idx="10"/>
          </p:nvPr>
        </p:nvSpPr>
        <p:spPr/>
        <p:txBody>
          <a:bodyPr/>
          <a:lstStyle/>
          <a:p>
            <a:fld id="{E7EA315F-EF70-48D7-AB70-D9B99DFC5073}" type="datetime1">
              <a:rPr lang="en-US" smtClean="0"/>
              <a:t>1/27/2020</a:t>
            </a:fld>
            <a:endParaRPr lang="en-US"/>
          </a:p>
        </p:txBody>
      </p:sp>
      <p:sp>
        <p:nvSpPr>
          <p:cNvPr id="8" name="Footer Placeholder 7">
            <a:extLst>
              <a:ext uri="{FF2B5EF4-FFF2-40B4-BE49-F238E27FC236}">
                <a16:creationId xmlns:a16="http://schemas.microsoft.com/office/drawing/2014/main" id="{60592B49-8985-4EEC-B98C-7C6AAD9766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8CCAD9-0A54-4A94-9510-2F92B86FA97B}"/>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265577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C5A2-1999-4FDA-8EC0-BF318BA22C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77C813-4526-4590-9DC0-96302E247602}"/>
              </a:ext>
            </a:extLst>
          </p:cNvPr>
          <p:cNvSpPr>
            <a:spLocks noGrp="1"/>
          </p:cNvSpPr>
          <p:nvPr>
            <p:ph type="dt" sz="half" idx="10"/>
          </p:nvPr>
        </p:nvSpPr>
        <p:spPr/>
        <p:txBody>
          <a:bodyPr/>
          <a:lstStyle/>
          <a:p>
            <a:fld id="{074334E2-0AC6-48CE-92EC-27D9A78D2DC2}" type="datetime1">
              <a:rPr lang="en-US" smtClean="0"/>
              <a:t>1/27/2020</a:t>
            </a:fld>
            <a:endParaRPr lang="en-US"/>
          </a:p>
        </p:txBody>
      </p:sp>
      <p:sp>
        <p:nvSpPr>
          <p:cNvPr id="4" name="Footer Placeholder 3">
            <a:extLst>
              <a:ext uri="{FF2B5EF4-FFF2-40B4-BE49-F238E27FC236}">
                <a16:creationId xmlns:a16="http://schemas.microsoft.com/office/drawing/2014/main" id="{A81DA54A-9BA2-4A9B-95E5-91C1671CB1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009048-BDC4-4541-8930-B201E97E85F1}"/>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3652439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07CE1A-B33D-4EF5-9FDC-7C3306256C61}"/>
              </a:ext>
            </a:extLst>
          </p:cNvPr>
          <p:cNvSpPr>
            <a:spLocks noGrp="1"/>
          </p:cNvSpPr>
          <p:nvPr>
            <p:ph type="dt" sz="half" idx="10"/>
          </p:nvPr>
        </p:nvSpPr>
        <p:spPr/>
        <p:txBody>
          <a:bodyPr/>
          <a:lstStyle/>
          <a:p>
            <a:fld id="{4F05D7A5-BE85-4135-BB20-E66138DECDD7}" type="datetime1">
              <a:rPr lang="en-US" smtClean="0"/>
              <a:t>1/27/2020</a:t>
            </a:fld>
            <a:endParaRPr lang="en-US"/>
          </a:p>
        </p:txBody>
      </p:sp>
      <p:sp>
        <p:nvSpPr>
          <p:cNvPr id="3" name="Footer Placeholder 2">
            <a:extLst>
              <a:ext uri="{FF2B5EF4-FFF2-40B4-BE49-F238E27FC236}">
                <a16:creationId xmlns:a16="http://schemas.microsoft.com/office/drawing/2014/main" id="{4B7CAA0F-FE68-4E74-9574-9F5F601E2A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F5A3F9-7303-4574-B2A1-11830D795CBD}"/>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325941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AD599-CBB6-40DC-9F74-8FFFFC3A3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69CDA-0875-4CE5-A9B6-BF7637DF75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25A7AE-94A3-46B5-AD35-F2BEF0112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E30D8B-4E20-4A37-9F97-2FE238C02731}"/>
              </a:ext>
            </a:extLst>
          </p:cNvPr>
          <p:cNvSpPr>
            <a:spLocks noGrp="1"/>
          </p:cNvSpPr>
          <p:nvPr>
            <p:ph type="dt" sz="half" idx="10"/>
          </p:nvPr>
        </p:nvSpPr>
        <p:spPr/>
        <p:txBody>
          <a:bodyPr/>
          <a:lstStyle/>
          <a:p>
            <a:fld id="{A1D791DB-44CD-4B27-BE89-96067F8B2412}" type="datetime1">
              <a:rPr lang="en-US" smtClean="0"/>
              <a:t>1/27/2020</a:t>
            </a:fld>
            <a:endParaRPr lang="en-US"/>
          </a:p>
        </p:txBody>
      </p:sp>
      <p:sp>
        <p:nvSpPr>
          <p:cNvPr id="6" name="Footer Placeholder 5">
            <a:extLst>
              <a:ext uri="{FF2B5EF4-FFF2-40B4-BE49-F238E27FC236}">
                <a16:creationId xmlns:a16="http://schemas.microsoft.com/office/drawing/2014/main" id="{1ECBB4D4-94ED-4216-B9AB-718B99F8BC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AC6A4-D459-4CD1-AEE1-9AE1CE5A9AF8}"/>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400120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72E2-32A9-4983-956F-BA0F69076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91A548-C7C1-483E-BFC8-8C657179D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30B20D-1761-4520-9ED0-0C387EB3A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A7B7B5-EE59-4C02-9CA0-987A78F86ED1}"/>
              </a:ext>
            </a:extLst>
          </p:cNvPr>
          <p:cNvSpPr>
            <a:spLocks noGrp="1"/>
          </p:cNvSpPr>
          <p:nvPr>
            <p:ph type="dt" sz="half" idx="10"/>
          </p:nvPr>
        </p:nvSpPr>
        <p:spPr/>
        <p:txBody>
          <a:bodyPr/>
          <a:lstStyle/>
          <a:p>
            <a:fld id="{279BA128-32B4-45BA-97BE-91A49D8EBAEC}" type="datetime1">
              <a:rPr lang="en-US" smtClean="0"/>
              <a:t>1/27/2020</a:t>
            </a:fld>
            <a:endParaRPr lang="en-US"/>
          </a:p>
        </p:txBody>
      </p:sp>
      <p:sp>
        <p:nvSpPr>
          <p:cNvPr id="6" name="Footer Placeholder 5">
            <a:extLst>
              <a:ext uri="{FF2B5EF4-FFF2-40B4-BE49-F238E27FC236}">
                <a16:creationId xmlns:a16="http://schemas.microsoft.com/office/drawing/2014/main" id="{E32E55E6-153C-4466-A858-592A05BF2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DED69-225C-47DB-93E5-847A20D61F5F}"/>
              </a:ext>
            </a:extLst>
          </p:cNvPr>
          <p:cNvSpPr>
            <a:spLocks noGrp="1"/>
          </p:cNvSpPr>
          <p:nvPr>
            <p:ph type="sldNum" sz="quarter" idx="12"/>
          </p:nvPr>
        </p:nvSpPr>
        <p:spPr/>
        <p:txBody>
          <a:bodyPr/>
          <a:lstStyle/>
          <a:p>
            <a:fld id="{1E9F27B0-65B4-4678-B9F0-ED16F3B172EC}" type="slidenum">
              <a:rPr lang="en-US" smtClean="0"/>
              <a:t>‹#›</a:t>
            </a:fld>
            <a:endParaRPr lang="en-US"/>
          </a:p>
        </p:txBody>
      </p:sp>
    </p:spTree>
    <p:extLst>
      <p:ext uri="{BB962C8B-B14F-4D97-AF65-F5344CB8AC3E}">
        <p14:creationId xmlns:p14="http://schemas.microsoft.com/office/powerpoint/2010/main" val="253595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23C6C-E888-46FA-9B9E-E57E4D205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682695-DAD4-4663-B48C-3D85442C7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1BA57-ABB2-4978-81A6-690B5D892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53D248-4902-4FB5-901B-994E3CF159FB}" type="datetime1">
              <a:rPr lang="en-US" smtClean="0"/>
              <a:t>1/27/2020</a:t>
            </a:fld>
            <a:endParaRPr lang="en-US"/>
          </a:p>
        </p:txBody>
      </p:sp>
      <p:sp>
        <p:nvSpPr>
          <p:cNvPr id="5" name="Footer Placeholder 4">
            <a:extLst>
              <a:ext uri="{FF2B5EF4-FFF2-40B4-BE49-F238E27FC236}">
                <a16:creationId xmlns:a16="http://schemas.microsoft.com/office/drawing/2014/main" id="{DA42F2B2-AA1D-45DC-8A92-540DCD678F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E016E6-FC1D-4AEF-B6DC-40CEBAD9D8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F27B0-65B4-4678-B9F0-ED16F3B172EC}" type="slidenum">
              <a:rPr lang="en-US" smtClean="0"/>
              <a:t>‹#›</a:t>
            </a:fld>
            <a:endParaRPr lang="en-US"/>
          </a:p>
        </p:txBody>
      </p:sp>
    </p:spTree>
    <p:extLst>
      <p:ext uri="{BB962C8B-B14F-4D97-AF65-F5344CB8AC3E}">
        <p14:creationId xmlns:p14="http://schemas.microsoft.com/office/powerpoint/2010/main" val="367159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uni-due.de/imperia/md/images/dc/crypto_chapter_5_public_key.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D805-E99E-4B2B-935B-B2C9258EEDA3}"/>
              </a:ext>
            </a:extLst>
          </p:cNvPr>
          <p:cNvSpPr>
            <a:spLocks noGrp="1"/>
          </p:cNvSpPr>
          <p:nvPr>
            <p:ph type="ctrTitle"/>
          </p:nvPr>
        </p:nvSpPr>
        <p:spPr/>
        <p:txBody>
          <a:bodyPr/>
          <a:lstStyle/>
          <a:p>
            <a:r>
              <a:rPr lang="en-US" dirty="0"/>
              <a:t>ENEL 895AK</a:t>
            </a:r>
          </a:p>
        </p:txBody>
      </p:sp>
      <p:sp>
        <p:nvSpPr>
          <p:cNvPr id="3" name="Subtitle 2">
            <a:extLst>
              <a:ext uri="{FF2B5EF4-FFF2-40B4-BE49-F238E27FC236}">
                <a16:creationId xmlns:a16="http://schemas.microsoft.com/office/drawing/2014/main" id="{D05EF507-F837-4A35-94BB-D8F6B93A967B}"/>
              </a:ext>
            </a:extLst>
          </p:cNvPr>
          <p:cNvSpPr>
            <a:spLocks noGrp="1"/>
          </p:cNvSpPr>
          <p:nvPr>
            <p:ph type="subTitle" idx="1"/>
          </p:nvPr>
        </p:nvSpPr>
        <p:spPr/>
        <p:txBody>
          <a:bodyPr/>
          <a:lstStyle/>
          <a:p>
            <a:r>
              <a:rPr lang="en-US" dirty="0"/>
              <a:t>Key Exchange Methods</a:t>
            </a:r>
          </a:p>
          <a:p>
            <a:r>
              <a:rPr lang="en-US" dirty="0"/>
              <a:t>Brant Geddes</a:t>
            </a:r>
          </a:p>
        </p:txBody>
      </p:sp>
    </p:spTree>
    <p:extLst>
      <p:ext uri="{BB962C8B-B14F-4D97-AF65-F5344CB8AC3E}">
        <p14:creationId xmlns:p14="http://schemas.microsoft.com/office/powerpoint/2010/main" val="401938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7B242-8D8F-41C5-9529-AA2AFF6DB0D2}"/>
              </a:ext>
            </a:extLst>
          </p:cNvPr>
          <p:cNvSpPr>
            <a:spLocks noGrp="1"/>
          </p:cNvSpPr>
          <p:nvPr>
            <p:ph type="title"/>
          </p:nvPr>
        </p:nvSpPr>
        <p:spPr/>
        <p:txBody>
          <a:bodyPr/>
          <a:lstStyle/>
          <a:p>
            <a:r>
              <a:rPr lang="en-US" dirty="0"/>
              <a:t>Shamir’s Three Pass Protocol</a:t>
            </a:r>
          </a:p>
        </p:txBody>
      </p:sp>
      <p:sp>
        <p:nvSpPr>
          <p:cNvPr id="3" name="Content Placeholder 2">
            <a:extLst>
              <a:ext uri="{FF2B5EF4-FFF2-40B4-BE49-F238E27FC236}">
                <a16:creationId xmlns:a16="http://schemas.microsoft.com/office/drawing/2014/main" id="{2EB0A39C-3B15-4E23-8AB6-64380AE661DE}"/>
              </a:ext>
            </a:extLst>
          </p:cNvPr>
          <p:cNvSpPr>
            <a:spLocks noGrp="1"/>
          </p:cNvSpPr>
          <p:nvPr>
            <p:ph idx="1"/>
          </p:nvPr>
        </p:nvSpPr>
        <p:spPr/>
        <p:txBody>
          <a:bodyPr>
            <a:normAutofit lnSpcReduction="10000"/>
          </a:bodyPr>
          <a:lstStyle/>
          <a:p>
            <a:r>
              <a:rPr lang="en-US" dirty="0"/>
              <a:t>This is an alternative to key exchange, and relies on having an encryption algorithm that is commutive</a:t>
            </a:r>
          </a:p>
          <a:p>
            <a:pPr lvl="1"/>
            <a:r>
              <a:rPr lang="en-US" dirty="0"/>
              <a:t>If m is a message, m* is an encrypted message, A and B are encryption algorithms, and AA* = I, a commutive algorithm is defined as:</a:t>
            </a:r>
          </a:p>
          <a:p>
            <a:pPr marL="457200" lvl="1" indent="0">
              <a:buNone/>
            </a:pPr>
            <a:r>
              <a:rPr lang="en-US" dirty="0"/>
              <a:t>			m* = </a:t>
            </a:r>
            <a:r>
              <a:rPr lang="en-US" dirty="0" err="1"/>
              <a:t>ABm</a:t>
            </a:r>
            <a:r>
              <a:rPr lang="en-US" dirty="0"/>
              <a:t> then m = A*B*m* = B*A*m*</a:t>
            </a:r>
          </a:p>
          <a:p>
            <a:r>
              <a:rPr lang="en-US" dirty="0"/>
              <a:t>Shamir’s algorithm encrypts the message twice, transmits it three times, and decrypts it twice to successfully transmit a message across a public medium without exposing it to an eavesdropper and without first sharing encryption keys</a:t>
            </a:r>
          </a:p>
          <a:p>
            <a:r>
              <a:rPr lang="en-US" dirty="0"/>
              <a:t>This algorithm can be used to directly send a message or to share a private key between two nodes before the message is sent</a:t>
            </a:r>
          </a:p>
        </p:txBody>
      </p:sp>
      <p:sp>
        <p:nvSpPr>
          <p:cNvPr id="4" name="Slide Number Placeholder 3">
            <a:extLst>
              <a:ext uri="{FF2B5EF4-FFF2-40B4-BE49-F238E27FC236}">
                <a16:creationId xmlns:a16="http://schemas.microsoft.com/office/drawing/2014/main" id="{94212D6E-00D2-4D21-83F0-C18ECF5890B5}"/>
              </a:ext>
            </a:extLst>
          </p:cNvPr>
          <p:cNvSpPr>
            <a:spLocks noGrp="1"/>
          </p:cNvSpPr>
          <p:nvPr>
            <p:ph type="sldNum" sz="quarter" idx="12"/>
          </p:nvPr>
        </p:nvSpPr>
        <p:spPr/>
        <p:txBody>
          <a:bodyPr/>
          <a:lstStyle/>
          <a:p>
            <a:fld id="{1E9F27B0-65B4-4678-B9F0-ED16F3B172EC}" type="slidenum">
              <a:rPr lang="en-US" smtClean="0"/>
              <a:t>10</a:t>
            </a:fld>
            <a:endParaRPr lang="en-US"/>
          </a:p>
        </p:txBody>
      </p:sp>
    </p:spTree>
    <p:extLst>
      <p:ext uri="{BB962C8B-B14F-4D97-AF65-F5344CB8AC3E}">
        <p14:creationId xmlns:p14="http://schemas.microsoft.com/office/powerpoint/2010/main" val="152388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09B5-74B8-40B7-B41F-3C6AD0564FE8}"/>
              </a:ext>
            </a:extLst>
          </p:cNvPr>
          <p:cNvSpPr>
            <a:spLocks noGrp="1"/>
          </p:cNvSpPr>
          <p:nvPr>
            <p:ph type="title"/>
          </p:nvPr>
        </p:nvSpPr>
        <p:spPr/>
        <p:txBody>
          <a:bodyPr/>
          <a:lstStyle/>
          <a:p>
            <a:r>
              <a:rPr lang="en-US" dirty="0"/>
              <a:t>Shamir’s Algorithm Example</a:t>
            </a:r>
          </a:p>
        </p:txBody>
      </p:sp>
      <p:sp>
        <p:nvSpPr>
          <p:cNvPr id="3" name="Content Placeholder 2">
            <a:extLst>
              <a:ext uri="{FF2B5EF4-FFF2-40B4-BE49-F238E27FC236}">
                <a16:creationId xmlns:a16="http://schemas.microsoft.com/office/drawing/2014/main" id="{D8B0D5A4-AA50-4C56-9A1C-C708DCCDC85E}"/>
              </a:ext>
            </a:extLst>
          </p:cNvPr>
          <p:cNvSpPr>
            <a:spLocks noGrp="1"/>
          </p:cNvSpPr>
          <p:nvPr>
            <p:ph idx="1"/>
          </p:nvPr>
        </p:nvSpPr>
        <p:spPr/>
        <p:txBody>
          <a:bodyPr>
            <a:normAutofit fontScale="92500" lnSpcReduction="10000"/>
          </a:bodyPr>
          <a:lstStyle/>
          <a:p>
            <a:r>
              <a:rPr lang="en-US" dirty="0"/>
              <a:t>Alice and Bob each have a private encryption key, a and b</a:t>
            </a:r>
          </a:p>
          <a:p>
            <a:r>
              <a:rPr lang="en-US" dirty="0"/>
              <a:t>Alice wants to transmit to Bob, so she encrypts message m with her key a to create m*</a:t>
            </a:r>
            <a:r>
              <a:rPr lang="en-US" baseline="-25000" dirty="0"/>
              <a:t>a </a:t>
            </a:r>
            <a:r>
              <a:rPr lang="en-US" dirty="0"/>
              <a:t> (m*</a:t>
            </a:r>
            <a:r>
              <a:rPr lang="en-US" baseline="-25000" dirty="0"/>
              <a:t>a</a:t>
            </a:r>
            <a:r>
              <a:rPr lang="en-US" dirty="0"/>
              <a:t> = Am)</a:t>
            </a:r>
          </a:p>
          <a:p>
            <a:r>
              <a:rPr lang="en-US" dirty="0"/>
              <a:t>Bob receives m*</a:t>
            </a:r>
            <a:r>
              <a:rPr lang="en-US" baseline="-25000" dirty="0"/>
              <a:t>a</a:t>
            </a:r>
            <a:r>
              <a:rPr lang="en-US" dirty="0"/>
              <a:t> but cannot decrypt it without Alice’s key. He instead encrypts it with his key b to create m*</a:t>
            </a:r>
            <a:r>
              <a:rPr lang="en-US" baseline="-25000" dirty="0"/>
              <a:t>ab</a:t>
            </a:r>
            <a:r>
              <a:rPr lang="en-US" dirty="0"/>
              <a:t> and returns it to Alice                (m*</a:t>
            </a:r>
            <a:r>
              <a:rPr lang="en-US" baseline="-25000" dirty="0"/>
              <a:t>ab</a:t>
            </a:r>
            <a:r>
              <a:rPr lang="en-US" dirty="0"/>
              <a:t> = </a:t>
            </a:r>
            <a:r>
              <a:rPr lang="en-US" dirty="0" err="1"/>
              <a:t>Bm</a:t>
            </a:r>
            <a:r>
              <a:rPr lang="en-US" dirty="0"/>
              <a:t>*</a:t>
            </a:r>
            <a:r>
              <a:rPr lang="en-US" baseline="-25000" dirty="0"/>
              <a:t>a</a:t>
            </a:r>
            <a:r>
              <a:rPr lang="en-US" dirty="0"/>
              <a:t>)</a:t>
            </a:r>
          </a:p>
          <a:p>
            <a:r>
              <a:rPr lang="en-US" dirty="0"/>
              <a:t>Alice decrypts the message with a to form m*</a:t>
            </a:r>
            <a:r>
              <a:rPr lang="en-US" baseline="-25000" dirty="0"/>
              <a:t>b</a:t>
            </a:r>
            <a:r>
              <a:rPr lang="en-US" dirty="0"/>
              <a:t> and returns it to Bob       (m*</a:t>
            </a:r>
            <a:r>
              <a:rPr lang="en-US" baseline="-25000" dirty="0"/>
              <a:t>b</a:t>
            </a:r>
            <a:r>
              <a:rPr lang="en-US" dirty="0"/>
              <a:t> = A*m*</a:t>
            </a:r>
            <a:r>
              <a:rPr lang="en-US" baseline="-25000" dirty="0"/>
              <a:t>ab</a:t>
            </a:r>
            <a:r>
              <a:rPr lang="en-US" dirty="0"/>
              <a:t>)</a:t>
            </a:r>
          </a:p>
          <a:p>
            <a:r>
              <a:rPr lang="en-US" dirty="0"/>
              <a:t>Bob finally decrypts the message with b to form m (m = B*m*</a:t>
            </a:r>
            <a:r>
              <a:rPr lang="en-US" baseline="-25000" dirty="0"/>
              <a:t>b</a:t>
            </a:r>
            <a:r>
              <a:rPr lang="en-US" dirty="0"/>
              <a:t>)</a:t>
            </a:r>
          </a:p>
          <a:p>
            <a:r>
              <a:rPr lang="en-US" dirty="0"/>
              <a:t>Both nodes have communicated a private encrypted message across a public medium without sharing an encryption key</a:t>
            </a:r>
          </a:p>
        </p:txBody>
      </p:sp>
      <p:sp>
        <p:nvSpPr>
          <p:cNvPr id="4" name="Slide Number Placeholder 3">
            <a:extLst>
              <a:ext uri="{FF2B5EF4-FFF2-40B4-BE49-F238E27FC236}">
                <a16:creationId xmlns:a16="http://schemas.microsoft.com/office/drawing/2014/main" id="{3EBB3278-D395-4E5E-B97B-D50E5DF717F2}"/>
              </a:ext>
            </a:extLst>
          </p:cNvPr>
          <p:cNvSpPr>
            <a:spLocks noGrp="1"/>
          </p:cNvSpPr>
          <p:nvPr>
            <p:ph type="sldNum" sz="quarter" idx="12"/>
          </p:nvPr>
        </p:nvSpPr>
        <p:spPr/>
        <p:txBody>
          <a:bodyPr/>
          <a:lstStyle/>
          <a:p>
            <a:fld id="{1E9F27B0-65B4-4678-B9F0-ED16F3B172EC}" type="slidenum">
              <a:rPr lang="en-US" smtClean="0"/>
              <a:t>11</a:t>
            </a:fld>
            <a:endParaRPr lang="en-US"/>
          </a:p>
        </p:txBody>
      </p:sp>
    </p:spTree>
    <p:extLst>
      <p:ext uri="{BB962C8B-B14F-4D97-AF65-F5344CB8AC3E}">
        <p14:creationId xmlns:p14="http://schemas.microsoft.com/office/powerpoint/2010/main" val="4195010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6D37-9554-4A87-8003-DBB075DE1A47}"/>
              </a:ext>
            </a:extLst>
          </p:cNvPr>
          <p:cNvSpPr>
            <a:spLocks noGrp="1"/>
          </p:cNvSpPr>
          <p:nvPr>
            <p:ph type="title"/>
          </p:nvPr>
        </p:nvSpPr>
        <p:spPr/>
        <p:txBody>
          <a:bodyPr/>
          <a:lstStyle/>
          <a:p>
            <a:r>
              <a:rPr lang="en-US" dirty="0"/>
              <a:t>Comparison - Efficiency</a:t>
            </a:r>
          </a:p>
        </p:txBody>
      </p:sp>
      <p:sp>
        <p:nvSpPr>
          <p:cNvPr id="3" name="Content Placeholder 2">
            <a:extLst>
              <a:ext uri="{FF2B5EF4-FFF2-40B4-BE49-F238E27FC236}">
                <a16:creationId xmlns:a16="http://schemas.microsoft.com/office/drawing/2014/main" id="{C7B3EAB1-FB9E-4AE3-A8FC-9D6EC68B87A0}"/>
              </a:ext>
            </a:extLst>
          </p:cNvPr>
          <p:cNvSpPr>
            <a:spLocks noGrp="1"/>
          </p:cNvSpPr>
          <p:nvPr>
            <p:ph idx="1"/>
          </p:nvPr>
        </p:nvSpPr>
        <p:spPr/>
        <p:txBody>
          <a:bodyPr/>
          <a:lstStyle/>
          <a:p>
            <a:r>
              <a:rPr lang="en-US" dirty="0"/>
              <a:t>The smaller key size required in the ECDH algorithm corresponds to less time encrypting, less space for storage, and less bandwidth for transmission compared to the finite-field based algorithms</a:t>
            </a:r>
          </a:p>
          <a:p>
            <a:r>
              <a:rPr lang="en-US" dirty="0"/>
              <a:t>Shamir’s Three Pass Protocol is very inefficient when used to transmit a message between hosts because the whole message needs to be transmitted three times. The protocol can be made more efficient by using it to transmit a shared key, then encrypting and transmitting the message only once</a:t>
            </a:r>
          </a:p>
        </p:txBody>
      </p:sp>
      <p:sp>
        <p:nvSpPr>
          <p:cNvPr id="4" name="Slide Number Placeholder 3">
            <a:extLst>
              <a:ext uri="{FF2B5EF4-FFF2-40B4-BE49-F238E27FC236}">
                <a16:creationId xmlns:a16="http://schemas.microsoft.com/office/drawing/2014/main" id="{051ED491-DF3D-414E-B614-857C2A5E7B11}"/>
              </a:ext>
            </a:extLst>
          </p:cNvPr>
          <p:cNvSpPr>
            <a:spLocks noGrp="1"/>
          </p:cNvSpPr>
          <p:nvPr>
            <p:ph type="sldNum" sz="quarter" idx="12"/>
          </p:nvPr>
        </p:nvSpPr>
        <p:spPr/>
        <p:txBody>
          <a:bodyPr/>
          <a:lstStyle/>
          <a:p>
            <a:fld id="{1E9F27B0-65B4-4678-B9F0-ED16F3B172EC}" type="slidenum">
              <a:rPr lang="en-US" smtClean="0"/>
              <a:t>12</a:t>
            </a:fld>
            <a:endParaRPr lang="en-US"/>
          </a:p>
        </p:txBody>
      </p:sp>
    </p:spTree>
    <p:extLst>
      <p:ext uri="{BB962C8B-B14F-4D97-AF65-F5344CB8AC3E}">
        <p14:creationId xmlns:p14="http://schemas.microsoft.com/office/powerpoint/2010/main" val="1929943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4AE7-8D89-4E5A-BA83-4DAB9504394D}"/>
              </a:ext>
            </a:extLst>
          </p:cNvPr>
          <p:cNvSpPr>
            <a:spLocks noGrp="1"/>
          </p:cNvSpPr>
          <p:nvPr>
            <p:ph type="title"/>
          </p:nvPr>
        </p:nvSpPr>
        <p:spPr/>
        <p:txBody>
          <a:bodyPr/>
          <a:lstStyle/>
          <a:p>
            <a:r>
              <a:rPr lang="en-US" dirty="0"/>
              <a:t>Comparison - Security</a:t>
            </a:r>
          </a:p>
        </p:txBody>
      </p:sp>
      <p:sp>
        <p:nvSpPr>
          <p:cNvPr id="3" name="Content Placeholder 2">
            <a:extLst>
              <a:ext uri="{FF2B5EF4-FFF2-40B4-BE49-F238E27FC236}">
                <a16:creationId xmlns:a16="http://schemas.microsoft.com/office/drawing/2014/main" id="{30CE5721-E0AA-4E4B-ABEA-A2C6ABFE2A33}"/>
              </a:ext>
            </a:extLst>
          </p:cNvPr>
          <p:cNvSpPr>
            <a:spLocks noGrp="1"/>
          </p:cNvSpPr>
          <p:nvPr>
            <p:ph idx="1"/>
          </p:nvPr>
        </p:nvSpPr>
        <p:spPr/>
        <p:txBody>
          <a:bodyPr>
            <a:normAutofit fontScale="85000" lnSpcReduction="20000"/>
          </a:bodyPr>
          <a:lstStyle/>
          <a:p>
            <a:r>
              <a:rPr lang="en-US" dirty="0"/>
              <a:t>The algorithms are all based on a discrete logarithm problem</a:t>
            </a:r>
          </a:p>
          <a:p>
            <a:pPr lvl="1"/>
            <a:r>
              <a:rPr lang="en-US" dirty="0"/>
              <a:t>RSA, DH, and the Three Pass Protocol are based on solving the discrete logarithm over a finite field</a:t>
            </a:r>
          </a:p>
          <a:p>
            <a:pPr lvl="1"/>
            <a:r>
              <a:rPr lang="en-US" dirty="0"/>
              <a:t>ECDH is based on solving the discrete logarithm over an elliptic curve</a:t>
            </a:r>
          </a:p>
          <a:p>
            <a:r>
              <a:rPr lang="en-US" dirty="0"/>
              <a:t>The problem of finding a discrete logarithm over a finite-field is easy thanks to several factoring algorithms [4] such as:</a:t>
            </a:r>
          </a:p>
          <a:p>
            <a:pPr lvl="1"/>
            <a:r>
              <a:rPr lang="en-US" dirty="0"/>
              <a:t>Number Field Sieve</a:t>
            </a:r>
          </a:p>
          <a:p>
            <a:pPr lvl="1"/>
            <a:r>
              <a:rPr lang="en-US" dirty="0"/>
              <a:t>Quadratic Sieve</a:t>
            </a:r>
          </a:p>
          <a:p>
            <a:pPr lvl="1"/>
            <a:r>
              <a:rPr lang="en-US" dirty="0"/>
              <a:t>Shor’s Algorithm [5]</a:t>
            </a:r>
          </a:p>
          <a:p>
            <a:r>
              <a:rPr lang="en-US" dirty="0"/>
              <a:t>The problem of finding a discrete logarithm over an elliptic curve is hard given that the curve is chosen correctly. Otherwise it can break down to the problem of factoring over a finite-field [3]</a:t>
            </a:r>
          </a:p>
          <a:p>
            <a:r>
              <a:rPr lang="en-US" dirty="0"/>
              <a:t>For this reason, a properly setup ECDH algorithm is able to have a smaller key size for the same level of security as an algorithm based on finite-fields</a:t>
            </a:r>
          </a:p>
        </p:txBody>
      </p:sp>
      <p:sp>
        <p:nvSpPr>
          <p:cNvPr id="4" name="Slide Number Placeholder 3">
            <a:extLst>
              <a:ext uri="{FF2B5EF4-FFF2-40B4-BE49-F238E27FC236}">
                <a16:creationId xmlns:a16="http://schemas.microsoft.com/office/drawing/2014/main" id="{3BFE36A4-2642-4A1D-B452-AABA7B1E3322}"/>
              </a:ext>
            </a:extLst>
          </p:cNvPr>
          <p:cNvSpPr>
            <a:spLocks noGrp="1"/>
          </p:cNvSpPr>
          <p:nvPr>
            <p:ph type="sldNum" sz="quarter" idx="12"/>
          </p:nvPr>
        </p:nvSpPr>
        <p:spPr/>
        <p:txBody>
          <a:bodyPr/>
          <a:lstStyle/>
          <a:p>
            <a:fld id="{1E9F27B0-65B4-4678-B9F0-ED16F3B172EC}" type="slidenum">
              <a:rPr lang="en-US" smtClean="0"/>
              <a:t>13</a:t>
            </a:fld>
            <a:endParaRPr lang="en-US"/>
          </a:p>
        </p:txBody>
      </p:sp>
    </p:spTree>
    <p:extLst>
      <p:ext uri="{BB962C8B-B14F-4D97-AF65-F5344CB8AC3E}">
        <p14:creationId xmlns:p14="http://schemas.microsoft.com/office/powerpoint/2010/main" val="179438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6282-BC13-4229-AE3D-10DC08F4B19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DD9AD37-F381-4C86-AAEC-744E4F19B938}"/>
              </a:ext>
            </a:extLst>
          </p:cNvPr>
          <p:cNvSpPr>
            <a:spLocks noGrp="1"/>
          </p:cNvSpPr>
          <p:nvPr>
            <p:ph idx="1"/>
          </p:nvPr>
        </p:nvSpPr>
        <p:spPr/>
        <p:txBody>
          <a:bodyPr>
            <a:normAutofit/>
          </a:bodyPr>
          <a:lstStyle/>
          <a:p>
            <a:pPr marL="342900" indent="-342900">
              <a:buFont typeface="+mj-lt"/>
              <a:buAutoNum type="arabicPeriod"/>
            </a:pPr>
            <a:r>
              <a:rPr lang="en-US" sz="1600" dirty="0"/>
              <a:t>A.J. Han </a:t>
            </a:r>
            <a:r>
              <a:rPr lang="en-US" sz="1600" dirty="0" err="1"/>
              <a:t>Vinck</a:t>
            </a:r>
            <a:r>
              <a:rPr lang="en-US" sz="1600" dirty="0"/>
              <a:t>, “Introduction to public key cryptography”, pg. 16, retrieved from </a:t>
            </a:r>
            <a:r>
              <a:rPr lang="en-US" sz="1600" dirty="0">
                <a:hlinkClick r:id="rId2"/>
              </a:rPr>
              <a:t>https://www.uni-due.de/imperia/md/images/dc/crypto_chapter_5_public_key.pdf</a:t>
            </a:r>
            <a:r>
              <a:rPr lang="en-US" sz="1600" dirty="0"/>
              <a:t>, May 12 2012</a:t>
            </a:r>
          </a:p>
          <a:p>
            <a:pPr marL="342900" indent="-342900">
              <a:buFont typeface="+mj-lt"/>
              <a:buAutoNum type="arabicPeriod"/>
            </a:pPr>
            <a:r>
              <a:rPr lang="en-US" sz="1600" dirty="0"/>
              <a:t>A. </a:t>
            </a:r>
            <a:r>
              <a:rPr lang="en-US" sz="1600" dirty="0" err="1"/>
              <a:t>Cilardo</a:t>
            </a:r>
            <a:r>
              <a:rPr lang="en-US" sz="1600" dirty="0"/>
              <a:t>, L. </a:t>
            </a:r>
            <a:r>
              <a:rPr lang="en-US" sz="1600" dirty="0" err="1"/>
              <a:t>Coppolino</a:t>
            </a:r>
            <a:r>
              <a:rPr lang="en-US" sz="1600" dirty="0"/>
              <a:t>, N. </a:t>
            </a:r>
            <a:r>
              <a:rPr lang="en-US" sz="1600" dirty="0" err="1"/>
              <a:t>Mazzocca</a:t>
            </a:r>
            <a:r>
              <a:rPr lang="en-US" sz="1600" dirty="0"/>
              <a:t> and L. Romano, "Elliptic Curve Cryptography Engineering," in Proceedings of the IEEE, vol. 94, no. 2, pp. 395-406, Feb. 2006.</a:t>
            </a:r>
            <a:br>
              <a:rPr lang="en-US" sz="1600" dirty="0"/>
            </a:br>
            <a:r>
              <a:rPr lang="en-US" sz="1600" dirty="0" err="1"/>
              <a:t>doi</a:t>
            </a:r>
            <a:r>
              <a:rPr lang="en-US" sz="1600" dirty="0"/>
              <a:t>: 10.1109/JPROC.2005.862438</a:t>
            </a:r>
          </a:p>
          <a:p>
            <a:pPr marL="342900" indent="-342900">
              <a:buFont typeface="+mj-lt"/>
              <a:buAutoNum type="arabicPeriod"/>
            </a:pPr>
            <a:r>
              <a:rPr lang="en-US" sz="1600" dirty="0"/>
              <a:t>A. J. Menezes, T. Okamoto and S. A. Vanstone, "Reducing elliptic curve logarithms to logarithms in a finite field," in IEEE Transactions on Information Theory, vol. 39, no. 5, pp. 1639-1646, Sept. 1993.</a:t>
            </a:r>
            <a:br>
              <a:rPr lang="en-US" sz="1600" dirty="0"/>
            </a:br>
            <a:r>
              <a:rPr lang="en-US" sz="1600" dirty="0" err="1"/>
              <a:t>doi</a:t>
            </a:r>
            <a:r>
              <a:rPr lang="en-US" sz="1600" dirty="0"/>
              <a:t>: 10.1109/18.259647</a:t>
            </a:r>
          </a:p>
          <a:p>
            <a:pPr marL="342900" indent="-342900">
              <a:buFont typeface="+mj-lt"/>
              <a:buAutoNum type="arabicPeriod"/>
            </a:pPr>
            <a:r>
              <a:rPr lang="en-US" sz="1600" dirty="0"/>
              <a:t>Eric Bach. 1984. Discrete Logarithms and Factoring. Technical Report. University of California at Berkeley, USA</a:t>
            </a:r>
          </a:p>
          <a:p>
            <a:pPr marL="342900" indent="-342900">
              <a:buFont typeface="+mj-lt"/>
              <a:buAutoNum type="arabicPeriod"/>
            </a:pPr>
            <a:r>
              <a:rPr lang="en-US" sz="1600" dirty="0" err="1"/>
              <a:t>Jozsa</a:t>
            </a:r>
            <a:r>
              <a:rPr lang="en-US" sz="1600" dirty="0"/>
              <a:t>, R. “Quantum Factoring, Discrete Logarithms, and the Hidden Subgroup Problem.” Computing in Science &amp; Engineering 3.2 (2001): 34–43</a:t>
            </a:r>
          </a:p>
        </p:txBody>
      </p:sp>
      <p:sp>
        <p:nvSpPr>
          <p:cNvPr id="4" name="Slide Number Placeholder 3">
            <a:extLst>
              <a:ext uri="{FF2B5EF4-FFF2-40B4-BE49-F238E27FC236}">
                <a16:creationId xmlns:a16="http://schemas.microsoft.com/office/drawing/2014/main" id="{479DCA5A-9FF8-4DAB-A171-99CDEC8A2B8F}"/>
              </a:ext>
            </a:extLst>
          </p:cNvPr>
          <p:cNvSpPr>
            <a:spLocks noGrp="1"/>
          </p:cNvSpPr>
          <p:nvPr>
            <p:ph type="sldNum" sz="quarter" idx="12"/>
          </p:nvPr>
        </p:nvSpPr>
        <p:spPr/>
        <p:txBody>
          <a:bodyPr/>
          <a:lstStyle/>
          <a:p>
            <a:fld id="{1E9F27B0-65B4-4678-B9F0-ED16F3B172EC}" type="slidenum">
              <a:rPr lang="en-US" smtClean="0"/>
              <a:t>14</a:t>
            </a:fld>
            <a:endParaRPr lang="en-US"/>
          </a:p>
        </p:txBody>
      </p:sp>
    </p:spTree>
    <p:extLst>
      <p:ext uri="{BB962C8B-B14F-4D97-AF65-F5344CB8AC3E}">
        <p14:creationId xmlns:p14="http://schemas.microsoft.com/office/powerpoint/2010/main" val="2445630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88D5-6B4F-4F58-BADB-DF959987F8D7}"/>
              </a:ext>
            </a:extLst>
          </p:cNvPr>
          <p:cNvSpPr>
            <a:spLocks noGrp="1"/>
          </p:cNvSpPr>
          <p:nvPr>
            <p:ph type="title"/>
          </p:nvPr>
        </p:nvSpPr>
        <p:spPr/>
        <p:txBody>
          <a:bodyPr/>
          <a:lstStyle/>
          <a:p>
            <a:r>
              <a:rPr lang="en-US" dirty="0"/>
              <a:t>Overview of Algorithms</a:t>
            </a:r>
          </a:p>
        </p:txBody>
      </p:sp>
      <p:sp>
        <p:nvSpPr>
          <p:cNvPr id="3" name="Content Placeholder 2">
            <a:extLst>
              <a:ext uri="{FF2B5EF4-FFF2-40B4-BE49-F238E27FC236}">
                <a16:creationId xmlns:a16="http://schemas.microsoft.com/office/drawing/2014/main" id="{AD110C85-170C-4895-963E-6E3FD46B611A}"/>
              </a:ext>
            </a:extLst>
          </p:cNvPr>
          <p:cNvSpPr>
            <a:spLocks noGrp="1"/>
          </p:cNvSpPr>
          <p:nvPr>
            <p:ph idx="1"/>
          </p:nvPr>
        </p:nvSpPr>
        <p:spPr/>
        <p:txBody>
          <a:bodyPr>
            <a:normAutofit/>
          </a:bodyPr>
          <a:lstStyle/>
          <a:p>
            <a:r>
              <a:rPr lang="en-US" dirty="0"/>
              <a:t>Key exchange algorithms are required to efficiently and securely share an encryption key between two nodes</a:t>
            </a:r>
          </a:p>
          <a:p>
            <a:r>
              <a:rPr lang="en-US" dirty="0"/>
              <a:t>It is important that an eavesdropper between the two nodes cannot derive the key by listening to the transmissions</a:t>
            </a:r>
          </a:p>
          <a:p>
            <a:r>
              <a:rPr lang="en-US" dirty="0"/>
              <a:t>It is also important that the algorithms do not supply too much overhead to transmissions</a:t>
            </a:r>
          </a:p>
          <a:p>
            <a:r>
              <a:rPr lang="en-US" dirty="0"/>
              <a:t>Some common key-sharing algorithms are:</a:t>
            </a:r>
          </a:p>
          <a:p>
            <a:pPr lvl="1"/>
            <a:r>
              <a:rPr lang="en-US" dirty="0"/>
              <a:t>Diffie-Hellman</a:t>
            </a:r>
          </a:p>
          <a:p>
            <a:pPr lvl="1"/>
            <a:r>
              <a:rPr lang="en-US" dirty="0"/>
              <a:t>Elliptic-Curve Diffie-Hellman</a:t>
            </a:r>
          </a:p>
          <a:p>
            <a:pPr lvl="1"/>
            <a:r>
              <a:rPr lang="en-US" dirty="0"/>
              <a:t>RSA Encryption Key Sharing</a:t>
            </a:r>
          </a:p>
          <a:p>
            <a:pPr marL="457200" lvl="1" indent="0">
              <a:buNone/>
            </a:pPr>
            <a:endParaRPr lang="en-US" dirty="0"/>
          </a:p>
        </p:txBody>
      </p:sp>
      <p:sp>
        <p:nvSpPr>
          <p:cNvPr id="4" name="Slide Number Placeholder 3">
            <a:extLst>
              <a:ext uri="{FF2B5EF4-FFF2-40B4-BE49-F238E27FC236}">
                <a16:creationId xmlns:a16="http://schemas.microsoft.com/office/drawing/2014/main" id="{12F43139-6B55-4EBE-AF35-13A987541E2C}"/>
              </a:ext>
            </a:extLst>
          </p:cNvPr>
          <p:cNvSpPr>
            <a:spLocks noGrp="1"/>
          </p:cNvSpPr>
          <p:nvPr>
            <p:ph type="sldNum" sz="quarter" idx="12"/>
          </p:nvPr>
        </p:nvSpPr>
        <p:spPr/>
        <p:txBody>
          <a:bodyPr/>
          <a:lstStyle/>
          <a:p>
            <a:fld id="{1E9F27B0-65B4-4678-B9F0-ED16F3B172EC}" type="slidenum">
              <a:rPr lang="en-US" smtClean="0"/>
              <a:t>2</a:t>
            </a:fld>
            <a:endParaRPr lang="en-US"/>
          </a:p>
        </p:txBody>
      </p:sp>
    </p:spTree>
    <p:extLst>
      <p:ext uri="{BB962C8B-B14F-4D97-AF65-F5344CB8AC3E}">
        <p14:creationId xmlns:p14="http://schemas.microsoft.com/office/powerpoint/2010/main" val="32954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45C4-10EB-47AC-8D92-A6C8A64B9F07}"/>
              </a:ext>
            </a:extLst>
          </p:cNvPr>
          <p:cNvSpPr>
            <a:spLocks noGrp="1"/>
          </p:cNvSpPr>
          <p:nvPr>
            <p:ph type="title"/>
          </p:nvPr>
        </p:nvSpPr>
        <p:spPr/>
        <p:txBody>
          <a:bodyPr/>
          <a:lstStyle/>
          <a:p>
            <a:r>
              <a:rPr lang="en-US" dirty="0"/>
              <a:t>Static and Ephemeral Algorithms</a:t>
            </a:r>
          </a:p>
        </p:txBody>
      </p:sp>
      <p:sp>
        <p:nvSpPr>
          <p:cNvPr id="3" name="Content Placeholder 2">
            <a:extLst>
              <a:ext uri="{FF2B5EF4-FFF2-40B4-BE49-F238E27FC236}">
                <a16:creationId xmlns:a16="http://schemas.microsoft.com/office/drawing/2014/main" id="{78CE3AF0-9D6D-4A4A-824C-6015FFBF46AF}"/>
              </a:ext>
            </a:extLst>
          </p:cNvPr>
          <p:cNvSpPr>
            <a:spLocks noGrp="1"/>
          </p:cNvSpPr>
          <p:nvPr>
            <p:ph idx="1"/>
          </p:nvPr>
        </p:nvSpPr>
        <p:spPr/>
        <p:txBody>
          <a:bodyPr>
            <a:normAutofit lnSpcReduction="10000"/>
          </a:bodyPr>
          <a:lstStyle/>
          <a:p>
            <a:r>
              <a:rPr lang="en-US" dirty="0"/>
              <a:t>Key exchange algorithms can either be static or ephemeral</a:t>
            </a:r>
          </a:p>
          <a:p>
            <a:r>
              <a:rPr lang="en-US" dirty="0"/>
              <a:t>A static algorithm is used to setup a long-term secret key</a:t>
            </a:r>
          </a:p>
          <a:p>
            <a:pPr lvl="1"/>
            <a:r>
              <a:rPr lang="en-US" dirty="0"/>
              <a:t>This key is stored by both hosts and used to communicate over multiple messages</a:t>
            </a:r>
          </a:p>
          <a:p>
            <a:r>
              <a:rPr lang="en-US" dirty="0"/>
              <a:t>An ephemeral algorithm is used to setup a single use secret key</a:t>
            </a:r>
          </a:p>
          <a:p>
            <a:pPr lvl="1"/>
            <a:r>
              <a:rPr lang="en-US" dirty="0"/>
              <a:t>This key is used for a single message and is re-generated each time a message needs to be sent</a:t>
            </a:r>
          </a:p>
          <a:p>
            <a:r>
              <a:rPr lang="en-US" dirty="0"/>
              <a:t>An ephemeral algorithm requires more computation but provides forward-secrecy</a:t>
            </a:r>
          </a:p>
          <a:p>
            <a:pPr lvl="1"/>
            <a:r>
              <a:rPr lang="en-US" dirty="0"/>
              <a:t>Forward-secrecy is a property of an algorithm that states that if an old key is found by an adversary it won’t compromise future messages</a:t>
            </a:r>
          </a:p>
        </p:txBody>
      </p:sp>
      <p:sp>
        <p:nvSpPr>
          <p:cNvPr id="4" name="Slide Number Placeholder 3">
            <a:extLst>
              <a:ext uri="{FF2B5EF4-FFF2-40B4-BE49-F238E27FC236}">
                <a16:creationId xmlns:a16="http://schemas.microsoft.com/office/drawing/2014/main" id="{4C2FA134-1D7C-4987-B19D-4D5A8575570B}"/>
              </a:ext>
            </a:extLst>
          </p:cNvPr>
          <p:cNvSpPr>
            <a:spLocks noGrp="1"/>
          </p:cNvSpPr>
          <p:nvPr>
            <p:ph type="sldNum" sz="quarter" idx="12"/>
          </p:nvPr>
        </p:nvSpPr>
        <p:spPr/>
        <p:txBody>
          <a:bodyPr/>
          <a:lstStyle/>
          <a:p>
            <a:fld id="{1E9F27B0-65B4-4678-B9F0-ED16F3B172EC}" type="slidenum">
              <a:rPr lang="en-US" smtClean="0"/>
              <a:t>3</a:t>
            </a:fld>
            <a:endParaRPr lang="en-US"/>
          </a:p>
        </p:txBody>
      </p:sp>
    </p:spTree>
    <p:extLst>
      <p:ext uri="{BB962C8B-B14F-4D97-AF65-F5344CB8AC3E}">
        <p14:creationId xmlns:p14="http://schemas.microsoft.com/office/powerpoint/2010/main" val="957890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7C42-B38C-4464-B99D-7E1B176086F2}"/>
              </a:ext>
            </a:extLst>
          </p:cNvPr>
          <p:cNvSpPr>
            <a:spLocks noGrp="1"/>
          </p:cNvSpPr>
          <p:nvPr>
            <p:ph type="title"/>
          </p:nvPr>
        </p:nvSpPr>
        <p:spPr/>
        <p:txBody>
          <a:bodyPr/>
          <a:lstStyle/>
          <a:p>
            <a:r>
              <a:rPr lang="en-US"/>
              <a:t>Diffie-Hellman Algorithm</a:t>
            </a:r>
            <a:endParaRPr lang="en-US" dirty="0"/>
          </a:p>
        </p:txBody>
      </p:sp>
      <p:sp>
        <p:nvSpPr>
          <p:cNvPr id="3" name="Content Placeholder 2">
            <a:extLst>
              <a:ext uri="{FF2B5EF4-FFF2-40B4-BE49-F238E27FC236}">
                <a16:creationId xmlns:a16="http://schemas.microsoft.com/office/drawing/2014/main" id="{E07845C6-A136-41D4-9BBA-D499B5E8F307}"/>
              </a:ext>
            </a:extLst>
          </p:cNvPr>
          <p:cNvSpPr>
            <a:spLocks noGrp="1"/>
          </p:cNvSpPr>
          <p:nvPr>
            <p:ph idx="1"/>
          </p:nvPr>
        </p:nvSpPr>
        <p:spPr/>
        <p:txBody>
          <a:bodyPr/>
          <a:lstStyle/>
          <a:p>
            <a:r>
              <a:rPr lang="en-US" dirty="0"/>
              <a:t>Used to derive a shared secret using a common base and modulus and two separate private secrets</a:t>
            </a:r>
          </a:p>
          <a:p>
            <a:r>
              <a:rPr lang="en-US" dirty="0"/>
              <a:t>Modulus p should be prime </a:t>
            </a:r>
          </a:p>
          <a:p>
            <a:r>
              <a:rPr lang="en-US" dirty="0"/>
              <a:t>Base g should be a primitive prime of p</a:t>
            </a:r>
          </a:p>
          <a:p>
            <a:pPr lvl="1"/>
            <a:r>
              <a:rPr lang="en-US" dirty="0"/>
              <a:t>A primitive prime is a value such that </a:t>
            </a:r>
            <a:r>
              <a:rPr lang="en-US" dirty="0" err="1"/>
              <a:t>g</a:t>
            </a:r>
            <a:r>
              <a:rPr lang="en-US" baseline="30000" dirty="0" err="1"/>
              <a:t>x</a:t>
            </a:r>
            <a:r>
              <a:rPr lang="en-US" baseline="30000" dirty="0"/>
              <a:t> </a:t>
            </a:r>
            <a:r>
              <a:rPr lang="en-US" dirty="0"/>
              <a:t>(mod p) is different for all x in range [0, p – 2]</a:t>
            </a:r>
          </a:p>
          <a:p>
            <a:r>
              <a:rPr lang="en-US" dirty="0"/>
              <a:t>Secrets a and b should be kept private and are used to derive mixed secrets A and B which are public</a:t>
            </a:r>
          </a:p>
          <a:p>
            <a:r>
              <a:rPr lang="en-US" dirty="0"/>
              <a:t>Mixed secrets A and B are used to derive private shared secret s</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9A45269-93C9-4E05-B8E7-4B85085FE712}"/>
              </a:ext>
            </a:extLst>
          </p:cNvPr>
          <p:cNvSpPr>
            <a:spLocks noGrp="1"/>
          </p:cNvSpPr>
          <p:nvPr>
            <p:ph type="sldNum" sz="quarter" idx="12"/>
          </p:nvPr>
        </p:nvSpPr>
        <p:spPr/>
        <p:txBody>
          <a:bodyPr/>
          <a:lstStyle/>
          <a:p>
            <a:fld id="{1E9F27B0-65B4-4678-B9F0-ED16F3B172EC}" type="slidenum">
              <a:rPr lang="en-US" smtClean="0"/>
              <a:t>4</a:t>
            </a:fld>
            <a:endParaRPr lang="en-US"/>
          </a:p>
        </p:txBody>
      </p:sp>
    </p:spTree>
    <p:extLst>
      <p:ext uri="{BB962C8B-B14F-4D97-AF65-F5344CB8AC3E}">
        <p14:creationId xmlns:p14="http://schemas.microsoft.com/office/powerpoint/2010/main" val="4019536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D8A2-081C-46F2-9001-133E66986834}"/>
              </a:ext>
            </a:extLst>
          </p:cNvPr>
          <p:cNvSpPr>
            <a:spLocks noGrp="1"/>
          </p:cNvSpPr>
          <p:nvPr>
            <p:ph type="title"/>
          </p:nvPr>
        </p:nvSpPr>
        <p:spPr/>
        <p:txBody>
          <a:bodyPr/>
          <a:lstStyle/>
          <a:p>
            <a:r>
              <a:rPr lang="en-US" dirty="0"/>
              <a:t>Diffie-Hellman Intuition</a:t>
            </a:r>
          </a:p>
        </p:txBody>
      </p:sp>
      <p:sp>
        <p:nvSpPr>
          <p:cNvPr id="3" name="Content Placeholder 2">
            <a:extLst>
              <a:ext uri="{FF2B5EF4-FFF2-40B4-BE49-F238E27FC236}">
                <a16:creationId xmlns:a16="http://schemas.microsoft.com/office/drawing/2014/main" id="{5C23894B-22D8-448A-9BA9-753AA071BAD1}"/>
              </a:ext>
            </a:extLst>
          </p:cNvPr>
          <p:cNvSpPr>
            <a:spLocks noGrp="1"/>
          </p:cNvSpPr>
          <p:nvPr>
            <p:ph idx="1"/>
          </p:nvPr>
        </p:nvSpPr>
        <p:spPr>
          <a:xfrm>
            <a:off x="838200" y="1825625"/>
            <a:ext cx="5118717" cy="4433132"/>
          </a:xfrm>
        </p:spPr>
        <p:txBody>
          <a:bodyPr>
            <a:normAutofit fontScale="92500" lnSpcReduction="10000"/>
          </a:bodyPr>
          <a:lstStyle/>
          <a:p>
            <a:r>
              <a:rPr lang="en-US" sz="1900" dirty="0"/>
              <a:t>Both nodes start with a common paint, which is a mixture of:</a:t>
            </a:r>
          </a:p>
          <a:p>
            <a:pPr lvl="1"/>
            <a:r>
              <a:rPr lang="en-US" sz="1900" dirty="0"/>
              <a:t>The public modulus</a:t>
            </a:r>
          </a:p>
          <a:p>
            <a:pPr lvl="1"/>
            <a:r>
              <a:rPr lang="en-US" sz="1900" dirty="0"/>
              <a:t>The public generator</a:t>
            </a:r>
          </a:p>
          <a:p>
            <a:pPr lvl="1"/>
            <a:r>
              <a:rPr lang="en-US" sz="1900" dirty="0"/>
              <a:t>In ECDH, a public elliptic curve</a:t>
            </a:r>
          </a:p>
          <a:p>
            <a:r>
              <a:rPr lang="en-US" sz="1900" dirty="0"/>
              <a:t>They also start with a private paint</a:t>
            </a:r>
          </a:p>
          <a:p>
            <a:r>
              <a:rPr lang="en-US" sz="1900" dirty="0"/>
              <a:t>The common paint and private paint are mixed to form the public paint</a:t>
            </a:r>
          </a:p>
          <a:p>
            <a:pPr lvl="1"/>
            <a:r>
              <a:rPr lang="en-US" sz="1900" dirty="0"/>
              <a:t>This is done using discrete exponentiation in DH or discrete point multiplication in ECDH</a:t>
            </a:r>
          </a:p>
          <a:p>
            <a:r>
              <a:rPr lang="en-US" sz="1900" dirty="0"/>
              <a:t>The public paint is mixed with the private paint to form a secret shared paint between the nodes</a:t>
            </a:r>
          </a:p>
          <a:p>
            <a:r>
              <a:rPr lang="en-US" sz="1900" dirty="0"/>
              <a:t>The algorithm depends on the fact that splitting the public paint into</a:t>
            </a:r>
            <a:r>
              <a:rPr lang="en-US" sz="2000" dirty="0"/>
              <a:t> the private paint and common paint is computationally expensive</a:t>
            </a:r>
          </a:p>
        </p:txBody>
      </p:sp>
      <p:sp>
        <p:nvSpPr>
          <p:cNvPr id="4" name="Slide Number Placeholder 3">
            <a:extLst>
              <a:ext uri="{FF2B5EF4-FFF2-40B4-BE49-F238E27FC236}">
                <a16:creationId xmlns:a16="http://schemas.microsoft.com/office/drawing/2014/main" id="{B69A530A-297B-456D-BBC2-2D20A9D0AE4D}"/>
              </a:ext>
            </a:extLst>
          </p:cNvPr>
          <p:cNvSpPr>
            <a:spLocks noGrp="1"/>
          </p:cNvSpPr>
          <p:nvPr>
            <p:ph type="sldNum" sz="quarter" idx="12"/>
          </p:nvPr>
        </p:nvSpPr>
        <p:spPr/>
        <p:txBody>
          <a:bodyPr/>
          <a:lstStyle/>
          <a:p>
            <a:fld id="{1E9F27B0-65B4-4678-B9F0-ED16F3B172EC}" type="slidenum">
              <a:rPr lang="en-US" smtClean="0"/>
              <a:t>5</a:t>
            </a:fld>
            <a:endParaRPr lang="en-US"/>
          </a:p>
        </p:txBody>
      </p:sp>
      <p:pic>
        <p:nvPicPr>
          <p:cNvPr id="6" name="Picture 5">
            <a:extLst>
              <a:ext uri="{FF2B5EF4-FFF2-40B4-BE49-F238E27FC236}">
                <a16:creationId xmlns:a16="http://schemas.microsoft.com/office/drawing/2014/main" id="{CAA228BB-7303-42FD-9078-E39DD104F386}"/>
              </a:ext>
            </a:extLst>
          </p:cNvPr>
          <p:cNvPicPr>
            <a:picLocks noChangeAspect="1"/>
          </p:cNvPicPr>
          <p:nvPr/>
        </p:nvPicPr>
        <p:blipFill>
          <a:blip r:embed="rId2"/>
          <a:stretch>
            <a:fillRect/>
          </a:stretch>
        </p:blipFill>
        <p:spPr>
          <a:xfrm>
            <a:off x="6235085" y="1519227"/>
            <a:ext cx="5018177" cy="4724008"/>
          </a:xfrm>
          <a:prstGeom prst="rect">
            <a:avLst/>
          </a:prstGeom>
        </p:spPr>
      </p:pic>
      <p:sp>
        <p:nvSpPr>
          <p:cNvPr id="7" name="TextBox 6">
            <a:extLst>
              <a:ext uri="{FF2B5EF4-FFF2-40B4-BE49-F238E27FC236}">
                <a16:creationId xmlns:a16="http://schemas.microsoft.com/office/drawing/2014/main" id="{77197631-E526-4E4C-B1C3-1C904DF4CE8F}"/>
              </a:ext>
            </a:extLst>
          </p:cNvPr>
          <p:cNvSpPr txBox="1"/>
          <p:nvPr/>
        </p:nvSpPr>
        <p:spPr>
          <a:xfrm>
            <a:off x="8279536" y="6173399"/>
            <a:ext cx="1882066" cy="276999"/>
          </a:xfrm>
          <a:prstGeom prst="rect">
            <a:avLst/>
          </a:prstGeom>
          <a:noFill/>
        </p:spPr>
        <p:txBody>
          <a:bodyPr wrap="square" rtlCol="0">
            <a:spAutoFit/>
          </a:bodyPr>
          <a:lstStyle/>
          <a:p>
            <a:r>
              <a:rPr lang="en-US" sz="1200" dirty="0"/>
              <a:t>Adapted From [1]</a:t>
            </a:r>
          </a:p>
        </p:txBody>
      </p:sp>
    </p:spTree>
    <p:extLst>
      <p:ext uri="{BB962C8B-B14F-4D97-AF65-F5344CB8AC3E}">
        <p14:creationId xmlns:p14="http://schemas.microsoft.com/office/powerpoint/2010/main" val="1114955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87E1-F452-4A98-9242-67FB53DB9FAA}"/>
              </a:ext>
            </a:extLst>
          </p:cNvPr>
          <p:cNvSpPr>
            <a:spLocks noGrp="1"/>
          </p:cNvSpPr>
          <p:nvPr>
            <p:ph type="title"/>
          </p:nvPr>
        </p:nvSpPr>
        <p:spPr/>
        <p:txBody>
          <a:bodyPr/>
          <a:lstStyle/>
          <a:p>
            <a:r>
              <a:rPr lang="en-US" dirty="0"/>
              <a:t>Diffie-Hellman Example</a:t>
            </a:r>
          </a:p>
        </p:txBody>
      </p:sp>
      <p:sp>
        <p:nvSpPr>
          <p:cNvPr id="3" name="Content Placeholder 2">
            <a:extLst>
              <a:ext uri="{FF2B5EF4-FFF2-40B4-BE49-F238E27FC236}">
                <a16:creationId xmlns:a16="http://schemas.microsoft.com/office/drawing/2014/main" id="{2AE08C9F-12BB-452C-B674-C550CE8CC3CD}"/>
              </a:ext>
            </a:extLst>
          </p:cNvPr>
          <p:cNvSpPr>
            <a:spLocks noGrp="1"/>
          </p:cNvSpPr>
          <p:nvPr>
            <p:ph idx="1"/>
          </p:nvPr>
        </p:nvSpPr>
        <p:spPr>
          <a:xfrm>
            <a:off x="838200" y="1825625"/>
            <a:ext cx="4802746" cy="4351338"/>
          </a:xfrm>
        </p:spPr>
        <p:txBody>
          <a:bodyPr>
            <a:normAutofit/>
          </a:bodyPr>
          <a:lstStyle/>
          <a:p>
            <a:r>
              <a:rPr lang="en-US" sz="2400" dirty="0"/>
              <a:t>Alice and Bob are communicating, and Doug is eavesdropping</a:t>
            </a:r>
          </a:p>
          <a:p>
            <a:r>
              <a:rPr lang="en-US" sz="2400" dirty="0"/>
              <a:t>Alice and Bob use a modulus of 89 and a base of 13</a:t>
            </a:r>
          </a:p>
          <a:p>
            <a:pPr lvl="1"/>
            <a:r>
              <a:rPr lang="en-US" dirty="0"/>
              <a:t>p = 89, g = 13</a:t>
            </a:r>
          </a:p>
          <a:p>
            <a:r>
              <a:rPr lang="en-US" sz="2400" dirty="0"/>
              <a:t>Alice decides on a secret of 10</a:t>
            </a:r>
          </a:p>
          <a:p>
            <a:pPr lvl="1"/>
            <a:r>
              <a:rPr lang="en-US" dirty="0"/>
              <a:t>a = 4</a:t>
            </a:r>
          </a:p>
          <a:p>
            <a:r>
              <a:rPr lang="en-US" sz="2400" dirty="0"/>
              <a:t>Bob decides on a secret of 7</a:t>
            </a:r>
          </a:p>
          <a:p>
            <a:pPr lvl="1"/>
            <a:r>
              <a:rPr lang="en-US" dirty="0"/>
              <a:t>B = 6</a:t>
            </a:r>
          </a:p>
          <a:p>
            <a:pPr marL="0" indent="0">
              <a:buNone/>
            </a:pPr>
            <a:endParaRPr lang="en-US" dirty="0"/>
          </a:p>
        </p:txBody>
      </p:sp>
      <p:sp>
        <p:nvSpPr>
          <p:cNvPr id="5" name="TextBox 4">
            <a:extLst>
              <a:ext uri="{FF2B5EF4-FFF2-40B4-BE49-F238E27FC236}">
                <a16:creationId xmlns:a16="http://schemas.microsoft.com/office/drawing/2014/main" id="{BDBE230C-99E3-42CA-A776-62792B038011}"/>
              </a:ext>
            </a:extLst>
          </p:cNvPr>
          <p:cNvSpPr txBox="1"/>
          <p:nvPr/>
        </p:nvSpPr>
        <p:spPr>
          <a:xfrm>
            <a:off x="6096000" y="1825624"/>
            <a:ext cx="52578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400" dirty="0"/>
              <a:t>Alice computes A and transmits to Bob:</a:t>
            </a:r>
          </a:p>
          <a:p>
            <a:pPr lvl="1"/>
            <a:r>
              <a:rPr lang="en-US" dirty="0"/>
              <a:t>A = </a:t>
            </a:r>
            <a:r>
              <a:rPr lang="en-US" dirty="0" err="1"/>
              <a:t>g</a:t>
            </a:r>
            <a:r>
              <a:rPr lang="en-US" baseline="30000" dirty="0" err="1"/>
              <a:t>a</a:t>
            </a:r>
            <a:r>
              <a:rPr lang="en-US" dirty="0"/>
              <a:t> (mod p) = 81</a:t>
            </a:r>
          </a:p>
          <a:p>
            <a:r>
              <a:rPr lang="en-US" sz="2400" dirty="0"/>
              <a:t>Bob computes B and transmits to Alice</a:t>
            </a:r>
          </a:p>
          <a:p>
            <a:pPr lvl="1"/>
            <a:r>
              <a:rPr lang="en-US" dirty="0"/>
              <a:t>B = </a:t>
            </a:r>
            <a:r>
              <a:rPr lang="en-US" dirty="0" err="1"/>
              <a:t>g</a:t>
            </a:r>
            <a:r>
              <a:rPr lang="en-US" baseline="30000" dirty="0" err="1"/>
              <a:t>b</a:t>
            </a:r>
            <a:r>
              <a:rPr lang="en-US" dirty="0"/>
              <a:t> (mod p) = 72</a:t>
            </a:r>
          </a:p>
          <a:p>
            <a:r>
              <a:rPr lang="en-US" sz="2400" dirty="0"/>
              <a:t>Alice and Bob compute s:</a:t>
            </a:r>
          </a:p>
          <a:p>
            <a:pPr lvl="1"/>
            <a:r>
              <a:rPr lang="en-US" dirty="0"/>
              <a:t>s = B</a:t>
            </a:r>
            <a:r>
              <a:rPr lang="en-US" baseline="30000" dirty="0"/>
              <a:t>a</a:t>
            </a:r>
            <a:r>
              <a:rPr lang="en-US" dirty="0"/>
              <a:t> (mod p) = 39</a:t>
            </a:r>
          </a:p>
          <a:p>
            <a:pPr lvl="1"/>
            <a:r>
              <a:rPr lang="en-US" dirty="0"/>
              <a:t>s = A</a:t>
            </a:r>
            <a:r>
              <a:rPr lang="en-US" baseline="30000" dirty="0"/>
              <a:t>b</a:t>
            </a:r>
            <a:r>
              <a:rPr lang="en-US" dirty="0"/>
              <a:t> (mod p) = 39</a:t>
            </a:r>
          </a:p>
          <a:p>
            <a:r>
              <a:rPr lang="en-US" sz="2400" dirty="0"/>
              <a:t>Doug does not have a or b and cannot derive s</a:t>
            </a:r>
          </a:p>
        </p:txBody>
      </p:sp>
      <p:sp>
        <p:nvSpPr>
          <p:cNvPr id="4" name="Slide Number Placeholder 3">
            <a:extLst>
              <a:ext uri="{FF2B5EF4-FFF2-40B4-BE49-F238E27FC236}">
                <a16:creationId xmlns:a16="http://schemas.microsoft.com/office/drawing/2014/main" id="{48B01757-5416-4DFE-B7CB-E4382B4ECB9D}"/>
              </a:ext>
            </a:extLst>
          </p:cNvPr>
          <p:cNvSpPr>
            <a:spLocks noGrp="1"/>
          </p:cNvSpPr>
          <p:nvPr>
            <p:ph type="sldNum" sz="quarter" idx="12"/>
          </p:nvPr>
        </p:nvSpPr>
        <p:spPr/>
        <p:txBody>
          <a:bodyPr/>
          <a:lstStyle/>
          <a:p>
            <a:fld id="{1E9F27B0-65B4-4678-B9F0-ED16F3B172EC}" type="slidenum">
              <a:rPr lang="en-US" smtClean="0"/>
              <a:t>6</a:t>
            </a:fld>
            <a:endParaRPr lang="en-US"/>
          </a:p>
        </p:txBody>
      </p:sp>
    </p:spTree>
    <p:extLst>
      <p:ext uri="{BB962C8B-B14F-4D97-AF65-F5344CB8AC3E}">
        <p14:creationId xmlns:p14="http://schemas.microsoft.com/office/powerpoint/2010/main" val="147031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AD4B-3E98-478E-9B54-7CA8E83682F5}"/>
              </a:ext>
            </a:extLst>
          </p:cNvPr>
          <p:cNvSpPr>
            <a:spLocks noGrp="1"/>
          </p:cNvSpPr>
          <p:nvPr>
            <p:ph type="title"/>
          </p:nvPr>
        </p:nvSpPr>
        <p:spPr/>
        <p:txBody>
          <a:bodyPr/>
          <a:lstStyle/>
          <a:p>
            <a:r>
              <a:rPr lang="en-US" dirty="0"/>
              <a:t>Elliptic-Curve Diffie-Hellman (ECDH)</a:t>
            </a:r>
          </a:p>
        </p:txBody>
      </p:sp>
      <p:sp>
        <p:nvSpPr>
          <p:cNvPr id="3" name="Content Placeholder 2">
            <a:extLst>
              <a:ext uri="{FF2B5EF4-FFF2-40B4-BE49-F238E27FC236}">
                <a16:creationId xmlns:a16="http://schemas.microsoft.com/office/drawing/2014/main" id="{F926D3D4-E36A-4FD6-A529-4A300102F6EC}"/>
              </a:ext>
            </a:extLst>
          </p:cNvPr>
          <p:cNvSpPr>
            <a:spLocks noGrp="1"/>
          </p:cNvSpPr>
          <p:nvPr>
            <p:ph idx="1"/>
          </p:nvPr>
        </p:nvSpPr>
        <p:spPr/>
        <p:txBody>
          <a:bodyPr>
            <a:normAutofit fontScale="92500" lnSpcReduction="20000"/>
          </a:bodyPr>
          <a:lstStyle/>
          <a:p>
            <a:r>
              <a:rPr lang="en-US" dirty="0"/>
              <a:t>Elliptic Curve Diffie-Helman works in the same way as Diffie-Hellman, except it is built on the problem of discrete logarithms on elliptic curves rather than on finite fields</a:t>
            </a:r>
          </a:p>
          <a:p>
            <a:pPr lvl="1"/>
            <a:r>
              <a:rPr lang="en-US" dirty="0"/>
              <a:t>The problem of discrete logarithms on elliptic curves is hard and no known algorithm exists to quickly factor [2]</a:t>
            </a:r>
          </a:p>
          <a:p>
            <a:pPr lvl="1"/>
            <a:r>
              <a:rPr lang="en-US" dirty="0"/>
              <a:t>Curve selection is important as it is possible to reduce certain curves to a finite-field, which makes factoring algorithms used to break RSA keys possible [3]</a:t>
            </a:r>
          </a:p>
          <a:p>
            <a:r>
              <a:rPr lang="en-US" dirty="0"/>
              <a:t>It requires a public modulus p, public generator point g, and two secret points a and b</a:t>
            </a:r>
          </a:p>
          <a:p>
            <a:r>
              <a:rPr lang="en-US" dirty="0"/>
              <a:t>The algorithm requires that a and b be kept secret, and mixed with p and g to form A and B, which are the public keys</a:t>
            </a:r>
          </a:p>
          <a:p>
            <a:r>
              <a:rPr lang="en-US" dirty="0"/>
              <a:t>Public keys A and B are used to derive x, which is the shared secret between the two hosts.</a:t>
            </a:r>
          </a:p>
        </p:txBody>
      </p:sp>
      <p:sp>
        <p:nvSpPr>
          <p:cNvPr id="4" name="Slide Number Placeholder 3">
            <a:extLst>
              <a:ext uri="{FF2B5EF4-FFF2-40B4-BE49-F238E27FC236}">
                <a16:creationId xmlns:a16="http://schemas.microsoft.com/office/drawing/2014/main" id="{666A8384-5AF8-421F-85A1-4578ED8DAE0A}"/>
              </a:ext>
            </a:extLst>
          </p:cNvPr>
          <p:cNvSpPr>
            <a:spLocks noGrp="1"/>
          </p:cNvSpPr>
          <p:nvPr>
            <p:ph type="sldNum" sz="quarter" idx="12"/>
          </p:nvPr>
        </p:nvSpPr>
        <p:spPr/>
        <p:txBody>
          <a:bodyPr/>
          <a:lstStyle/>
          <a:p>
            <a:fld id="{1E9F27B0-65B4-4678-B9F0-ED16F3B172EC}" type="slidenum">
              <a:rPr lang="en-US" smtClean="0"/>
              <a:t>7</a:t>
            </a:fld>
            <a:endParaRPr lang="en-US"/>
          </a:p>
        </p:txBody>
      </p:sp>
    </p:spTree>
    <p:extLst>
      <p:ext uri="{BB962C8B-B14F-4D97-AF65-F5344CB8AC3E}">
        <p14:creationId xmlns:p14="http://schemas.microsoft.com/office/powerpoint/2010/main" val="252076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1751-A11A-4923-AE93-86E656D81C54}"/>
              </a:ext>
            </a:extLst>
          </p:cNvPr>
          <p:cNvSpPr>
            <a:spLocks noGrp="1"/>
          </p:cNvSpPr>
          <p:nvPr>
            <p:ph type="title"/>
          </p:nvPr>
        </p:nvSpPr>
        <p:spPr/>
        <p:txBody>
          <a:bodyPr/>
          <a:lstStyle/>
          <a:p>
            <a:r>
              <a:rPr lang="en-US" dirty="0"/>
              <a:t>RSA	Key Exchange</a:t>
            </a:r>
          </a:p>
        </p:txBody>
      </p:sp>
      <p:sp>
        <p:nvSpPr>
          <p:cNvPr id="3" name="Content Placeholder 2">
            <a:extLst>
              <a:ext uri="{FF2B5EF4-FFF2-40B4-BE49-F238E27FC236}">
                <a16:creationId xmlns:a16="http://schemas.microsoft.com/office/drawing/2014/main" id="{8D0926A3-3236-4812-A759-ABE2D039164B}"/>
              </a:ext>
            </a:extLst>
          </p:cNvPr>
          <p:cNvSpPr>
            <a:spLocks noGrp="1"/>
          </p:cNvSpPr>
          <p:nvPr>
            <p:ph idx="1"/>
          </p:nvPr>
        </p:nvSpPr>
        <p:spPr/>
        <p:txBody>
          <a:bodyPr/>
          <a:lstStyle/>
          <a:p>
            <a:r>
              <a:rPr lang="en-US" dirty="0" err="1"/>
              <a:t>Rivest</a:t>
            </a:r>
            <a:r>
              <a:rPr lang="en-US" dirty="0"/>
              <a:t>-Shamir-</a:t>
            </a:r>
            <a:r>
              <a:rPr lang="en-US" dirty="0" err="1"/>
              <a:t>Adleman</a:t>
            </a:r>
            <a:r>
              <a:rPr lang="en-US" dirty="0"/>
              <a:t> (RSA) algorithm can be used as a way to share a private key between hosts</a:t>
            </a:r>
          </a:p>
          <a:p>
            <a:r>
              <a:rPr lang="en-US" dirty="0"/>
              <a:t>This method requires that both hosts generate an RSA key pair, and one host generates a shared secret to be used by both hosts.</a:t>
            </a:r>
          </a:p>
          <a:p>
            <a:r>
              <a:rPr lang="en-US" dirty="0"/>
              <a:t>The public keys are published, and used to encrypt and transmit the shared key</a:t>
            </a:r>
          </a:p>
          <a:p>
            <a:r>
              <a:rPr lang="en-US" dirty="0"/>
              <a:t>This method allows the shared key to be transmitted over a public medium but still allows the two hosts to use a less computationally expensive symmetric key for future encryption</a:t>
            </a:r>
          </a:p>
        </p:txBody>
      </p:sp>
      <p:sp>
        <p:nvSpPr>
          <p:cNvPr id="4" name="Slide Number Placeholder 3">
            <a:extLst>
              <a:ext uri="{FF2B5EF4-FFF2-40B4-BE49-F238E27FC236}">
                <a16:creationId xmlns:a16="http://schemas.microsoft.com/office/drawing/2014/main" id="{9B5923E4-1862-4F5A-B46B-BA74694CFE97}"/>
              </a:ext>
            </a:extLst>
          </p:cNvPr>
          <p:cNvSpPr>
            <a:spLocks noGrp="1"/>
          </p:cNvSpPr>
          <p:nvPr>
            <p:ph type="sldNum" sz="quarter" idx="12"/>
          </p:nvPr>
        </p:nvSpPr>
        <p:spPr/>
        <p:txBody>
          <a:bodyPr/>
          <a:lstStyle/>
          <a:p>
            <a:fld id="{1E9F27B0-65B4-4678-B9F0-ED16F3B172EC}" type="slidenum">
              <a:rPr lang="en-US" smtClean="0"/>
              <a:t>8</a:t>
            </a:fld>
            <a:endParaRPr lang="en-US"/>
          </a:p>
        </p:txBody>
      </p:sp>
    </p:spTree>
    <p:extLst>
      <p:ext uri="{BB962C8B-B14F-4D97-AF65-F5344CB8AC3E}">
        <p14:creationId xmlns:p14="http://schemas.microsoft.com/office/powerpoint/2010/main" val="419133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55DE-72F8-4DAD-A1A1-39BFE751B3E4}"/>
              </a:ext>
            </a:extLst>
          </p:cNvPr>
          <p:cNvSpPr>
            <a:spLocks noGrp="1"/>
          </p:cNvSpPr>
          <p:nvPr>
            <p:ph type="title"/>
          </p:nvPr>
        </p:nvSpPr>
        <p:spPr/>
        <p:txBody>
          <a:bodyPr/>
          <a:lstStyle/>
          <a:p>
            <a:r>
              <a:rPr lang="en-US" dirty="0"/>
              <a:t>RSA Key Exchange Example</a:t>
            </a:r>
          </a:p>
        </p:txBody>
      </p:sp>
      <p:sp>
        <p:nvSpPr>
          <p:cNvPr id="3" name="Content Placeholder 2">
            <a:extLst>
              <a:ext uri="{FF2B5EF4-FFF2-40B4-BE49-F238E27FC236}">
                <a16:creationId xmlns:a16="http://schemas.microsoft.com/office/drawing/2014/main" id="{9BA31D1B-8DF7-45D5-855D-0D7B19D6C5FB}"/>
              </a:ext>
            </a:extLst>
          </p:cNvPr>
          <p:cNvSpPr>
            <a:spLocks noGrp="1"/>
          </p:cNvSpPr>
          <p:nvPr>
            <p:ph idx="1"/>
          </p:nvPr>
        </p:nvSpPr>
        <p:spPr/>
        <p:txBody>
          <a:bodyPr/>
          <a:lstStyle/>
          <a:p>
            <a:r>
              <a:rPr lang="en-US" dirty="0"/>
              <a:t>Alice and Bob generate RSA key pairs (A, a) and (B, b) and publish the public keys</a:t>
            </a:r>
          </a:p>
          <a:p>
            <a:r>
              <a:rPr lang="en-US" dirty="0"/>
              <a:t>Bob wants to communicate with Alice, so he generates a shared private key s and encrypts it with Alice’s public key A</a:t>
            </a:r>
            <a:endParaRPr lang="en-US" baseline="-25000" dirty="0"/>
          </a:p>
          <a:p>
            <a:r>
              <a:rPr lang="en-US" dirty="0"/>
              <a:t>Alice receives the encrypted shared key and decrypts it with her private key a. Alice replies to Bob with an acknowledgement showing she received the secret key. Now Alice and Bob have a shared secret to use with a symmetric encryption algorithm</a:t>
            </a:r>
          </a:p>
        </p:txBody>
      </p:sp>
      <p:sp>
        <p:nvSpPr>
          <p:cNvPr id="4" name="Slide Number Placeholder 3">
            <a:extLst>
              <a:ext uri="{FF2B5EF4-FFF2-40B4-BE49-F238E27FC236}">
                <a16:creationId xmlns:a16="http://schemas.microsoft.com/office/drawing/2014/main" id="{24364564-0C36-4250-B14C-9FEFE8734DB3}"/>
              </a:ext>
            </a:extLst>
          </p:cNvPr>
          <p:cNvSpPr>
            <a:spLocks noGrp="1"/>
          </p:cNvSpPr>
          <p:nvPr>
            <p:ph type="sldNum" sz="quarter" idx="12"/>
          </p:nvPr>
        </p:nvSpPr>
        <p:spPr/>
        <p:txBody>
          <a:bodyPr/>
          <a:lstStyle/>
          <a:p>
            <a:fld id="{1E9F27B0-65B4-4678-B9F0-ED16F3B172EC}" type="slidenum">
              <a:rPr lang="en-US" smtClean="0"/>
              <a:t>9</a:t>
            </a:fld>
            <a:endParaRPr lang="en-US"/>
          </a:p>
        </p:txBody>
      </p:sp>
    </p:spTree>
    <p:extLst>
      <p:ext uri="{BB962C8B-B14F-4D97-AF65-F5344CB8AC3E}">
        <p14:creationId xmlns:p14="http://schemas.microsoft.com/office/powerpoint/2010/main" val="2681223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3272</TotalTime>
  <Words>1568</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ENEL 895AK</vt:lpstr>
      <vt:lpstr>Overview of Algorithms</vt:lpstr>
      <vt:lpstr>Static and Ephemeral Algorithms</vt:lpstr>
      <vt:lpstr>Diffie-Hellman Algorithm</vt:lpstr>
      <vt:lpstr>Diffie-Hellman Intuition</vt:lpstr>
      <vt:lpstr>Diffie-Hellman Example</vt:lpstr>
      <vt:lpstr>Elliptic-Curve Diffie-Hellman (ECDH)</vt:lpstr>
      <vt:lpstr>RSA Key Exchange</vt:lpstr>
      <vt:lpstr>RSA Key Exchange Example</vt:lpstr>
      <vt:lpstr>Shamir’s Three Pass Protocol</vt:lpstr>
      <vt:lpstr>Shamir’s Algorithm Example</vt:lpstr>
      <vt:lpstr>Comparison - Efficiency</vt:lpstr>
      <vt:lpstr>Comparison - Security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Brant</dc:creator>
  <cp:lastModifiedBy>Brant</cp:lastModifiedBy>
  <cp:revision>59</cp:revision>
  <dcterms:created xsi:type="dcterms:W3CDTF">2020-01-23T14:26:20Z</dcterms:created>
  <dcterms:modified xsi:type="dcterms:W3CDTF">2020-01-28T21:00:55Z</dcterms:modified>
</cp:coreProperties>
</file>