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75" r:id="rId4"/>
    <p:sldId id="269" r:id="rId5"/>
    <p:sldId id="272" r:id="rId6"/>
    <p:sldId id="270" r:id="rId7"/>
    <p:sldId id="276" r:id="rId8"/>
    <p:sldId id="271" r:id="rId9"/>
    <p:sldId id="273" r:id="rId10"/>
    <p:sldId id="278" r:id="rId11"/>
    <p:sldId id="274" r:id="rId12"/>
    <p:sldId id="27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A30DF-6174-46C5-B401-35F84B1B86ED}" type="datetimeFigureOut">
              <a:rPr lang="en-CA" smtClean="0"/>
              <a:t>2020-02-24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6EB87-D47B-43C5-AD5A-E6E78D714377}" type="slidenum">
              <a:rPr lang="en-CA" smtClean="0"/>
              <a:t>‹#›</a:t>
            </a:fld>
            <a:endParaRPr lang="en-CA"/>
          </a:p>
        </p:txBody>
      </p:sp>
    </p:spTree>
    <p:extLst>
      <p:ext uri="{BB962C8B-B14F-4D97-AF65-F5344CB8AC3E}">
        <p14:creationId xmlns:p14="http://schemas.microsoft.com/office/powerpoint/2010/main" val="385271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E631-F99A-45C9-B9E5-CCC68B1D9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5ED59B6-7C99-4FEE-8A12-A823ED298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0204BEB-099E-4EC6-A2F7-E5A91BA3CEF0}"/>
              </a:ext>
            </a:extLst>
          </p:cNvPr>
          <p:cNvSpPr>
            <a:spLocks noGrp="1"/>
          </p:cNvSpPr>
          <p:nvPr>
            <p:ph type="dt" sz="half" idx="10"/>
          </p:nvPr>
        </p:nvSpPr>
        <p:spPr/>
        <p:txBody>
          <a:bodyPr/>
          <a:lstStyle/>
          <a:p>
            <a:fld id="{3580B603-895E-4B61-8F46-F7D8E8D7618A}" type="datetime1">
              <a:rPr lang="en-CA" smtClean="0"/>
              <a:t>2020-02-24</a:t>
            </a:fld>
            <a:endParaRPr lang="en-CA"/>
          </a:p>
        </p:txBody>
      </p:sp>
      <p:sp>
        <p:nvSpPr>
          <p:cNvPr id="5" name="Footer Placeholder 4">
            <a:extLst>
              <a:ext uri="{FF2B5EF4-FFF2-40B4-BE49-F238E27FC236}">
                <a16:creationId xmlns:a16="http://schemas.microsoft.com/office/drawing/2014/main" id="{4DF06E74-1E48-4FEE-A845-118DFD3F3B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966C3A-F2B4-4549-BEB6-8F916F90AB97}"/>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231513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782B-1ED6-427B-B92F-117DE6553CA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F0EF849-0B76-49FD-9AF3-9ADDD0C52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F5E2B7-130E-41AF-9D28-3A10A4367ED8}"/>
              </a:ext>
            </a:extLst>
          </p:cNvPr>
          <p:cNvSpPr>
            <a:spLocks noGrp="1"/>
          </p:cNvSpPr>
          <p:nvPr>
            <p:ph type="dt" sz="half" idx="10"/>
          </p:nvPr>
        </p:nvSpPr>
        <p:spPr/>
        <p:txBody>
          <a:bodyPr/>
          <a:lstStyle/>
          <a:p>
            <a:fld id="{0F386F7C-BFB7-461F-8A5D-5B071404229A}" type="datetime1">
              <a:rPr lang="en-CA" smtClean="0"/>
              <a:t>2020-02-24</a:t>
            </a:fld>
            <a:endParaRPr lang="en-CA"/>
          </a:p>
        </p:txBody>
      </p:sp>
      <p:sp>
        <p:nvSpPr>
          <p:cNvPr id="5" name="Footer Placeholder 4">
            <a:extLst>
              <a:ext uri="{FF2B5EF4-FFF2-40B4-BE49-F238E27FC236}">
                <a16:creationId xmlns:a16="http://schemas.microsoft.com/office/drawing/2014/main" id="{E571FFA4-F2DD-4B5B-8CC9-D668F721EA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1A12C9-4A82-4DB2-ABA6-90CEF5F6C3FB}"/>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72354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EC8AA-3FBF-4364-B3DE-A8540AF803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FA4B9FF-BE8D-4F2A-B2ED-67AFAAA784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15DBD9-E320-4DEB-BB43-197709FB79F7}"/>
              </a:ext>
            </a:extLst>
          </p:cNvPr>
          <p:cNvSpPr>
            <a:spLocks noGrp="1"/>
          </p:cNvSpPr>
          <p:nvPr>
            <p:ph type="dt" sz="half" idx="10"/>
          </p:nvPr>
        </p:nvSpPr>
        <p:spPr/>
        <p:txBody>
          <a:bodyPr/>
          <a:lstStyle/>
          <a:p>
            <a:fld id="{A48A2594-C49F-49E8-8E76-29493CC5D98A}" type="datetime1">
              <a:rPr lang="en-CA" smtClean="0"/>
              <a:t>2020-02-24</a:t>
            </a:fld>
            <a:endParaRPr lang="en-CA"/>
          </a:p>
        </p:txBody>
      </p:sp>
      <p:sp>
        <p:nvSpPr>
          <p:cNvPr id="5" name="Footer Placeholder 4">
            <a:extLst>
              <a:ext uri="{FF2B5EF4-FFF2-40B4-BE49-F238E27FC236}">
                <a16:creationId xmlns:a16="http://schemas.microsoft.com/office/drawing/2014/main" id="{56705D32-4E96-498D-A365-06314D2FBD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EA689A-C130-409C-8B88-D9CA99C6B996}"/>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402857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DF02-D5A7-45B8-A989-A4DB5EB6AD9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869F6D7-3540-43E1-943F-754B75A081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9E62C0-D232-43D4-AF18-B5EDE812DC94}"/>
              </a:ext>
            </a:extLst>
          </p:cNvPr>
          <p:cNvSpPr>
            <a:spLocks noGrp="1"/>
          </p:cNvSpPr>
          <p:nvPr>
            <p:ph type="dt" sz="half" idx="10"/>
          </p:nvPr>
        </p:nvSpPr>
        <p:spPr/>
        <p:txBody>
          <a:bodyPr/>
          <a:lstStyle/>
          <a:p>
            <a:fld id="{D3350781-7A05-407A-8F94-41D8067B7679}" type="datetime1">
              <a:rPr lang="en-CA" smtClean="0"/>
              <a:t>2020-02-24</a:t>
            </a:fld>
            <a:endParaRPr lang="en-CA"/>
          </a:p>
        </p:txBody>
      </p:sp>
      <p:sp>
        <p:nvSpPr>
          <p:cNvPr id="5" name="Footer Placeholder 4">
            <a:extLst>
              <a:ext uri="{FF2B5EF4-FFF2-40B4-BE49-F238E27FC236}">
                <a16:creationId xmlns:a16="http://schemas.microsoft.com/office/drawing/2014/main" id="{F376AF05-FBEC-4F5D-ADDF-BA4D754C8C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DE1ECB-D064-40FA-B3F9-505DA7448EF3}"/>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423250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B58E-1EEA-405C-951A-B71E678ABE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BCBC05E-5C7F-40BB-8C82-8F1B221824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BA4225-D61E-47BB-94F5-7341999CE1C4}"/>
              </a:ext>
            </a:extLst>
          </p:cNvPr>
          <p:cNvSpPr>
            <a:spLocks noGrp="1"/>
          </p:cNvSpPr>
          <p:nvPr>
            <p:ph type="dt" sz="half" idx="10"/>
          </p:nvPr>
        </p:nvSpPr>
        <p:spPr/>
        <p:txBody>
          <a:bodyPr/>
          <a:lstStyle/>
          <a:p>
            <a:fld id="{A24A8AAB-27EB-49B1-B85D-2B16C46805E5}" type="datetime1">
              <a:rPr lang="en-CA" smtClean="0"/>
              <a:t>2020-02-24</a:t>
            </a:fld>
            <a:endParaRPr lang="en-CA"/>
          </a:p>
        </p:txBody>
      </p:sp>
      <p:sp>
        <p:nvSpPr>
          <p:cNvPr id="5" name="Footer Placeholder 4">
            <a:extLst>
              <a:ext uri="{FF2B5EF4-FFF2-40B4-BE49-F238E27FC236}">
                <a16:creationId xmlns:a16="http://schemas.microsoft.com/office/drawing/2014/main" id="{71C9784F-751E-489C-9071-48553A9911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9B979D-8AA3-46D5-85CA-42B7335B0BEB}"/>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343331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9778-7713-4514-9125-5A033FCB0E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5E24EF2-91A8-4BEF-BAB2-F3F4941F56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515B4FF-7A2D-41CA-8974-11CE54235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D9EA08F-979A-4F53-A63D-AE640A5A9955}"/>
              </a:ext>
            </a:extLst>
          </p:cNvPr>
          <p:cNvSpPr>
            <a:spLocks noGrp="1"/>
          </p:cNvSpPr>
          <p:nvPr>
            <p:ph type="dt" sz="half" idx="10"/>
          </p:nvPr>
        </p:nvSpPr>
        <p:spPr/>
        <p:txBody>
          <a:bodyPr/>
          <a:lstStyle/>
          <a:p>
            <a:fld id="{51B47043-A4B5-4253-8848-90031F38D1E0}" type="datetime1">
              <a:rPr lang="en-CA" smtClean="0"/>
              <a:t>2020-02-24</a:t>
            </a:fld>
            <a:endParaRPr lang="en-CA"/>
          </a:p>
        </p:txBody>
      </p:sp>
      <p:sp>
        <p:nvSpPr>
          <p:cNvPr id="6" name="Footer Placeholder 5">
            <a:extLst>
              <a:ext uri="{FF2B5EF4-FFF2-40B4-BE49-F238E27FC236}">
                <a16:creationId xmlns:a16="http://schemas.microsoft.com/office/drawing/2014/main" id="{6C6340AF-5132-43E6-85A8-06026E5434E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2A0FEA2-4066-4F5B-95DC-02DB9844930B}"/>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278459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87F7-D611-4CD9-AD09-397407447D7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1ED3B54-B094-490D-B600-C33E7C11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B0C94-CB7A-4CAF-AB57-A08D7CE183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151BCC4-1D68-4DD9-A578-F6F728016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3FBBB-2690-434B-A588-59FDD74CF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1F0DBE7-F547-4B5F-8CD9-73A91224A2E0}"/>
              </a:ext>
            </a:extLst>
          </p:cNvPr>
          <p:cNvSpPr>
            <a:spLocks noGrp="1"/>
          </p:cNvSpPr>
          <p:nvPr>
            <p:ph type="dt" sz="half" idx="10"/>
          </p:nvPr>
        </p:nvSpPr>
        <p:spPr/>
        <p:txBody>
          <a:bodyPr/>
          <a:lstStyle/>
          <a:p>
            <a:fld id="{F4E9A3E0-05BA-4E44-B819-9ABD67BC9E6F}" type="datetime1">
              <a:rPr lang="en-CA" smtClean="0"/>
              <a:t>2020-02-24</a:t>
            </a:fld>
            <a:endParaRPr lang="en-CA"/>
          </a:p>
        </p:txBody>
      </p:sp>
      <p:sp>
        <p:nvSpPr>
          <p:cNvPr id="8" name="Footer Placeholder 7">
            <a:extLst>
              <a:ext uri="{FF2B5EF4-FFF2-40B4-BE49-F238E27FC236}">
                <a16:creationId xmlns:a16="http://schemas.microsoft.com/office/drawing/2014/main" id="{7C93CE53-361F-483E-A1B8-ADBD7451249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C0516A9-DD62-4009-9948-9B671CBFA255}"/>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233382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530C-2B4A-4CC3-B957-48075282177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A7644C6-7207-461F-9DAA-6AEB1DE8E237}"/>
              </a:ext>
            </a:extLst>
          </p:cNvPr>
          <p:cNvSpPr>
            <a:spLocks noGrp="1"/>
          </p:cNvSpPr>
          <p:nvPr>
            <p:ph type="dt" sz="half" idx="10"/>
          </p:nvPr>
        </p:nvSpPr>
        <p:spPr/>
        <p:txBody>
          <a:bodyPr/>
          <a:lstStyle/>
          <a:p>
            <a:fld id="{D4FCAF92-B752-4AC9-85D3-1604750E4E5F}" type="datetime1">
              <a:rPr lang="en-CA" smtClean="0"/>
              <a:t>2020-02-24</a:t>
            </a:fld>
            <a:endParaRPr lang="en-CA"/>
          </a:p>
        </p:txBody>
      </p:sp>
      <p:sp>
        <p:nvSpPr>
          <p:cNvPr id="4" name="Footer Placeholder 3">
            <a:extLst>
              <a:ext uri="{FF2B5EF4-FFF2-40B4-BE49-F238E27FC236}">
                <a16:creationId xmlns:a16="http://schemas.microsoft.com/office/drawing/2014/main" id="{6F97F783-7181-4D6D-AEAD-AE8989CC763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D7F1FEA-9DAE-4737-8CE0-1238908B31A5}"/>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259185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EA58E-4F01-46E6-BCD4-2362ED2B1BCF}"/>
              </a:ext>
            </a:extLst>
          </p:cNvPr>
          <p:cNvSpPr>
            <a:spLocks noGrp="1"/>
          </p:cNvSpPr>
          <p:nvPr>
            <p:ph type="dt" sz="half" idx="10"/>
          </p:nvPr>
        </p:nvSpPr>
        <p:spPr/>
        <p:txBody>
          <a:bodyPr/>
          <a:lstStyle/>
          <a:p>
            <a:fld id="{BF7ED150-341D-4631-917C-257A6A78DCBD}" type="datetime1">
              <a:rPr lang="en-CA" smtClean="0"/>
              <a:t>2020-02-24</a:t>
            </a:fld>
            <a:endParaRPr lang="en-CA"/>
          </a:p>
        </p:txBody>
      </p:sp>
      <p:sp>
        <p:nvSpPr>
          <p:cNvPr id="3" name="Footer Placeholder 2">
            <a:extLst>
              <a:ext uri="{FF2B5EF4-FFF2-40B4-BE49-F238E27FC236}">
                <a16:creationId xmlns:a16="http://schemas.microsoft.com/office/drawing/2014/main" id="{0973A297-2F3E-4E0B-9B38-C62BB1C975C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1A13BB2-56F2-4D10-8243-2CC7ED3EE0A2}"/>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290960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FA3E-6A98-40FB-B605-9984E4E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7B30CA0-0D61-44E8-8177-E98C1DB240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C37944-371B-4374-A08E-200E73E09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975E0-4B44-41B4-8926-B8DC98217E6C}"/>
              </a:ext>
            </a:extLst>
          </p:cNvPr>
          <p:cNvSpPr>
            <a:spLocks noGrp="1"/>
          </p:cNvSpPr>
          <p:nvPr>
            <p:ph type="dt" sz="half" idx="10"/>
          </p:nvPr>
        </p:nvSpPr>
        <p:spPr/>
        <p:txBody>
          <a:bodyPr/>
          <a:lstStyle/>
          <a:p>
            <a:fld id="{CD5C3DB0-6511-42EB-B358-7F93DECBA248}" type="datetime1">
              <a:rPr lang="en-CA" smtClean="0"/>
              <a:t>2020-02-24</a:t>
            </a:fld>
            <a:endParaRPr lang="en-CA"/>
          </a:p>
        </p:txBody>
      </p:sp>
      <p:sp>
        <p:nvSpPr>
          <p:cNvPr id="6" name="Footer Placeholder 5">
            <a:extLst>
              <a:ext uri="{FF2B5EF4-FFF2-40B4-BE49-F238E27FC236}">
                <a16:creationId xmlns:a16="http://schemas.microsoft.com/office/drawing/2014/main" id="{2A01C911-90ED-4E61-B4F8-64D843DD82F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624084-CAB9-4B3A-9252-44F470483D69}"/>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29257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F73-DFEC-4A92-B823-C4E2D037B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AAA5200-DB12-4D45-89A6-EFAFFB5C8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A8635B3-DDAE-45FB-BA77-ABB68B00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C3E4B-2D8B-40C4-B3EA-E66EA24F17F0}"/>
              </a:ext>
            </a:extLst>
          </p:cNvPr>
          <p:cNvSpPr>
            <a:spLocks noGrp="1"/>
          </p:cNvSpPr>
          <p:nvPr>
            <p:ph type="dt" sz="half" idx="10"/>
          </p:nvPr>
        </p:nvSpPr>
        <p:spPr/>
        <p:txBody>
          <a:bodyPr/>
          <a:lstStyle/>
          <a:p>
            <a:fld id="{C1125AB1-25A9-4951-90E6-72C8C4998DA0}" type="datetime1">
              <a:rPr lang="en-CA" smtClean="0"/>
              <a:t>2020-02-24</a:t>
            </a:fld>
            <a:endParaRPr lang="en-CA"/>
          </a:p>
        </p:txBody>
      </p:sp>
      <p:sp>
        <p:nvSpPr>
          <p:cNvPr id="6" name="Footer Placeholder 5">
            <a:extLst>
              <a:ext uri="{FF2B5EF4-FFF2-40B4-BE49-F238E27FC236}">
                <a16:creationId xmlns:a16="http://schemas.microsoft.com/office/drawing/2014/main" id="{CFD09DA6-6687-46FC-9B54-33FC4456ED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8028995-F7F4-4EA2-9C94-B9D399BE28D9}"/>
              </a:ext>
            </a:extLst>
          </p:cNvPr>
          <p:cNvSpPr>
            <a:spLocks noGrp="1"/>
          </p:cNvSpPr>
          <p:nvPr>
            <p:ph type="sldNum" sz="quarter" idx="12"/>
          </p:nvPr>
        </p:nvSpPr>
        <p:spPr/>
        <p:txBody>
          <a:bodyPr/>
          <a:lstStyle/>
          <a:p>
            <a:fld id="{81B00134-AF6F-49B7-9A19-0FB996762CD3}" type="slidenum">
              <a:rPr lang="en-CA" smtClean="0"/>
              <a:t>‹#›</a:t>
            </a:fld>
            <a:endParaRPr lang="en-CA"/>
          </a:p>
        </p:txBody>
      </p:sp>
    </p:spTree>
    <p:extLst>
      <p:ext uri="{BB962C8B-B14F-4D97-AF65-F5344CB8AC3E}">
        <p14:creationId xmlns:p14="http://schemas.microsoft.com/office/powerpoint/2010/main" val="338688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13DB2-4222-4E82-A748-34971EA60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F56783-853B-4E40-99FA-24339A6F5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252DAB-EE09-4E91-9331-1E497DF44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95D7B-CC46-42D5-8C35-E6EA884735B5}" type="datetime1">
              <a:rPr lang="en-CA" smtClean="0"/>
              <a:t>2020-02-24</a:t>
            </a:fld>
            <a:endParaRPr lang="en-CA"/>
          </a:p>
        </p:txBody>
      </p:sp>
      <p:sp>
        <p:nvSpPr>
          <p:cNvPr id="5" name="Footer Placeholder 4">
            <a:extLst>
              <a:ext uri="{FF2B5EF4-FFF2-40B4-BE49-F238E27FC236}">
                <a16:creationId xmlns:a16="http://schemas.microsoft.com/office/drawing/2014/main" id="{EF55E966-F2B0-467A-84D7-294CD89594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6E24977-5C72-44EA-AF0C-9D8A303FE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00134-AF6F-49B7-9A19-0FB996762CD3}" type="slidenum">
              <a:rPr lang="en-CA" smtClean="0"/>
              <a:t>‹#›</a:t>
            </a:fld>
            <a:endParaRPr lang="en-CA"/>
          </a:p>
        </p:txBody>
      </p:sp>
    </p:spTree>
    <p:extLst>
      <p:ext uri="{BB962C8B-B14F-4D97-AF65-F5344CB8AC3E}">
        <p14:creationId xmlns:p14="http://schemas.microsoft.com/office/powerpoint/2010/main" val="388299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0E82-33F0-44F2-8FE3-B53A2322F4FC}"/>
              </a:ext>
            </a:extLst>
          </p:cNvPr>
          <p:cNvSpPr>
            <a:spLocks noGrp="1"/>
          </p:cNvSpPr>
          <p:nvPr>
            <p:ph type="ctrTitle"/>
          </p:nvPr>
        </p:nvSpPr>
        <p:spPr/>
        <p:txBody>
          <a:bodyPr/>
          <a:lstStyle/>
          <a:p>
            <a:r>
              <a:rPr lang="en-US" dirty="0"/>
              <a:t>ENEL895AK</a:t>
            </a:r>
            <a:endParaRPr lang="en-CA" dirty="0"/>
          </a:p>
        </p:txBody>
      </p:sp>
      <p:sp>
        <p:nvSpPr>
          <p:cNvPr id="3" name="Subtitle 2">
            <a:extLst>
              <a:ext uri="{FF2B5EF4-FFF2-40B4-BE49-F238E27FC236}">
                <a16:creationId xmlns:a16="http://schemas.microsoft.com/office/drawing/2014/main" id="{0E898339-6745-4CA5-A654-591A16AE864B}"/>
              </a:ext>
            </a:extLst>
          </p:cNvPr>
          <p:cNvSpPr>
            <a:spLocks noGrp="1"/>
          </p:cNvSpPr>
          <p:nvPr>
            <p:ph type="subTitle" idx="1"/>
          </p:nvPr>
        </p:nvSpPr>
        <p:spPr/>
        <p:txBody>
          <a:bodyPr/>
          <a:lstStyle/>
          <a:p>
            <a:r>
              <a:rPr lang="en-US" dirty="0"/>
              <a:t>Side Channel Attacks</a:t>
            </a:r>
          </a:p>
          <a:p>
            <a:r>
              <a:rPr lang="en-US" dirty="0"/>
              <a:t>Brant Geddes</a:t>
            </a:r>
            <a:endParaRPr lang="en-CA" dirty="0"/>
          </a:p>
        </p:txBody>
      </p:sp>
    </p:spTree>
    <p:extLst>
      <p:ext uri="{BB962C8B-B14F-4D97-AF65-F5344CB8AC3E}">
        <p14:creationId xmlns:p14="http://schemas.microsoft.com/office/powerpoint/2010/main" val="325227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9DEF-5D8C-4F69-9316-F55B84685692}"/>
              </a:ext>
            </a:extLst>
          </p:cNvPr>
          <p:cNvSpPr>
            <a:spLocks noGrp="1"/>
          </p:cNvSpPr>
          <p:nvPr>
            <p:ph type="title"/>
          </p:nvPr>
        </p:nvSpPr>
        <p:spPr/>
        <p:txBody>
          <a:bodyPr/>
          <a:lstStyle/>
          <a:p>
            <a:r>
              <a:rPr lang="en-US" dirty="0"/>
              <a:t>Fault Attacks - Examples</a:t>
            </a:r>
            <a:endParaRPr lang="en-CA" dirty="0"/>
          </a:p>
        </p:txBody>
      </p:sp>
      <p:sp>
        <p:nvSpPr>
          <p:cNvPr id="3" name="Content Placeholder 2">
            <a:extLst>
              <a:ext uri="{FF2B5EF4-FFF2-40B4-BE49-F238E27FC236}">
                <a16:creationId xmlns:a16="http://schemas.microsoft.com/office/drawing/2014/main" id="{85DDB0AF-EE94-4852-B28C-734E6B67C4B8}"/>
              </a:ext>
            </a:extLst>
          </p:cNvPr>
          <p:cNvSpPr>
            <a:spLocks noGrp="1"/>
          </p:cNvSpPr>
          <p:nvPr>
            <p:ph idx="1"/>
          </p:nvPr>
        </p:nvSpPr>
        <p:spPr/>
        <p:txBody>
          <a:bodyPr>
            <a:normAutofit/>
          </a:bodyPr>
          <a:lstStyle/>
          <a:p>
            <a:r>
              <a:rPr lang="en-US" sz="2400" dirty="0"/>
              <a:t>A common form of fault attack is a Buffer Overflow Exploit:</a:t>
            </a:r>
          </a:p>
          <a:p>
            <a:pPr lvl="1"/>
            <a:r>
              <a:rPr lang="en-US" dirty="0"/>
              <a:t>If application software doesn’t properly check data size before processing it, a large string or array can cause a buffer overflow to happen</a:t>
            </a:r>
          </a:p>
          <a:p>
            <a:pPr lvl="1"/>
            <a:r>
              <a:rPr lang="en-US" dirty="0"/>
              <a:t>A portion of the data can overflow into executable code space</a:t>
            </a:r>
          </a:p>
          <a:p>
            <a:pPr lvl="1"/>
            <a:r>
              <a:rPr lang="en-US" dirty="0"/>
              <a:t>Malicious instructions can be included in the data and can be executed if carefully planned, causing an attacker to be able to execute any code they want on a secure system</a:t>
            </a:r>
          </a:p>
          <a:p>
            <a:r>
              <a:rPr lang="en-US" sz="2400" dirty="0"/>
              <a:t>Another form of fault attack can be seen in [7], which breaks an RSA implementation (</a:t>
            </a:r>
            <a:r>
              <a:rPr lang="en-US" sz="2400" dirty="0" err="1"/>
              <a:t>Duursma</a:t>
            </a:r>
            <a:r>
              <a:rPr lang="en-US" sz="2400" dirty="0"/>
              <a:t>-Lee) by introducing a fault that changes a bound in the algorithm. This allows the attacker to recover the private key</a:t>
            </a:r>
            <a:endParaRPr lang="en-CA" sz="2400" dirty="0"/>
          </a:p>
        </p:txBody>
      </p:sp>
      <p:sp>
        <p:nvSpPr>
          <p:cNvPr id="4" name="Slide Number Placeholder 3">
            <a:extLst>
              <a:ext uri="{FF2B5EF4-FFF2-40B4-BE49-F238E27FC236}">
                <a16:creationId xmlns:a16="http://schemas.microsoft.com/office/drawing/2014/main" id="{32AEC07D-A6F2-4D0D-A911-813F0537FCC7}"/>
              </a:ext>
            </a:extLst>
          </p:cNvPr>
          <p:cNvSpPr>
            <a:spLocks noGrp="1"/>
          </p:cNvSpPr>
          <p:nvPr>
            <p:ph type="sldNum" sz="quarter" idx="12"/>
          </p:nvPr>
        </p:nvSpPr>
        <p:spPr/>
        <p:txBody>
          <a:bodyPr/>
          <a:lstStyle/>
          <a:p>
            <a:fld id="{81B00134-AF6F-49B7-9A19-0FB996762CD3}" type="slidenum">
              <a:rPr lang="en-CA" smtClean="0"/>
              <a:t>10</a:t>
            </a:fld>
            <a:endParaRPr lang="en-CA"/>
          </a:p>
        </p:txBody>
      </p:sp>
      <p:sp>
        <p:nvSpPr>
          <p:cNvPr id="5" name="TextBox 4">
            <a:extLst>
              <a:ext uri="{FF2B5EF4-FFF2-40B4-BE49-F238E27FC236}">
                <a16:creationId xmlns:a16="http://schemas.microsoft.com/office/drawing/2014/main" id="{4251A61E-0B90-4506-97D9-C38B1DB39318}"/>
              </a:ext>
            </a:extLst>
          </p:cNvPr>
          <p:cNvSpPr txBox="1"/>
          <p:nvPr/>
        </p:nvSpPr>
        <p:spPr>
          <a:xfrm>
            <a:off x="838200" y="5851158"/>
            <a:ext cx="9408622" cy="830997"/>
          </a:xfrm>
          <a:prstGeom prst="rect">
            <a:avLst/>
          </a:prstGeom>
          <a:noFill/>
        </p:spPr>
        <p:txBody>
          <a:bodyPr wrap="square" rtlCol="0">
            <a:spAutoFit/>
          </a:bodyPr>
          <a:lstStyle/>
          <a:p>
            <a:pPr marL="514350" indent="-514350">
              <a:buFont typeface="Arial" panose="020B0604020202020204" pitchFamily="34" charset="0"/>
              <a:buChar char="•"/>
            </a:pPr>
            <a:r>
              <a:rPr lang="en-US" sz="1200" dirty="0"/>
              <a:t>M. Bishop, S. Engle, D. Howard and S. Whalen, "A Taxonomy of Buffer Overflow Characteristics," in IEEE Transactions on Dependable and Secure Computing, vol. 9, no. 3, pp. 305-317, May-June 2012.</a:t>
            </a:r>
          </a:p>
          <a:p>
            <a:pPr marL="514350" indent="-514350">
              <a:buFont typeface="Arial" panose="020B0604020202020204" pitchFamily="34" charset="0"/>
              <a:buChar char="•"/>
            </a:pPr>
            <a:r>
              <a:rPr lang="en-US" sz="1200" dirty="0"/>
              <a:t>D. Page and F. </a:t>
            </a:r>
            <a:r>
              <a:rPr lang="en-US" sz="1200" dirty="0" err="1"/>
              <a:t>Vercauteren</a:t>
            </a:r>
            <a:r>
              <a:rPr lang="en-US" sz="1200" dirty="0"/>
              <a:t>, "A Fault Attack on Pairing-Based Cryptography," in IEEE Transactions on Computers, vol. 55, no. 9, pp. 1075-1080, Sept. 2006.</a:t>
            </a:r>
            <a:endParaRPr lang="en-CA" sz="1200" dirty="0"/>
          </a:p>
        </p:txBody>
      </p:sp>
    </p:spTree>
    <p:extLst>
      <p:ext uri="{BB962C8B-B14F-4D97-AF65-F5344CB8AC3E}">
        <p14:creationId xmlns:p14="http://schemas.microsoft.com/office/powerpoint/2010/main" val="271412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FE53-7A2A-41D9-AB86-E9807CA99968}"/>
              </a:ext>
            </a:extLst>
          </p:cNvPr>
          <p:cNvSpPr>
            <a:spLocks noGrp="1"/>
          </p:cNvSpPr>
          <p:nvPr>
            <p:ph type="title"/>
          </p:nvPr>
        </p:nvSpPr>
        <p:spPr/>
        <p:txBody>
          <a:bodyPr/>
          <a:lstStyle/>
          <a:p>
            <a:r>
              <a:rPr lang="en-US" dirty="0"/>
              <a:t>Attacking Side-Channels in ECC</a:t>
            </a:r>
            <a:endParaRPr lang="en-CA" dirty="0"/>
          </a:p>
        </p:txBody>
      </p:sp>
      <p:sp>
        <p:nvSpPr>
          <p:cNvPr id="3" name="Content Placeholder 2">
            <a:extLst>
              <a:ext uri="{FF2B5EF4-FFF2-40B4-BE49-F238E27FC236}">
                <a16:creationId xmlns:a16="http://schemas.microsoft.com/office/drawing/2014/main" id="{8F6E6BAC-36F5-4DC7-A162-CBBB462DC662}"/>
              </a:ext>
            </a:extLst>
          </p:cNvPr>
          <p:cNvSpPr>
            <a:spLocks noGrp="1"/>
          </p:cNvSpPr>
          <p:nvPr>
            <p:ph idx="1"/>
          </p:nvPr>
        </p:nvSpPr>
        <p:spPr/>
        <p:txBody>
          <a:bodyPr/>
          <a:lstStyle/>
          <a:p>
            <a:r>
              <a:rPr lang="en-US" sz="2400" dirty="0"/>
              <a:t>ECC implementations are also vulnerable to Side-Channel Attacks</a:t>
            </a:r>
          </a:p>
          <a:p>
            <a:r>
              <a:rPr lang="en-US" sz="2400" dirty="0"/>
              <a:t>Work done in [8] show that ECC implementations built on a reduced set of elliptic curves called </a:t>
            </a:r>
            <a:r>
              <a:rPr lang="en-US" sz="2400" dirty="0" err="1"/>
              <a:t>Koblitz</a:t>
            </a:r>
            <a:r>
              <a:rPr lang="en-US" sz="2400" dirty="0"/>
              <a:t> Curves are susceptible to Power Differential Attacks</a:t>
            </a:r>
          </a:p>
          <a:p>
            <a:pPr lvl="1"/>
            <a:r>
              <a:rPr lang="en-US" sz="2000" dirty="0"/>
              <a:t>This method attempts to correlate private key information to the power drawn when performing various operations. (</a:t>
            </a:r>
            <a:r>
              <a:rPr lang="en-US" sz="2000" dirty="0" err="1"/>
              <a:t>ie</a:t>
            </a:r>
            <a:r>
              <a:rPr lang="en-US" sz="2000" dirty="0"/>
              <a:t>. The paper states that power consumption differences while point doubling are directly correlated to the hamming weight of the point)</a:t>
            </a:r>
          </a:p>
          <a:p>
            <a:r>
              <a:rPr lang="en-US" sz="2400" dirty="0"/>
              <a:t>Other attacks are possible as well, as can be seen in [9]:</a:t>
            </a:r>
          </a:p>
          <a:p>
            <a:pPr lvl="1"/>
            <a:r>
              <a:rPr lang="en-US" sz="2000" dirty="0"/>
              <a:t>Timing attacks due to RAM hits/misses and branches can be </a:t>
            </a:r>
            <a:r>
              <a:rPr lang="en-US" sz="2000" dirty="0" err="1"/>
              <a:t>analysed</a:t>
            </a:r>
            <a:endParaRPr lang="en-US" sz="2000" dirty="0"/>
          </a:p>
          <a:p>
            <a:pPr lvl="1"/>
            <a:r>
              <a:rPr lang="en-US" sz="2000" dirty="0"/>
              <a:t>Other forms of Power Differential Attacks</a:t>
            </a:r>
          </a:p>
          <a:p>
            <a:pPr lvl="1"/>
            <a:r>
              <a:rPr lang="en-US" sz="2000" dirty="0"/>
              <a:t>Fault based attacks such as buffer overflow can be used to recover sensitive information</a:t>
            </a:r>
          </a:p>
          <a:p>
            <a:pPr lvl="1"/>
            <a:endParaRPr lang="en-CA" dirty="0"/>
          </a:p>
        </p:txBody>
      </p:sp>
      <p:sp>
        <p:nvSpPr>
          <p:cNvPr id="4" name="Slide Number Placeholder 3">
            <a:extLst>
              <a:ext uri="{FF2B5EF4-FFF2-40B4-BE49-F238E27FC236}">
                <a16:creationId xmlns:a16="http://schemas.microsoft.com/office/drawing/2014/main" id="{21DFA8D0-0D8A-452A-8E2F-5F0A0AF35C6A}"/>
              </a:ext>
            </a:extLst>
          </p:cNvPr>
          <p:cNvSpPr>
            <a:spLocks noGrp="1"/>
          </p:cNvSpPr>
          <p:nvPr>
            <p:ph type="sldNum" sz="quarter" idx="12"/>
          </p:nvPr>
        </p:nvSpPr>
        <p:spPr/>
        <p:txBody>
          <a:bodyPr/>
          <a:lstStyle/>
          <a:p>
            <a:fld id="{81B00134-AF6F-49B7-9A19-0FB996762CD3}" type="slidenum">
              <a:rPr lang="en-CA" smtClean="0"/>
              <a:t>11</a:t>
            </a:fld>
            <a:endParaRPr lang="en-CA"/>
          </a:p>
        </p:txBody>
      </p:sp>
      <p:sp>
        <p:nvSpPr>
          <p:cNvPr id="5" name="TextBox 4">
            <a:extLst>
              <a:ext uri="{FF2B5EF4-FFF2-40B4-BE49-F238E27FC236}">
                <a16:creationId xmlns:a16="http://schemas.microsoft.com/office/drawing/2014/main" id="{7DF46EDA-2165-460E-969A-D48CED08F215}"/>
              </a:ext>
            </a:extLst>
          </p:cNvPr>
          <p:cNvSpPr txBox="1"/>
          <p:nvPr/>
        </p:nvSpPr>
        <p:spPr>
          <a:xfrm>
            <a:off x="838200" y="5881936"/>
            <a:ext cx="9591502" cy="769441"/>
          </a:xfrm>
          <a:prstGeom prst="rect">
            <a:avLst/>
          </a:prstGeom>
          <a:noFill/>
        </p:spPr>
        <p:txBody>
          <a:bodyPr wrap="square" rtlCol="0">
            <a:spAutoFit/>
          </a:bodyPr>
          <a:lstStyle/>
          <a:p>
            <a:pPr marL="514350" indent="-514350">
              <a:buFont typeface="Arial" panose="020B0604020202020204" pitchFamily="34" charset="0"/>
              <a:buChar char="•"/>
            </a:pPr>
            <a:r>
              <a:rPr lang="en-US" sz="1100" dirty="0"/>
              <a:t>M. A. Hasan, "Power analysis attacks and algorithmic approaches to their countermeasures for </a:t>
            </a:r>
            <a:r>
              <a:rPr lang="en-US" sz="1100" dirty="0" err="1"/>
              <a:t>Koblitz</a:t>
            </a:r>
            <a:r>
              <a:rPr lang="en-US" sz="1100" dirty="0"/>
              <a:t> curve cryptosystems," in </a:t>
            </a:r>
            <a:r>
              <a:rPr lang="en-US" sz="1100" i="1" dirty="0"/>
              <a:t>IEEE Transactions on Computers</a:t>
            </a:r>
            <a:r>
              <a:rPr lang="en-US" sz="1100" dirty="0"/>
              <a:t>, vol. 50, no. 10, pp. 1071-1083, Oct. 2001.</a:t>
            </a:r>
          </a:p>
          <a:p>
            <a:pPr marL="514350" indent="-514350">
              <a:buFont typeface="Arial" panose="020B0604020202020204" pitchFamily="34" charset="0"/>
              <a:buChar char="•"/>
            </a:pPr>
            <a:r>
              <a:rPr lang="en-CA" sz="1100" dirty="0"/>
              <a:t>J. Fan, X. Guo, E. De Mulder, P. </a:t>
            </a:r>
            <a:r>
              <a:rPr lang="en-CA" sz="1100" dirty="0" err="1"/>
              <a:t>Schaumont</a:t>
            </a:r>
            <a:r>
              <a:rPr lang="en-CA" sz="1100" dirty="0"/>
              <a:t>, B. </a:t>
            </a:r>
            <a:r>
              <a:rPr lang="en-CA" sz="1100" dirty="0" err="1"/>
              <a:t>Preneel</a:t>
            </a:r>
            <a:r>
              <a:rPr lang="en-CA" sz="1100" dirty="0"/>
              <a:t> and I. </a:t>
            </a:r>
            <a:r>
              <a:rPr lang="en-CA" sz="1100" dirty="0" err="1"/>
              <a:t>Verbauwhede</a:t>
            </a:r>
            <a:r>
              <a:rPr lang="en-CA" sz="1100" dirty="0"/>
              <a:t>, "State-of-the-art of secure ECC implementations: a survey on known side-channel attacks and countermeasures," </a:t>
            </a:r>
            <a:r>
              <a:rPr lang="en-CA" sz="1100" i="1" dirty="0"/>
              <a:t>2010 IEEE International Symposium on Hardware-Oriented Security and Trust (HOST)</a:t>
            </a:r>
            <a:r>
              <a:rPr lang="en-CA" sz="1100" dirty="0"/>
              <a:t>, Anaheim, CA, 2010, pp. 76-87.</a:t>
            </a:r>
            <a:endParaRPr lang="en-US" sz="1100" dirty="0"/>
          </a:p>
        </p:txBody>
      </p:sp>
    </p:spTree>
    <p:extLst>
      <p:ext uri="{BB962C8B-B14F-4D97-AF65-F5344CB8AC3E}">
        <p14:creationId xmlns:p14="http://schemas.microsoft.com/office/powerpoint/2010/main" val="27298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0078-7962-476D-8C1C-FC011D4C9C51}"/>
              </a:ext>
            </a:extLst>
          </p:cNvPr>
          <p:cNvSpPr>
            <a:spLocks noGrp="1"/>
          </p:cNvSpPr>
          <p:nvPr>
            <p:ph type="title"/>
          </p:nvPr>
        </p:nvSpPr>
        <p:spPr/>
        <p:txBody>
          <a:bodyPr/>
          <a:lstStyle/>
          <a:p>
            <a:r>
              <a:rPr lang="en-US" dirty="0"/>
              <a:t>Breaking ECC: Fault Analysis</a:t>
            </a:r>
            <a:endParaRPr lang="en-CA" dirty="0"/>
          </a:p>
        </p:txBody>
      </p:sp>
      <p:sp>
        <p:nvSpPr>
          <p:cNvPr id="3" name="Content Placeholder 2">
            <a:extLst>
              <a:ext uri="{FF2B5EF4-FFF2-40B4-BE49-F238E27FC236}">
                <a16:creationId xmlns:a16="http://schemas.microsoft.com/office/drawing/2014/main" id="{DE17953B-3090-4123-81F6-A028D011B84E}"/>
              </a:ext>
            </a:extLst>
          </p:cNvPr>
          <p:cNvSpPr>
            <a:spLocks noGrp="1"/>
          </p:cNvSpPr>
          <p:nvPr>
            <p:ph idx="1"/>
          </p:nvPr>
        </p:nvSpPr>
        <p:spPr/>
        <p:txBody>
          <a:bodyPr>
            <a:normAutofit fontScale="92500" lnSpcReduction="10000"/>
          </a:bodyPr>
          <a:lstStyle/>
          <a:p>
            <a:r>
              <a:rPr lang="en-US" dirty="0"/>
              <a:t>An simple example of a user level stack used in a ECC encryption process can be seen below:</a:t>
            </a:r>
          </a:p>
          <a:p>
            <a:endParaRPr lang="en-US" dirty="0"/>
          </a:p>
          <a:p>
            <a:endParaRPr lang="en-US" dirty="0"/>
          </a:p>
          <a:p>
            <a:endParaRPr lang="en-US" dirty="0"/>
          </a:p>
          <a:p>
            <a:r>
              <a:rPr lang="en-US" dirty="0"/>
              <a:t>A theoretical attack on this algorithm could be accomplished if the size of the inputs are not checked before processing them.</a:t>
            </a:r>
          </a:p>
          <a:p>
            <a:r>
              <a:rPr lang="en-US" dirty="0"/>
              <a:t>A malicious user could attempt to inject code into the code space with the intent of having it return the private key</a:t>
            </a:r>
          </a:p>
          <a:p>
            <a:r>
              <a:rPr lang="en-US" dirty="0"/>
              <a:t>This can be stopped by proper bounds checking in the algorithm, which isn’t always done properly</a:t>
            </a:r>
          </a:p>
          <a:p>
            <a:endParaRPr lang="en-CA" dirty="0"/>
          </a:p>
        </p:txBody>
      </p:sp>
      <p:sp>
        <p:nvSpPr>
          <p:cNvPr id="4" name="Slide Number Placeholder 3">
            <a:extLst>
              <a:ext uri="{FF2B5EF4-FFF2-40B4-BE49-F238E27FC236}">
                <a16:creationId xmlns:a16="http://schemas.microsoft.com/office/drawing/2014/main" id="{D3E7333B-4B42-44A8-9780-DAC18EDEE90D}"/>
              </a:ext>
            </a:extLst>
          </p:cNvPr>
          <p:cNvSpPr>
            <a:spLocks noGrp="1"/>
          </p:cNvSpPr>
          <p:nvPr>
            <p:ph type="sldNum" sz="quarter" idx="12"/>
          </p:nvPr>
        </p:nvSpPr>
        <p:spPr/>
        <p:txBody>
          <a:bodyPr/>
          <a:lstStyle/>
          <a:p>
            <a:fld id="{81B00134-AF6F-49B7-9A19-0FB996762CD3}" type="slidenum">
              <a:rPr lang="en-CA" smtClean="0"/>
              <a:t>12</a:t>
            </a:fld>
            <a:endParaRPr lang="en-CA"/>
          </a:p>
        </p:txBody>
      </p:sp>
      <p:pic>
        <p:nvPicPr>
          <p:cNvPr id="5" name="Picture 4">
            <a:extLst>
              <a:ext uri="{FF2B5EF4-FFF2-40B4-BE49-F238E27FC236}">
                <a16:creationId xmlns:a16="http://schemas.microsoft.com/office/drawing/2014/main" id="{9A7B41AB-7C38-4A32-A538-F068C1910456}"/>
              </a:ext>
            </a:extLst>
          </p:cNvPr>
          <p:cNvPicPr>
            <a:picLocks noChangeAspect="1"/>
          </p:cNvPicPr>
          <p:nvPr/>
        </p:nvPicPr>
        <p:blipFill>
          <a:blip r:embed="rId2"/>
          <a:stretch>
            <a:fillRect/>
          </a:stretch>
        </p:blipFill>
        <p:spPr>
          <a:xfrm>
            <a:off x="2427317" y="2822773"/>
            <a:ext cx="6831914" cy="1057283"/>
          </a:xfrm>
          <a:prstGeom prst="rect">
            <a:avLst/>
          </a:prstGeom>
        </p:spPr>
      </p:pic>
    </p:spTree>
    <p:extLst>
      <p:ext uri="{BB962C8B-B14F-4D97-AF65-F5344CB8AC3E}">
        <p14:creationId xmlns:p14="http://schemas.microsoft.com/office/powerpoint/2010/main" val="188724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EF5E-9EEE-4779-9F2F-722F27004FAB}"/>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302398B0-2729-4510-BBF8-4128138947ED}"/>
              </a:ext>
            </a:extLst>
          </p:cNvPr>
          <p:cNvSpPr>
            <a:spLocks noGrp="1"/>
          </p:cNvSpPr>
          <p:nvPr>
            <p:ph idx="1"/>
          </p:nvPr>
        </p:nvSpPr>
        <p:spPr/>
        <p:txBody>
          <a:bodyPr>
            <a:normAutofit fontScale="85000" lnSpcReduction="20000"/>
          </a:bodyPr>
          <a:lstStyle/>
          <a:p>
            <a:pPr marL="514350" indent="-514350">
              <a:buFont typeface="+mj-lt"/>
              <a:buAutoNum type="arabicPeriod"/>
            </a:pPr>
            <a:r>
              <a:rPr lang="en-CA" sz="1800" dirty="0"/>
              <a:t>M. </a:t>
            </a:r>
            <a:r>
              <a:rPr lang="en-CA" sz="1800" dirty="0" err="1"/>
              <a:t>Safta</a:t>
            </a:r>
            <a:r>
              <a:rPr lang="en-CA" sz="1800" dirty="0"/>
              <a:t>, P. </a:t>
            </a:r>
            <a:r>
              <a:rPr lang="en-CA" sz="1800" dirty="0" err="1"/>
              <a:t>Svasta</a:t>
            </a:r>
            <a:r>
              <a:rPr lang="en-CA" sz="1800" dirty="0"/>
              <a:t>, M. Dima, A. </a:t>
            </a:r>
            <a:r>
              <a:rPr lang="en-CA" sz="1800" dirty="0" err="1"/>
              <a:t>Marghescu</a:t>
            </a:r>
            <a:r>
              <a:rPr lang="en-CA" sz="1800" dirty="0"/>
              <a:t> and M. </a:t>
            </a:r>
            <a:r>
              <a:rPr lang="en-CA" sz="1800" dirty="0" err="1"/>
              <a:t>Costiuc</a:t>
            </a:r>
            <a:r>
              <a:rPr lang="en-CA" sz="1800" dirty="0"/>
              <a:t>, "Design and setup of Power Analysis attacks," 2016 IEEE 22nd International Symposium for Design and Technology in Electronic Packaging (SIITME), Oradea, 2016, pp. 110-113.</a:t>
            </a:r>
            <a:endParaRPr lang="en-US" sz="1800" dirty="0"/>
          </a:p>
          <a:p>
            <a:pPr marL="514350" indent="-514350">
              <a:buFont typeface="+mj-lt"/>
              <a:buAutoNum type="arabicPeriod"/>
            </a:pPr>
            <a:r>
              <a:rPr lang="en-US" sz="1800" dirty="0"/>
              <a:t>E. English and S. Hamilton, "Network security under siege: the timing attack," in Computer, vol. 29, no. 3, pp. 95-97, March 1996</a:t>
            </a:r>
          </a:p>
          <a:p>
            <a:pPr marL="514350" indent="-514350">
              <a:buFont typeface="+mj-lt"/>
              <a:buAutoNum type="arabicPeriod"/>
            </a:pPr>
            <a:r>
              <a:rPr lang="en-US" sz="1800" dirty="0"/>
              <a:t>P. Kocher </a:t>
            </a:r>
            <a:r>
              <a:rPr lang="en-US" sz="1800" i="1" dirty="0"/>
              <a:t>et al</a:t>
            </a:r>
            <a:r>
              <a:rPr lang="en-US" sz="1800" dirty="0"/>
              <a:t>., "</a:t>
            </a:r>
            <a:r>
              <a:rPr lang="en-US" sz="1800" dirty="0" err="1"/>
              <a:t>Spectre</a:t>
            </a:r>
            <a:r>
              <a:rPr lang="en-US" sz="1800" dirty="0"/>
              <a:t> Attacks: Exploiting Speculative Execution," </a:t>
            </a:r>
            <a:r>
              <a:rPr lang="en-US" sz="1800" i="1" dirty="0"/>
              <a:t>2019 IEEE Symposium on Security and Privacy (SP)</a:t>
            </a:r>
            <a:r>
              <a:rPr lang="en-US" sz="1800" dirty="0"/>
              <a:t>, San Francisco, CA, USA, 2019, pp. 1-19</a:t>
            </a:r>
          </a:p>
          <a:p>
            <a:pPr marL="514350" indent="-514350">
              <a:buFont typeface="+mj-lt"/>
              <a:buAutoNum type="arabicPeriod"/>
            </a:pPr>
            <a:r>
              <a:rPr lang="en-CA" sz="1800" dirty="0"/>
              <a:t>J. Kong, O. </a:t>
            </a:r>
            <a:r>
              <a:rPr lang="en-CA" sz="1800" dirty="0" err="1"/>
              <a:t>Aciicmez</a:t>
            </a:r>
            <a:r>
              <a:rPr lang="en-CA" sz="1800" dirty="0"/>
              <a:t>, J. Seifert and H. Zhou, "Architecting against Software Cache-Based Side-Channel Attacks," in IEEE Transactions on Computers, vol. 62, no. 7, pp. 1276-1288, July 2013</a:t>
            </a:r>
            <a:endParaRPr lang="en-US" sz="1800" dirty="0"/>
          </a:p>
          <a:p>
            <a:pPr marL="514350" indent="-514350">
              <a:buFont typeface="+mj-lt"/>
              <a:buAutoNum type="arabicPeriod"/>
            </a:pPr>
            <a:r>
              <a:rPr lang="en-CA" sz="1800" dirty="0"/>
              <a:t>A. </a:t>
            </a:r>
            <a:r>
              <a:rPr lang="en-CA" sz="1800" dirty="0" err="1"/>
              <a:t>Zajić</a:t>
            </a:r>
            <a:r>
              <a:rPr lang="en-CA" sz="1800" dirty="0"/>
              <a:t> and M. </a:t>
            </a:r>
            <a:r>
              <a:rPr lang="en-CA" sz="1800" dirty="0" err="1"/>
              <a:t>Prvulovic</a:t>
            </a:r>
            <a:r>
              <a:rPr lang="en-CA" sz="1800" dirty="0"/>
              <a:t>, "Experimental Demonstration of Electromagnetic Information Leakage From Modern Processor-Memory Systems," in </a:t>
            </a:r>
            <a:r>
              <a:rPr lang="en-CA" sz="1800" i="1" dirty="0"/>
              <a:t>IEEE Transactions on Electromagnetic Compatibility</a:t>
            </a:r>
            <a:r>
              <a:rPr lang="en-CA" sz="1800" dirty="0"/>
              <a:t>, vol. 56, no. 4, pp. 885-893, Aug. 2014.</a:t>
            </a:r>
          </a:p>
          <a:p>
            <a:pPr marL="514350" indent="-514350">
              <a:buFont typeface="+mj-lt"/>
              <a:buAutoNum type="arabicPeriod"/>
            </a:pPr>
            <a:r>
              <a:rPr lang="en-US" sz="1800" dirty="0"/>
              <a:t>M. Bishop, S. Engle, D. Howard and S. Whalen, "A Taxonomy of Buffer Overflow Characteristics," in IEEE Transactions on Dependable and Secure Computing, vol. 9, no. 3, pp. 305-317, May-June 2012.</a:t>
            </a:r>
            <a:endParaRPr lang="en-CA" sz="1800" dirty="0"/>
          </a:p>
          <a:p>
            <a:pPr marL="514350" indent="-514350">
              <a:buFont typeface="+mj-lt"/>
              <a:buAutoNum type="arabicPeriod"/>
            </a:pPr>
            <a:r>
              <a:rPr lang="en-US" sz="1800" dirty="0"/>
              <a:t>D. Page and F. </a:t>
            </a:r>
            <a:r>
              <a:rPr lang="en-US" sz="1800" dirty="0" err="1"/>
              <a:t>Vercauteren</a:t>
            </a:r>
            <a:r>
              <a:rPr lang="en-US" sz="1800" dirty="0"/>
              <a:t>, "A Fault Attack on Pairing-Based Cryptography," in IEEE Transactions on Computers, vol. 55, no. 9, pp. 1075-1080, Sept. 2006.</a:t>
            </a:r>
          </a:p>
          <a:p>
            <a:pPr marL="514350" indent="-514350">
              <a:buFont typeface="+mj-lt"/>
              <a:buAutoNum type="arabicPeriod"/>
            </a:pPr>
            <a:r>
              <a:rPr lang="en-US" sz="1800" dirty="0"/>
              <a:t>M. A. Hasan, "Power analysis attacks and algorithmic approaches to their countermeasures for </a:t>
            </a:r>
            <a:r>
              <a:rPr lang="en-US" sz="1800" dirty="0" err="1"/>
              <a:t>Koblitz</a:t>
            </a:r>
            <a:r>
              <a:rPr lang="en-US" sz="1800" dirty="0"/>
              <a:t> curve cryptosystems," in </a:t>
            </a:r>
            <a:r>
              <a:rPr lang="en-US" sz="1800" i="1" dirty="0"/>
              <a:t>IEEE Transactions on Computers</a:t>
            </a:r>
            <a:r>
              <a:rPr lang="en-US" sz="1800" dirty="0"/>
              <a:t>, vol. 50, no. 10, pp. 1071-1083, Oct. 2001.</a:t>
            </a:r>
          </a:p>
          <a:p>
            <a:pPr marL="514350" indent="-514350">
              <a:buFont typeface="+mj-lt"/>
              <a:buAutoNum type="arabicPeriod"/>
            </a:pPr>
            <a:r>
              <a:rPr lang="en-CA" sz="1800" dirty="0"/>
              <a:t>J. Fan, X. Guo, E. De Mulder, P. </a:t>
            </a:r>
            <a:r>
              <a:rPr lang="en-CA" sz="1800" dirty="0" err="1"/>
              <a:t>Schaumont</a:t>
            </a:r>
            <a:r>
              <a:rPr lang="en-CA" sz="1800" dirty="0"/>
              <a:t>, B. </a:t>
            </a:r>
            <a:r>
              <a:rPr lang="en-CA" sz="1800" dirty="0" err="1"/>
              <a:t>Preneel</a:t>
            </a:r>
            <a:r>
              <a:rPr lang="en-CA" sz="1800" dirty="0"/>
              <a:t> and I. </a:t>
            </a:r>
            <a:r>
              <a:rPr lang="en-CA" sz="1800" dirty="0" err="1"/>
              <a:t>Verbauwhede</a:t>
            </a:r>
            <a:r>
              <a:rPr lang="en-CA" sz="1800" dirty="0"/>
              <a:t>, "State-of-the-art of secure ECC implementations: a survey on known side-channel attacks and countermeasures," 2010 IEEE International Symposium on Hardware-Oriented Security and Trust (HOST), Anaheim, CA, 2010, pp. 76-87.</a:t>
            </a:r>
          </a:p>
        </p:txBody>
      </p:sp>
      <p:sp>
        <p:nvSpPr>
          <p:cNvPr id="4" name="Slide Number Placeholder 3">
            <a:extLst>
              <a:ext uri="{FF2B5EF4-FFF2-40B4-BE49-F238E27FC236}">
                <a16:creationId xmlns:a16="http://schemas.microsoft.com/office/drawing/2014/main" id="{76C6902F-A374-4D7B-858C-1750DB36F486}"/>
              </a:ext>
            </a:extLst>
          </p:cNvPr>
          <p:cNvSpPr>
            <a:spLocks noGrp="1"/>
          </p:cNvSpPr>
          <p:nvPr>
            <p:ph type="sldNum" sz="quarter" idx="12"/>
          </p:nvPr>
        </p:nvSpPr>
        <p:spPr/>
        <p:txBody>
          <a:bodyPr/>
          <a:lstStyle/>
          <a:p>
            <a:fld id="{81B00134-AF6F-49B7-9A19-0FB996762CD3}" type="slidenum">
              <a:rPr lang="en-CA" smtClean="0"/>
              <a:t>13</a:t>
            </a:fld>
            <a:endParaRPr lang="en-CA"/>
          </a:p>
        </p:txBody>
      </p:sp>
    </p:spTree>
    <p:extLst>
      <p:ext uri="{BB962C8B-B14F-4D97-AF65-F5344CB8AC3E}">
        <p14:creationId xmlns:p14="http://schemas.microsoft.com/office/powerpoint/2010/main" val="75049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07CB-9342-4CBC-9E94-29BB92990806}"/>
              </a:ext>
            </a:extLst>
          </p:cNvPr>
          <p:cNvSpPr>
            <a:spLocks noGrp="1"/>
          </p:cNvSpPr>
          <p:nvPr>
            <p:ph type="title"/>
          </p:nvPr>
        </p:nvSpPr>
        <p:spPr/>
        <p:txBody>
          <a:bodyPr/>
          <a:lstStyle/>
          <a:p>
            <a:r>
              <a:rPr lang="en-US" dirty="0"/>
              <a:t>Cryptanalysis – Breaking Encryption</a:t>
            </a:r>
            <a:endParaRPr lang="en-CA" dirty="0"/>
          </a:p>
        </p:txBody>
      </p:sp>
      <p:sp>
        <p:nvSpPr>
          <p:cNvPr id="3" name="Content Placeholder 2">
            <a:extLst>
              <a:ext uri="{FF2B5EF4-FFF2-40B4-BE49-F238E27FC236}">
                <a16:creationId xmlns:a16="http://schemas.microsoft.com/office/drawing/2014/main" id="{288E448B-103F-4EC6-ADB6-916F05FDAD96}"/>
              </a:ext>
            </a:extLst>
          </p:cNvPr>
          <p:cNvSpPr>
            <a:spLocks noGrp="1"/>
          </p:cNvSpPr>
          <p:nvPr>
            <p:ph idx="1"/>
          </p:nvPr>
        </p:nvSpPr>
        <p:spPr/>
        <p:txBody>
          <a:bodyPr>
            <a:normAutofit lnSpcReduction="10000"/>
          </a:bodyPr>
          <a:lstStyle/>
          <a:p>
            <a:r>
              <a:rPr lang="en-US" sz="2700" dirty="0"/>
              <a:t>Linear cryptanalysis is based on solving a system of equations to recover portions of the key. Most block ciphers have a non-linear element, such as the S-block in DES, inserted to make this more difficult [3]</a:t>
            </a:r>
            <a:endParaRPr lang="en-CA" sz="2700" dirty="0"/>
          </a:p>
          <a:p>
            <a:r>
              <a:rPr lang="en-US" dirty="0"/>
              <a:t>Differential Cryptanalysis looks for patterns and attempts to recover the plaintext from those patterns</a:t>
            </a:r>
          </a:p>
          <a:p>
            <a:r>
              <a:rPr lang="en-CA" sz="2700" dirty="0"/>
              <a:t>Side-Channel Attacks look for patterns in secondary variables rather than directly attacking the ciphertext. Secondary variables could include:</a:t>
            </a:r>
          </a:p>
          <a:p>
            <a:pPr lvl="1"/>
            <a:r>
              <a:rPr lang="en-CA" sz="2300" dirty="0"/>
              <a:t>Power consumption (Power Differential Attacks) [1]</a:t>
            </a:r>
          </a:p>
          <a:p>
            <a:pPr lvl="1"/>
            <a:r>
              <a:rPr lang="en-CA" sz="2300" dirty="0"/>
              <a:t>Time (Spectre Attacks) [2][3]</a:t>
            </a:r>
          </a:p>
          <a:p>
            <a:pPr lvl="1"/>
            <a:r>
              <a:rPr lang="en-CA" sz="2300" dirty="0"/>
              <a:t>Cache Storage [4]</a:t>
            </a:r>
          </a:p>
          <a:p>
            <a:pPr lvl="1"/>
            <a:r>
              <a:rPr lang="en-CA" sz="2300" dirty="0"/>
              <a:t>Electromagnetic Leakage (Tempest Attacks) [5]</a:t>
            </a:r>
          </a:p>
        </p:txBody>
      </p:sp>
      <p:sp>
        <p:nvSpPr>
          <p:cNvPr id="6" name="Slide Number Placeholder 5">
            <a:extLst>
              <a:ext uri="{FF2B5EF4-FFF2-40B4-BE49-F238E27FC236}">
                <a16:creationId xmlns:a16="http://schemas.microsoft.com/office/drawing/2014/main" id="{CE8AB78E-A6B8-447B-809E-48B483135166}"/>
              </a:ext>
            </a:extLst>
          </p:cNvPr>
          <p:cNvSpPr>
            <a:spLocks noGrp="1"/>
          </p:cNvSpPr>
          <p:nvPr>
            <p:ph type="sldNum" sz="quarter" idx="12"/>
          </p:nvPr>
        </p:nvSpPr>
        <p:spPr/>
        <p:txBody>
          <a:bodyPr/>
          <a:lstStyle/>
          <a:p>
            <a:fld id="{81B00134-AF6F-49B7-9A19-0FB996762CD3}" type="slidenum">
              <a:rPr lang="en-CA" smtClean="0"/>
              <a:t>2</a:t>
            </a:fld>
            <a:endParaRPr lang="en-CA"/>
          </a:p>
        </p:txBody>
      </p:sp>
    </p:spTree>
    <p:extLst>
      <p:ext uri="{BB962C8B-B14F-4D97-AF65-F5344CB8AC3E}">
        <p14:creationId xmlns:p14="http://schemas.microsoft.com/office/powerpoint/2010/main" val="293896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3F68-0BE3-4D21-83E8-D018D979374B}"/>
              </a:ext>
            </a:extLst>
          </p:cNvPr>
          <p:cNvSpPr>
            <a:spLocks noGrp="1"/>
          </p:cNvSpPr>
          <p:nvPr>
            <p:ph type="title"/>
          </p:nvPr>
        </p:nvSpPr>
        <p:spPr/>
        <p:txBody>
          <a:bodyPr/>
          <a:lstStyle/>
          <a:p>
            <a:r>
              <a:rPr lang="en-US" dirty="0"/>
              <a:t>Side-Channel Attacks</a:t>
            </a:r>
            <a:endParaRPr lang="en-CA" dirty="0"/>
          </a:p>
        </p:txBody>
      </p:sp>
      <p:sp>
        <p:nvSpPr>
          <p:cNvPr id="3" name="Content Placeholder 2">
            <a:extLst>
              <a:ext uri="{FF2B5EF4-FFF2-40B4-BE49-F238E27FC236}">
                <a16:creationId xmlns:a16="http://schemas.microsoft.com/office/drawing/2014/main" id="{02B1B171-083B-4721-922E-0EE4C7B3F489}"/>
              </a:ext>
            </a:extLst>
          </p:cNvPr>
          <p:cNvSpPr>
            <a:spLocks noGrp="1"/>
          </p:cNvSpPr>
          <p:nvPr>
            <p:ph idx="1"/>
          </p:nvPr>
        </p:nvSpPr>
        <p:spPr/>
        <p:txBody>
          <a:bodyPr/>
          <a:lstStyle/>
          <a:p>
            <a:r>
              <a:rPr lang="en-US" dirty="0"/>
              <a:t>Side-Channel Attacks use information available outside of the cipher operation to either transform the ciphertext to plaintext, learn the keys and initializing vectors in use, or learn the plaintext data before it is encrypted.</a:t>
            </a:r>
          </a:p>
          <a:p>
            <a:r>
              <a:rPr lang="en-US" dirty="0"/>
              <a:t>Side-Channel Attacks are usually statistics based and rely on having enough data to pull meaningful information out</a:t>
            </a:r>
          </a:p>
          <a:p>
            <a:r>
              <a:rPr lang="en-US" dirty="0"/>
              <a:t>Many of these attacks require physical access (Power Differential), or require that the attacker be in the vicinity (Tempest). Others can be accomplished remotely or through the use of a proxy (Timing Attacks, Sound Analysis, Fault Analysis)</a:t>
            </a:r>
            <a:endParaRPr lang="en-CA" dirty="0"/>
          </a:p>
        </p:txBody>
      </p:sp>
      <p:sp>
        <p:nvSpPr>
          <p:cNvPr id="4" name="Slide Number Placeholder 3">
            <a:extLst>
              <a:ext uri="{FF2B5EF4-FFF2-40B4-BE49-F238E27FC236}">
                <a16:creationId xmlns:a16="http://schemas.microsoft.com/office/drawing/2014/main" id="{DEDB994E-E285-440C-8F2D-E2404912827B}"/>
              </a:ext>
            </a:extLst>
          </p:cNvPr>
          <p:cNvSpPr>
            <a:spLocks noGrp="1"/>
          </p:cNvSpPr>
          <p:nvPr>
            <p:ph type="sldNum" sz="quarter" idx="12"/>
          </p:nvPr>
        </p:nvSpPr>
        <p:spPr/>
        <p:txBody>
          <a:bodyPr/>
          <a:lstStyle/>
          <a:p>
            <a:fld id="{81B00134-AF6F-49B7-9A19-0FB996762CD3}" type="slidenum">
              <a:rPr lang="en-CA" smtClean="0"/>
              <a:t>3</a:t>
            </a:fld>
            <a:endParaRPr lang="en-CA"/>
          </a:p>
        </p:txBody>
      </p:sp>
    </p:spTree>
    <p:extLst>
      <p:ext uri="{BB962C8B-B14F-4D97-AF65-F5344CB8AC3E}">
        <p14:creationId xmlns:p14="http://schemas.microsoft.com/office/powerpoint/2010/main" val="273708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EA07-3041-4B15-8E82-CD7DF6FE9D9E}"/>
              </a:ext>
            </a:extLst>
          </p:cNvPr>
          <p:cNvSpPr>
            <a:spLocks noGrp="1"/>
          </p:cNvSpPr>
          <p:nvPr>
            <p:ph type="title"/>
          </p:nvPr>
        </p:nvSpPr>
        <p:spPr/>
        <p:txBody>
          <a:bodyPr/>
          <a:lstStyle/>
          <a:p>
            <a:r>
              <a:rPr lang="en-US" dirty="0"/>
              <a:t>Power Differential Attacks</a:t>
            </a:r>
            <a:endParaRPr lang="en-CA" dirty="0"/>
          </a:p>
        </p:txBody>
      </p:sp>
      <p:sp>
        <p:nvSpPr>
          <p:cNvPr id="3" name="Content Placeholder 2">
            <a:extLst>
              <a:ext uri="{FF2B5EF4-FFF2-40B4-BE49-F238E27FC236}">
                <a16:creationId xmlns:a16="http://schemas.microsoft.com/office/drawing/2014/main" id="{CEEB6704-09B3-4E04-9AF0-1E13B46A333A}"/>
              </a:ext>
            </a:extLst>
          </p:cNvPr>
          <p:cNvSpPr>
            <a:spLocks noGrp="1"/>
          </p:cNvSpPr>
          <p:nvPr>
            <p:ph idx="1"/>
          </p:nvPr>
        </p:nvSpPr>
        <p:spPr>
          <a:xfrm>
            <a:off x="838200" y="1825625"/>
            <a:ext cx="10515600" cy="4262934"/>
          </a:xfrm>
        </p:spPr>
        <p:txBody>
          <a:bodyPr/>
          <a:lstStyle/>
          <a:p>
            <a:r>
              <a:rPr lang="en-US" dirty="0"/>
              <a:t>Power Differential Attacks attempt to find a statistical correlation between differences in power drawn during an operation and the operands.</a:t>
            </a:r>
          </a:p>
          <a:p>
            <a:r>
              <a:rPr lang="en-US" dirty="0"/>
              <a:t>Typically, physical access to the device or circuit is required and a oscilloscope and computer are required to analyze the information.</a:t>
            </a:r>
          </a:p>
          <a:p>
            <a:r>
              <a:rPr lang="en-US" dirty="0"/>
              <a:t>In addition, the attacker generally requires the ability to obtain plaintext/cyphertext pairs alongside the time-series power consumption during encryption</a:t>
            </a:r>
            <a:endParaRPr lang="en-CA" dirty="0"/>
          </a:p>
        </p:txBody>
      </p:sp>
      <p:sp>
        <p:nvSpPr>
          <p:cNvPr id="4" name="Slide Number Placeholder 3">
            <a:extLst>
              <a:ext uri="{FF2B5EF4-FFF2-40B4-BE49-F238E27FC236}">
                <a16:creationId xmlns:a16="http://schemas.microsoft.com/office/drawing/2014/main" id="{2C62C130-F82E-4EA1-9920-3273F443FB75}"/>
              </a:ext>
            </a:extLst>
          </p:cNvPr>
          <p:cNvSpPr>
            <a:spLocks noGrp="1"/>
          </p:cNvSpPr>
          <p:nvPr>
            <p:ph type="sldNum" sz="quarter" idx="12"/>
          </p:nvPr>
        </p:nvSpPr>
        <p:spPr/>
        <p:txBody>
          <a:bodyPr/>
          <a:lstStyle/>
          <a:p>
            <a:fld id="{81B00134-AF6F-49B7-9A19-0FB996762CD3}" type="slidenum">
              <a:rPr lang="en-CA" smtClean="0"/>
              <a:t>4</a:t>
            </a:fld>
            <a:endParaRPr lang="en-CA"/>
          </a:p>
        </p:txBody>
      </p:sp>
      <p:sp>
        <p:nvSpPr>
          <p:cNvPr id="5" name="TextBox 4">
            <a:extLst>
              <a:ext uri="{FF2B5EF4-FFF2-40B4-BE49-F238E27FC236}">
                <a16:creationId xmlns:a16="http://schemas.microsoft.com/office/drawing/2014/main" id="{72E38F82-CEDA-4CC4-94BC-655C54D3FE7D}"/>
              </a:ext>
            </a:extLst>
          </p:cNvPr>
          <p:cNvSpPr txBox="1"/>
          <p:nvPr/>
        </p:nvSpPr>
        <p:spPr>
          <a:xfrm>
            <a:off x="838200" y="6088559"/>
            <a:ext cx="9641378" cy="430887"/>
          </a:xfrm>
          <a:prstGeom prst="rect">
            <a:avLst/>
          </a:prstGeom>
          <a:noFill/>
        </p:spPr>
        <p:txBody>
          <a:bodyPr wrap="square" rtlCol="0">
            <a:spAutoFit/>
          </a:bodyPr>
          <a:lstStyle/>
          <a:p>
            <a:pPr marL="514350" indent="-514350">
              <a:buFont typeface="Arial" panose="020B0604020202020204" pitchFamily="34" charset="0"/>
              <a:buChar char="•"/>
            </a:pPr>
            <a:r>
              <a:rPr lang="en-CA" sz="1100" dirty="0"/>
              <a:t>M. </a:t>
            </a:r>
            <a:r>
              <a:rPr lang="en-CA" sz="1100" dirty="0" err="1"/>
              <a:t>Safta</a:t>
            </a:r>
            <a:r>
              <a:rPr lang="en-CA" sz="1100" dirty="0"/>
              <a:t>, P. </a:t>
            </a:r>
            <a:r>
              <a:rPr lang="en-CA" sz="1100" dirty="0" err="1"/>
              <a:t>Svasta</a:t>
            </a:r>
            <a:r>
              <a:rPr lang="en-CA" sz="1100" dirty="0"/>
              <a:t>, M. Dima, A. </a:t>
            </a:r>
            <a:r>
              <a:rPr lang="en-CA" sz="1100" dirty="0" err="1"/>
              <a:t>Marghescu</a:t>
            </a:r>
            <a:r>
              <a:rPr lang="en-CA" sz="1100" dirty="0"/>
              <a:t> and M. </a:t>
            </a:r>
            <a:r>
              <a:rPr lang="en-CA" sz="1100" dirty="0" err="1"/>
              <a:t>Costiuc</a:t>
            </a:r>
            <a:r>
              <a:rPr lang="en-CA" sz="1100" dirty="0"/>
              <a:t>, "Design and setup of Power Analysis attacks," 2016 IEEE 22nd International Symposium for Design and Technology in Electronic Packaging (SIITME), Oradea, 2016, pp. 110-113.</a:t>
            </a:r>
            <a:endParaRPr lang="en-US" sz="1100" dirty="0"/>
          </a:p>
        </p:txBody>
      </p:sp>
    </p:spTree>
    <p:extLst>
      <p:ext uri="{BB962C8B-B14F-4D97-AF65-F5344CB8AC3E}">
        <p14:creationId xmlns:p14="http://schemas.microsoft.com/office/powerpoint/2010/main" val="346118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9568-C40B-4CF9-954C-439B32447A38}"/>
              </a:ext>
            </a:extLst>
          </p:cNvPr>
          <p:cNvSpPr>
            <a:spLocks noGrp="1"/>
          </p:cNvSpPr>
          <p:nvPr>
            <p:ph type="title"/>
          </p:nvPr>
        </p:nvSpPr>
        <p:spPr/>
        <p:txBody>
          <a:bodyPr/>
          <a:lstStyle/>
          <a:p>
            <a:r>
              <a:rPr lang="en-US" dirty="0"/>
              <a:t>Timing Attacks</a:t>
            </a:r>
            <a:endParaRPr lang="en-CA" dirty="0"/>
          </a:p>
        </p:txBody>
      </p:sp>
      <p:sp>
        <p:nvSpPr>
          <p:cNvPr id="3" name="Content Placeholder 2">
            <a:extLst>
              <a:ext uri="{FF2B5EF4-FFF2-40B4-BE49-F238E27FC236}">
                <a16:creationId xmlns:a16="http://schemas.microsoft.com/office/drawing/2014/main" id="{741D233B-A128-4BD9-855A-877368FC7BF3}"/>
              </a:ext>
            </a:extLst>
          </p:cNvPr>
          <p:cNvSpPr>
            <a:spLocks noGrp="1"/>
          </p:cNvSpPr>
          <p:nvPr>
            <p:ph idx="1"/>
          </p:nvPr>
        </p:nvSpPr>
        <p:spPr/>
        <p:txBody>
          <a:bodyPr/>
          <a:lstStyle/>
          <a:p>
            <a:r>
              <a:rPr lang="en-US" dirty="0"/>
              <a:t>Timing Attacks generally aim to take advantage of variations in time to encrypt to recover the key from a large set of cyphertexts and their corresponding encryption times.</a:t>
            </a:r>
          </a:p>
          <a:p>
            <a:r>
              <a:rPr lang="en-US" dirty="0"/>
              <a:t>Several factors can add to the variability of an encryption algorithm, such as:</a:t>
            </a:r>
          </a:p>
          <a:p>
            <a:pPr lvl="1"/>
            <a:r>
              <a:rPr lang="en-US" dirty="0"/>
              <a:t>Branching</a:t>
            </a:r>
          </a:p>
          <a:p>
            <a:pPr lvl="1"/>
            <a:r>
              <a:rPr lang="en-US" dirty="0"/>
              <a:t>Cache Hits and Misses</a:t>
            </a:r>
          </a:p>
          <a:p>
            <a:pPr lvl="1"/>
            <a:r>
              <a:rPr lang="en-US" dirty="0"/>
              <a:t>Non-Constant Processor Instructions (Pipeline Bubbling)</a:t>
            </a:r>
          </a:p>
          <a:p>
            <a:pPr lvl="1"/>
            <a:r>
              <a:rPr lang="en-US" dirty="0"/>
              <a:t>Compiler Optimizations</a:t>
            </a:r>
            <a:endParaRPr lang="en-CA" dirty="0"/>
          </a:p>
        </p:txBody>
      </p:sp>
      <p:sp>
        <p:nvSpPr>
          <p:cNvPr id="4" name="Slide Number Placeholder 3">
            <a:extLst>
              <a:ext uri="{FF2B5EF4-FFF2-40B4-BE49-F238E27FC236}">
                <a16:creationId xmlns:a16="http://schemas.microsoft.com/office/drawing/2014/main" id="{5CE180B8-016E-430B-AA62-0BAC3BD5E287}"/>
              </a:ext>
            </a:extLst>
          </p:cNvPr>
          <p:cNvSpPr>
            <a:spLocks noGrp="1"/>
          </p:cNvSpPr>
          <p:nvPr>
            <p:ph type="sldNum" sz="quarter" idx="12"/>
          </p:nvPr>
        </p:nvSpPr>
        <p:spPr/>
        <p:txBody>
          <a:bodyPr/>
          <a:lstStyle/>
          <a:p>
            <a:fld id="{81B00134-AF6F-49B7-9A19-0FB996762CD3}" type="slidenum">
              <a:rPr lang="en-CA" smtClean="0"/>
              <a:t>5</a:t>
            </a:fld>
            <a:endParaRPr lang="en-CA"/>
          </a:p>
        </p:txBody>
      </p:sp>
      <p:sp>
        <p:nvSpPr>
          <p:cNvPr id="7" name="TextBox 6">
            <a:extLst>
              <a:ext uri="{FF2B5EF4-FFF2-40B4-BE49-F238E27FC236}">
                <a16:creationId xmlns:a16="http://schemas.microsoft.com/office/drawing/2014/main" id="{A50AFB99-8D63-4993-9BF8-22E5D339D15E}"/>
              </a:ext>
            </a:extLst>
          </p:cNvPr>
          <p:cNvSpPr txBox="1"/>
          <p:nvPr/>
        </p:nvSpPr>
        <p:spPr>
          <a:xfrm>
            <a:off x="753686" y="6174799"/>
            <a:ext cx="8639695" cy="276999"/>
          </a:xfrm>
          <a:prstGeom prst="rect">
            <a:avLst/>
          </a:prstGeom>
          <a:noFill/>
        </p:spPr>
        <p:txBody>
          <a:bodyPr wrap="square" rtlCol="0">
            <a:spAutoFit/>
          </a:bodyPr>
          <a:lstStyle/>
          <a:p>
            <a:pPr marL="228600" indent="-228600">
              <a:buFont typeface="Arial" panose="020B0604020202020204" pitchFamily="34" charset="0"/>
              <a:buChar char="•"/>
            </a:pPr>
            <a:r>
              <a:rPr lang="en-US" sz="1200" dirty="0"/>
              <a:t>E. English and S. Hamilton, "Network security under siege: the timing attack," in Computer, vol. 29, no. 3, pp. 95-97, March 1996</a:t>
            </a:r>
          </a:p>
        </p:txBody>
      </p:sp>
    </p:spTree>
    <p:extLst>
      <p:ext uri="{BB962C8B-B14F-4D97-AF65-F5344CB8AC3E}">
        <p14:creationId xmlns:p14="http://schemas.microsoft.com/office/powerpoint/2010/main" val="4775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BEB2-E514-4CB4-B095-12FD871B7E77}"/>
              </a:ext>
            </a:extLst>
          </p:cNvPr>
          <p:cNvSpPr>
            <a:spLocks noGrp="1"/>
          </p:cNvSpPr>
          <p:nvPr>
            <p:ph type="title"/>
          </p:nvPr>
        </p:nvSpPr>
        <p:spPr/>
        <p:txBody>
          <a:bodyPr/>
          <a:lstStyle/>
          <a:p>
            <a:r>
              <a:rPr lang="en-US" dirty="0"/>
              <a:t>Cache Attacks: </a:t>
            </a:r>
            <a:r>
              <a:rPr lang="en-US" dirty="0" err="1"/>
              <a:t>Spectre</a:t>
            </a:r>
            <a:endParaRPr lang="en-CA" dirty="0"/>
          </a:p>
        </p:txBody>
      </p:sp>
      <p:sp>
        <p:nvSpPr>
          <p:cNvPr id="3" name="Content Placeholder 2">
            <a:extLst>
              <a:ext uri="{FF2B5EF4-FFF2-40B4-BE49-F238E27FC236}">
                <a16:creationId xmlns:a16="http://schemas.microsoft.com/office/drawing/2014/main" id="{E649991E-BE44-489E-859F-814996E5F97A}"/>
              </a:ext>
            </a:extLst>
          </p:cNvPr>
          <p:cNvSpPr>
            <a:spLocks noGrp="1"/>
          </p:cNvSpPr>
          <p:nvPr>
            <p:ph idx="1"/>
          </p:nvPr>
        </p:nvSpPr>
        <p:spPr/>
        <p:txBody>
          <a:bodyPr/>
          <a:lstStyle/>
          <a:p>
            <a:r>
              <a:rPr lang="en-US" dirty="0"/>
              <a:t>Modern processors use an optimization called Speculative Execution, which performs work before it is needed. This optimization trains the CPU to lookahead and pre-compute possible values when it can.</a:t>
            </a:r>
          </a:p>
          <a:p>
            <a:endParaRPr lang="en-US" dirty="0"/>
          </a:p>
          <a:p>
            <a:endParaRPr lang="en-US" dirty="0"/>
          </a:p>
          <a:p>
            <a:r>
              <a:rPr lang="en-US" dirty="0"/>
              <a:t>The above code is a possible target of Speculative Execution</a:t>
            </a:r>
          </a:p>
          <a:p>
            <a:pPr lvl="1"/>
            <a:r>
              <a:rPr lang="en-US" dirty="0"/>
              <a:t>If x is within the correct array size bounds, the CPU will branch inside the IF</a:t>
            </a:r>
          </a:p>
          <a:p>
            <a:pPr lvl="1"/>
            <a:r>
              <a:rPr lang="en-US" dirty="0"/>
              <a:t>If this happens often, the CPU will start to pre-compute the results of y</a:t>
            </a:r>
          </a:p>
          <a:p>
            <a:pPr lvl="1"/>
            <a:r>
              <a:rPr lang="en-US" dirty="0"/>
              <a:t>If x is outside the correct array size bounds, the CPU will throwaway it’s precomputed value</a:t>
            </a:r>
          </a:p>
        </p:txBody>
      </p:sp>
      <p:sp>
        <p:nvSpPr>
          <p:cNvPr id="4" name="Slide Number Placeholder 3">
            <a:extLst>
              <a:ext uri="{FF2B5EF4-FFF2-40B4-BE49-F238E27FC236}">
                <a16:creationId xmlns:a16="http://schemas.microsoft.com/office/drawing/2014/main" id="{2B08D304-079F-4B27-ABB5-BDFE79A1A1CB}"/>
              </a:ext>
            </a:extLst>
          </p:cNvPr>
          <p:cNvSpPr>
            <a:spLocks noGrp="1"/>
          </p:cNvSpPr>
          <p:nvPr>
            <p:ph type="sldNum" sz="quarter" idx="12"/>
          </p:nvPr>
        </p:nvSpPr>
        <p:spPr/>
        <p:txBody>
          <a:bodyPr/>
          <a:lstStyle/>
          <a:p>
            <a:fld id="{81B00134-AF6F-49B7-9A19-0FB996762CD3}" type="slidenum">
              <a:rPr lang="en-CA" smtClean="0"/>
              <a:t>6</a:t>
            </a:fld>
            <a:endParaRPr lang="en-CA"/>
          </a:p>
        </p:txBody>
      </p:sp>
      <p:sp>
        <p:nvSpPr>
          <p:cNvPr id="5" name="TextBox 4">
            <a:extLst>
              <a:ext uri="{FF2B5EF4-FFF2-40B4-BE49-F238E27FC236}">
                <a16:creationId xmlns:a16="http://schemas.microsoft.com/office/drawing/2014/main" id="{F2EFF8BE-4991-4AA2-ABD2-0CE1F151FDBB}"/>
              </a:ext>
            </a:extLst>
          </p:cNvPr>
          <p:cNvSpPr txBox="1"/>
          <p:nvPr/>
        </p:nvSpPr>
        <p:spPr>
          <a:xfrm>
            <a:off x="838199" y="6190211"/>
            <a:ext cx="9015153" cy="461665"/>
          </a:xfrm>
          <a:prstGeom prst="rect">
            <a:avLst/>
          </a:prstGeom>
          <a:noFill/>
        </p:spPr>
        <p:txBody>
          <a:bodyPr wrap="square" rtlCol="0">
            <a:spAutoFit/>
          </a:bodyPr>
          <a:lstStyle/>
          <a:p>
            <a:pPr marL="514350" indent="-514350">
              <a:buFont typeface="Arial" panose="020B0604020202020204" pitchFamily="34" charset="0"/>
              <a:buChar char="•"/>
            </a:pPr>
            <a:r>
              <a:rPr lang="en-US" sz="1200" dirty="0"/>
              <a:t>P. Kocher </a:t>
            </a:r>
            <a:r>
              <a:rPr lang="en-US" sz="1200" i="1" dirty="0"/>
              <a:t>et al</a:t>
            </a:r>
            <a:r>
              <a:rPr lang="en-US" sz="1200" dirty="0"/>
              <a:t>., "</a:t>
            </a:r>
            <a:r>
              <a:rPr lang="en-US" sz="1200" dirty="0" err="1"/>
              <a:t>Spectre</a:t>
            </a:r>
            <a:r>
              <a:rPr lang="en-US" sz="1200" dirty="0"/>
              <a:t> Attacks: Exploiting Speculative Execution," </a:t>
            </a:r>
            <a:r>
              <a:rPr lang="en-US" sz="1200" i="1" dirty="0"/>
              <a:t>2019 IEEE Symposium on Security and Privacy (SP)</a:t>
            </a:r>
            <a:r>
              <a:rPr lang="en-US" sz="1200" dirty="0"/>
              <a:t>, San Francisco, CA, USA, 2019, pp. 1-19</a:t>
            </a:r>
          </a:p>
        </p:txBody>
      </p:sp>
      <p:pic>
        <p:nvPicPr>
          <p:cNvPr id="6" name="Picture 5">
            <a:extLst>
              <a:ext uri="{FF2B5EF4-FFF2-40B4-BE49-F238E27FC236}">
                <a16:creationId xmlns:a16="http://schemas.microsoft.com/office/drawing/2014/main" id="{F5AC6749-9F90-432B-8732-72AB4B3E7897}"/>
              </a:ext>
            </a:extLst>
          </p:cNvPr>
          <p:cNvPicPr>
            <a:picLocks noChangeAspect="1"/>
          </p:cNvPicPr>
          <p:nvPr/>
        </p:nvPicPr>
        <p:blipFill>
          <a:blip r:embed="rId2"/>
          <a:stretch>
            <a:fillRect/>
          </a:stretch>
        </p:blipFill>
        <p:spPr>
          <a:xfrm>
            <a:off x="1638267" y="3118658"/>
            <a:ext cx="8915465" cy="1062045"/>
          </a:xfrm>
          <a:prstGeom prst="rect">
            <a:avLst/>
          </a:prstGeom>
        </p:spPr>
      </p:pic>
    </p:spTree>
    <p:extLst>
      <p:ext uri="{BB962C8B-B14F-4D97-AF65-F5344CB8AC3E}">
        <p14:creationId xmlns:p14="http://schemas.microsoft.com/office/powerpoint/2010/main" val="75498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BEB2-E514-4CB4-B095-12FD871B7E77}"/>
              </a:ext>
            </a:extLst>
          </p:cNvPr>
          <p:cNvSpPr>
            <a:spLocks noGrp="1"/>
          </p:cNvSpPr>
          <p:nvPr>
            <p:ph type="title"/>
          </p:nvPr>
        </p:nvSpPr>
        <p:spPr/>
        <p:txBody>
          <a:bodyPr/>
          <a:lstStyle/>
          <a:p>
            <a:r>
              <a:rPr lang="en-US" dirty="0"/>
              <a:t>Cache Attacks: </a:t>
            </a:r>
            <a:r>
              <a:rPr lang="en-US" dirty="0" err="1"/>
              <a:t>Spectre</a:t>
            </a:r>
            <a:endParaRPr lang="en-CA" dirty="0"/>
          </a:p>
        </p:txBody>
      </p:sp>
      <p:sp>
        <p:nvSpPr>
          <p:cNvPr id="3" name="Content Placeholder 2">
            <a:extLst>
              <a:ext uri="{FF2B5EF4-FFF2-40B4-BE49-F238E27FC236}">
                <a16:creationId xmlns:a16="http://schemas.microsoft.com/office/drawing/2014/main" id="{E649991E-BE44-489E-859F-814996E5F97A}"/>
              </a:ext>
            </a:extLst>
          </p:cNvPr>
          <p:cNvSpPr>
            <a:spLocks noGrp="1"/>
          </p:cNvSpPr>
          <p:nvPr>
            <p:ph idx="1"/>
          </p:nvPr>
        </p:nvSpPr>
        <p:spPr/>
        <p:txBody>
          <a:bodyPr/>
          <a:lstStyle/>
          <a:p>
            <a:r>
              <a:rPr lang="en-US" dirty="0"/>
              <a:t>The </a:t>
            </a:r>
            <a:r>
              <a:rPr lang="en-US" dirty="0" err="1"/>
              <a:t>Spectre</a:t>
            </a:r>
            <a:r>
              <a:rPr lang="en-US" dirty="0"/>
              <a:t> attack leverages this optimization and the fact that commonly used values end up in the CPU’s cache.</a:t>
            </a:r>
          </a:p>
          <a:p>
            <a:r>
              <a:rPr lang="en-US" dirty="0"/>
              <a:t>If an attacker can game the Speculative Execution Optimization, they can move sensitive data to the CPU’s cache</a:t>
            </a:r>
          </a:p>
          <a:p>
            <a:r>
              <a:rPr lang="en-US" dirty="0"/>
              <a:t>Even though the CPU has thrown the pre-computed value away, it remains in the cache until it is overwritten</a:t>
            </a:r>
          </a:p>
          <a:p>
            <a:r>
              <a:rPr lang="en-US" dirty="0"/>
              <a:t>This method can be combined with direct access to the cache or a timing attack to recover sensitive information such as keys or plaintext</a:t>
            </a:r>
            <a:endParaRPr lang="en-CA" dirty="0"/>
          </a:p>
        </p:txBody>
      </p:sp>
      <p:sp>
        <p:nvSpPr>
          <p:cNvPr id="4" name="Slide Number Placeholder 3">
            <a:extLst>
              <a:ext uri="{FF2B5EF4-FFF2-40B4-BE49-F238E27FC236}">
                <a16:creationId xmlns:a16="http://schemas.microsoft.com/office/drawing/2014/main" id="{2B08D304-079F-4B27-ABB5-BDFE79A1A1CB}"/>
              </a:ext>
            </a:extLst>
          </p:cNvPr>
          <p:cNvSpPr>
            <a:spLocks noGrp="1"/>
          </p:cNvSpPr>
          <p:nvPr>
            <p:ph type="sldNum" sz="quarter" idx="12"/>
          </p:nvPr>
        </p:nvSpPr>
        <p:spPr/>
        <p:txBody>
          <a:bodyPr/>
          <a:lstStyle/>
          <a:p>
            <a:fld id="{81B00134-AF6F-49B7-9A19-0FB996762CD3}" type="slidenum">
              <a:rPr lang="en-CA" smtClean="0"/>
              <a:t>7</a:t>
            </a:fld>
            <a:endParaRPr lang="en-CA"/>
          </a:p>
        </p:txBody>
      </p:sp>
      <p:sp>
        <p:nvSpPr>
          <p:cNvPr id="5" name="TextBox 4">
            <a:extLst>
              <a:ext uri="{FF2B5EF4-FFF2-40B4-BE49-F238E27FC236}">
                <a16:creationId xmlns:a16="http://schemas.microsoft.com/office/drawing/2014/main" id="{F2EFF8BE-4991-4AA2-ABD2-0CE1F151FDBB}"/>
              </a:ext>
            </a:extLst>
          </p:cNvPr>
          <p:cNvSpPr txBox="1"/>
          <p:nvPr/>
        </p:nvSpPr>
        <p:spPr>
          <a:xfrm>
            <a:off x="838200" y="5851158"/>
            <a:ext cx="9558251" cy="830997"/>
          </a:xfrm>
          <a:prstGeom prst="rect">
            <a:avLst/>
          </a:prstGeom>
          <a:noFill/>
        </p:spPr>
        <p:txBody>
          <a:bodyPr wrap="square" rtlCol="0">
            <a:spAutoFit/>
          </a:bodyPr>
          <a:lstStyle/>
          <a:p>
            <a:pPr marL="514350" indent="-514350">
              <a:buFont typeface="Arial" panose="020B0604020202020204" pitchFamily="34" charset="0"/>
              <a:buChar char="•"/>
            </a:pPr>
            <a:r>
              <a:rPr lang="en-US" sz="1200" dirty="0"/>
              <a:t>P. Kocher </a:t>
            </a:r>
            <a:r>
              <a:rPr lang="en-US" sz="1200" i="1" dirty="0"/>
              <a:t>et al</a:t>
            </a:r>
            <a:r>
              <a:rPr lang="en-US" sz="1200" dirty="0"/>
              <a:t>., "</a:t>
            </a:r>
            <a:r>
              <a:rPr lang="en-US" sz="1200" dirty="0" err="1"/>
              <a:t>Spectre</a:t>
            </a:r>
            <a:r>
              <a:rPr lang="en-US" sz="1200" dirty="0"/>
              <a:t> Attacks: Exploiting Speculative Execution," </a:t>
            </a:r>
            <a:r>
              <a:rPr lang="en-US" sz="1200" i="1" dirty="0"/>
              <a:t>2019 IEEE Symposium on Security and Privacy (SP)</a:t>
            </a:r>
            <a:r>
              <a:rPr lang="en-US" sz="1200" dirty="0"/>
              <a:t>, San Francisco, CA, USA, 2019, pp. 1-19</a:t>
            </a:r>
          </a:p>
          <a:p>
            <a:pPr marL="514350" indent="-514350">
              <a:buFont typeface="Arial" panose="020B0604020202020204" pitchFamily="34" charset="0"/>
              <a:buChar char="•"/>
            </a:pPr>
            <a:r>
              <a:rPr lang="en-CA" sz="1200" dirty="0"/>
              <a:t>J. Kong, O. </a:t>
            </a:r>
            <a:r>
              <a:rPr lang="en-CA" sz="1200" dirty="0" err="1"/>
              <a:t>Aciicmez</a:t>
            </a:r>
            <a:r>
              <a:rPr lang="en-CA" sz="1200" dirty="0"/>
              <a:t>, J. Seifert and H. Zhou, "Architecting against Software Cache-Based Side-Channel Attacks," in IEEE Transactions on Computers, vol. 62, no. 7, pp. 1276-1288, July 2013</a:t>
            </a:r>
            <a:endParaRPr lang="en-US" sz="1200" dirty="0"/>
          </a:p>
        </p:txBody>
      </p:sp>
    </p:spTree>
    <p:extLst>
      <p:ext uri="{BB962C8B-B14F-4D97-AF65-F5344CB8AC3E}">
        <p14:creationId xmlns:p14="http://schemas.microsoft.com/office/powerpoint/2010/main" val="290497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2DF0-6A01-4271-B1AA-0729AFA7B795}"/>
              </a:ext>
            </a:extLst>
          </p:cNvPr>
          <p:cNvSpPr>
            <a:spLocks noGrp="1"/>
          </p:cNvSpPr>
          <p:nvPr>
            <p:ph type="title"/>
          </p:nvPr>
        </p:nvSpPr>
        <p:spPr/>
        <p:txBody>
          <a:bodyPr/>
          <a:lstStyle/>
          <a:p>
            <a:r>
              <a:rPr lang="en-US" dirty="0"/>
              <a:t>EM Leakage Attacks: Tempest</a:t>
            </a:r>
            <a:endParaRPr lang="en-CA" dirty="0"/>
          </a:p>
        </p:txBody>
      </p:sp>
      <p:sp>
        <p:nvSpPr>
          <p:cNvPr id="3" name="Content Placeholder 2">
            <a:extLst>
              <a:ext uri="{FF2B5EF4-FFF2-40B4-BE49-F238E27FC236}">
                <a16:creationId xmlns:a16="http://schemas.microsoft.com/office/drawing/2014/main" id="{D52EE4B4-7CE7-4D3D-BDF5-2519F492B8D8}"/>
              </a:ext>
            </a:extLst>
          </p:cNvPr>
          <p:cNvSpPr>
            <a:spLocks noGrp="1"/>
          </p:cNvSpPr>
          <p:nvPr>
            <p:ph idx="1"/>
          </p:nvPr>
        </p:nvSpPr>
        <p:spPr/>
        <p:txBody>
          <a:bodyPr/>
          <a:lstStyle/>
          <a:p>
            <a:r>
              <a:rPr lang="en-US" sz="2400" dirty="0"/>
              <a:t>Electromagnetic Leakage Attacks read EM radiation leaked from the target device to attempt to recover sensitive information. </a:t>
            </a:r>
          </a:p>
          <a:p>
            <a:r>
              <a:rPr lang="en-US" sz="2400" dirty="0"/>
              <a:t>This EM leakage can be read from many sources such as:</a:t>
            </a:r>
          </a:p>
          <a:p>
            <a:pPr lvl="1"/>
            <a:r>
              <a:rPr lang="en-US" dirty="0"/>
              <a:t>Electronic Memory</a:t>
            </a:r>
          </a:p>
          <a:p>
            <a:pPr lvl="1"/>
            <a:r>
              <a:rPr lang="en-US" dirty="0"/>
              <a:t>Hard Drives</a:t>
            </a:r>
          </a:p>
          <a:p>
            <a:pPr lvl="1"/>
            <a:r>
              <a:rPr lang="en-US" dirty="0"/>
              <a:t>Interface Devices (Monitor, Keyboard, Mouse)</a:t>
            </a:r>
          </a:p>
          <a:p>
            <a:pPr lvl="1"/>
            <a:r>
              <a:rPr lang="en-US" dirty="0"/>
              <a:t>Wireless or Wired Networking Devices and Lines</a:t>
            </a:r>
          </a:p>
          <a:p>
            <a:r>
              <a:rPr lang="en-US" sz="2400" dirty="0"/>
              <a:t>A Tempest Attack reads this radiation and recovers sensitive data from it:</a:t>
            </a:r>
          </a:p>
          <a:p>
            <a:pPr lvl="1"/>
            <a:r>
              <a:rPr lang="en-US" sz="2000" dirty="0"/>
              <a:t>Experiments done in [5] on a typical i7 processor show that this information can be recovered from as far away as 1.6 meters and require as little as an antenna and a powerful processor for data analysis</a:t>
            </a:r>
          </a:p>
          <a:p>
            <a:pPr lvl="1"/>
            <a:endParaRPr lang="en-CA" dirty="0"/>
          </a:p>
        </p:txBody>
      </p:sp>
      <p:sp>
        <p:nvSpPr>
          <p:cNvPr id="4" name="Slide Number Placeholder 3">
            <a:extLst>
              <a:ext uri="{FF2B5EF4-FFF2-40B4-BE49-F238E27FC236}">
                <a16:creationId xmlns:a16="http://schemas.microsoft.com/office/drawing/2014/main" id="{3F4DED1D-19B7-4892-92C6-0E204D53EFA0}"/>
              </a:ext>
            </a:extLst>
          </p:cNvPr>
          <p:cNvSpPr>
            <a:spLocks noGrp="1"/>
          </p:cNvSpPr>
          <p:nvPr>
            <p:ph type="sldNum" sz="quarter" idx="12"/>
          </p:nvPr>
        </p:nvSpPr>
        <p:spPr/>
        <p:txBody>
          <a:bodyPr/>
          <a:lstStyle/>
          <a:p>
            <a:fld id="{81B00134-AF6F-49B7-9A19-0FB996762CD3}" type="slidenum">
              <a:rPr lang="en-CA" smtClean="0"/>
              <a:t>8</a:t>
            </a:fld>
            <a:endParaRPr lang="en-CA"/>
          </a:p>
        </p:txBody>
      </p:sp>
      <p:sp>
        <p:nvSpPr>
          <p:cNvPr id="5" name="TextBox 4">
            <a:extLst>
              <a:ext uri="{FF2B5EF4-FFF2-40B4-BE49-F238E27FC236}">
                <a16:creationId xmlns:a16="http://schemas.microsoft.com/office/drawing/2014/main" id="{16054839-FDB8-42E1-B13F-0A341B72B8E8}"/>
              </a:ext>
            </a:extLst>
          </p:cNvPr>
          <p:cNvSpPr txBox="1"/>
          <p:nvPr/>
        </p:nvSpPr>
        <p:spPr>
          <a:xfrm>
            <a:off x="838199" y="6188047"/>
            <a:ext cx="8405553" cy="461665"/>
          </a:xfrm>
          <a:prstGeom prst="rect">
            <a:avLst/>
          </a:prstGeom>
          <a:noFill/>
        </p:spPr>
        <p:txBody>
          <a:bodyPr wrap="square" rtlCol="0">
            <a:spAutoFit/>
          </a:bodyPr>
          <a:lstStyle/>
          <a:p>
            <a:pPr marL="514350" indent="-514350">
              <a:buFont typeface="Arial" panose="020B0604020202020204" pitchFamily="34" charset="0"/>
              <a:buChar char="•"/>
            </a:pPr>
            <a:r>
              <a:rPr lang="en-CA" sz="1200" dirty="0"/>
              <a:t>A. </a:t>
            </a:r>
            <a:r>
              <a:rPr lang="en-CA" sz="1200" dirty="0" err="1"/>
              <a:t>Zajić</a:t>
            </a:r>
            <a:r>
              <a:rPr lang="en-CA" sz="1200" dirty="0"/>
              <a:t> and M. </a:t>
            </a:r>
            <a:r>
              <a:rPr lang="en-CA" sz="1200" dirty="0" err="1"/>
              <a:t>Prvulovic</a:t>
            </a:r>
            <a:r>
              <a:rPr lang="en-CA" sz="1200" dirty="0"/>
              <a:t>, "Experimental Demonstration of Electromagnetic Information Leakage From Modern Processor-Memory Systems," in </a:t>
            </a:r>
            <a:r>
              <a:rPr lang="en-CA" sz="1200" i="1" dirty="0"/>
              <a:t>IEEE Transactions on Electromagnetic Compatibility</a:t>
            </a:r>
            <a:r>
              <a:rPr lang="en-CA" sz="1200" dirty="0"/>
              <a:t>, vol. 56, no. 4, pp. 885-893, Aug. 2014.</a:t>
            </a:r>
          </a:p>
        </p:txBody>
      </p:sp>
    </p:spTree>
    <p:extLst>
      <p:ext uri="{BB962C8B-B14F-4D97-AF65-F5344CB8AC3E}">
        <p14:creationId xmlns:p14="http://schemas.microsoft.com/office/powerpoint/2010/main" val="30423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C2C9-FDBD-4296-A5E3-7D62F503A9D2}"/>
              </a:ext>
            </a:extLst>
          </p:cNvPr>
          <p:cNvSpPr>
            <a:spLocks noGrp="1"/>
          </p:cNvSpPr>
          <p:nvPr>
            <p:ph type="title"/>
          </p:nvPr>
        </p:nvSpPr>
        <p:spPr/>
        <p:txBody>
          <a:bodyPr/>
          <a:lstStyle/>
          <a:p>
            <a:r>
              <a:rPr lang="en-US" dirty="0"/>
              <a:t>Fault Attacks</a:t>
            </a:r>
            <a:endParaRPr lang="en-CA" dirty="0"/>
          </a:p>
        </p:txBody>
      </p:sp>
      <p:sp>
        <p:nvSpPr>
          <p:cNvPr id="3" name="Content Placeholder 2">
            <a:extLst>
              <a:ext uri="{FF2B5EF4-FFF2-40B4-BE49-F238E27FC236}">
                <a16:creationId xmlns:a16="http://schemas.microsoft.com/office/drawing/2014/main" id="{2C263DAC-17CF-4D7A-BDDC-5CBBBE5EF3EC}"/>
              </a:ext>
            </a:extLst>
          </p:cNvPr>
          <p:cNvSpPr>
            <a:spLocks noGrp="1"/>
          </p:cNvSpPr>
          <p:nvPr>
            <p:ph idx="1"/>
          </p:nvPr>
        </p:nvSpPr>
        <p:spPr/>
        <p:txBody>
          <a:bodyPr/>
          <a:lstStyle/>
          <a:p>
            <a:r>
              <a:rPr lang="en-US" dirty="0"/>
              <a:t>Fault attacks leverage error handling in hardware, software, protocols, or algorithms to determine information.</a:t>
            </a:r>
          </a:p>
          <a:p>
            <a:r>
              <a:rPr lang="en-US" dirty="0"/>
              <a:t>Common faults include handling data that is too large or out of range, changing system parameters of a processor such as voltage and frequency, or memory/cache glitches</a:t>
            </a:r>
          </a:p>
          <a:p>
            <a:r>
              <a:rPr lang="en-US" dirty="0"/>
              <a:t>These attacks can have consequences ranging from giving an attacker inside information such as decision bounds, to directly recovering secret information such as keys or plaintext, and even elevation of privilege or local access to a machine.</a:t>
            </a:r>
          </a:p>
        </p:txBody>
      </p:sp>
      <p:sp>
        <p:nvSpPr>
          <p:cNvPr id="4" name="Slide Number Placeholder 3">
            <a:extLst>
              <a:ext uri="{FF2B5EF4-FFF2-40B4-BE49-F238E27FC236}">
                <a16:creationId xmlns:a16="http://schemas.microsoft.com/office/drawing/2014/main" id="{26BE3DB9-8818-45FE-9C05-097674051E27}"/>
              </a:ext>
            </a:extLst>
          </p:cNvPr>
          <p:cNvSpPr>
            <a:spLocks noGrp="1"/>
          </p:cNvSpPr>
          <p:nvPr>
            <p:ph type="sldNum" sz="quarter" idx="12"/>
          </p:nvPr>
        </p:nvSpPr>
        <p:spPr/>
        <p:txBody>
          <a:bodyPr/>
          <a:lstStyle/>
          <a:p>
            <a:fld id="{81B00134-AF6F-49B7-9A19-0FB996762CD3}" type="slidenum">
              <a:rPr lang="en-CA" smtClean="0"/>
              <a:t>9</a:t>
            </a:fld>
            <a:endParaRPr lang="en-CA"/>
          </a:p>
        </p:txBody>
      </p:sp>
      <p:sp>
        <p:nvSpPr>
          <p:cNvPr id="5" name="TextBox 4">
            <a:extLst>
              <a:ext uri="{FF2B5EF4-FFF2-40B4-BE49-F238E27FC236}">
                <a16:creationId xmlns:a16="http://schemas.microsoft.com/office/drawing/2014/main" id="{A900D9FF-B451-4F00-95A6-733C39517665}"/>
              </a:ext>
            </a:extLst>
          </p:cNvPr>
          <p:cNvSpPr txBox="1"/>
          <p:nvPr/>
        </p:nvSpPr>
        <p:spPr>
          <a:xfrm>
            <a:off x="838200" y="5851158"/>
            <a:ext cx="9408622" cy="830997"/>
          </a:xfrm>
          <a:prstGeom prst="rect">
            <a:avLst/>
          </a:prstGeom>
          <a:noFill/>
        </p:spPr>
        <p:txBody>
          <a:bodyPr wrap="square" rtlCol="0">
            <a:spAutoFit/>
          </a:bodyPr>
          <a:lstStyle/>
          <a:p>
            <a:pPr marL="514350" indent="-514350">
              <a:buFont typeface="Arial" panose="020B0604020202020204" pitchFamily="34" charset="0"/>
              <a:buChar char="•"/>
            </a:pPr>
            <a:r>
              <a:rPr lang="en-US" sz="1200" dirty="0"/>
              <a:t>M. Bishop, S. Engle, D. Howard and S. Whalen, "A Taxonomy of Buffer Overflow Characteristics," in IEEE Transactions on Dependable and Secure Computing, vol. 9, no. 3, pp. 305-317, May-June 2012.</a:t>
            </a:r>
          </a:p>
          <a:p>
            <a:pPr marL="514350" indent="-514350">
              <a:buFont typeface="Arial" panose="020B0604020202020204" pitchFamily="34" charset="0"/>
              <a:buChar char="•"/>
            </a:pPr>
            <a:r>
              <a:rPr lang="en-US" sz="1200" dirty="0"/>
              <a:t>D. Page and F. </a:t>
            </a:r>
            <a:r>
              <a:rPr lang="en-US" sz="1200" dirty="0" err="1"/>
              <a:t>Vercauteren</a:t>
            </a:r>
            <a:r>
              <a:rPr lang="en-US" sz="1200" dirty="0"/>
              <a:t>, "A Fault Attack on Pairing-Based Cryptography," in IEEE Transactions on Computers, vol. 55, no. 9, pp. 1075-1080, Sept. 2006.</a:t>
            </a:r>
            <a:endParaRPr lang="en-CA" sz="1200" dirty="0"/>
          </a:p>
        </p:txBody>
      </p:sp>
    </p:spTree>
    <p:extLst>
      <p:ext uri="{BB962C8B-B14F-4D97-AF65-F5344CB8AC3E}">
        <p14:creationId xmlns:p14="http://schemas.microsoft.com/office/powerpoint/2010/main" val="279407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2005</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ENEL895AK</vt:lpstr>
      <vt:lpstr>Cryptanalysis – Breaking Encryption</vt:lpstr>
      <vt:lpstr>Side-Channel Attacks</vt:lpstr>
      <vt:lpstr>Power Differential Attacks</vt:lpstr>
      <vt:lpstr>Timing Attacks</vt:lpstr>
      <vt:lpstr>Cache Attacks: Spectre</vt:lpstr>
      <vt:lpstr>Cache Attacks: Spectre</vt:lpstr>
      <vt:lpstr>EM Leakage Attacks: Tempest</vt:lpstr>
      <vt:lpstr>Fault Attacks</vt:lpstr>
      <vt:lpstr>Fault Attacks - Examples</vt:lpstr>
      <vt:lpstr>Attacking Side-Channels in ECC</vt:lpstr>
      <vt:lpstr>Breaking ECC: Fault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ENEL895AK</dc:title>
  <dc:creator>Brant Geddes</dc:creator>
  <cp:lastModifiedBy>Brant Geddes</cp:lastModifiedBy>
  <cp:revision>42</cp:revision>
  <dcterms:created xsi:type="dcterms:W3CDTF">2020-02-04T19:28:43Z</dcterms:created>
  <dcterms:modified xsi:type="dcterms:W3CDTF">2020-02-25T17:54:26Z</dcterms:modified>
</cp:coreProperties>
</file>