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5" r:id="rId4"/>
    <p:sldId id="268" r:id="rId5"/>
    <p:sldId id="266" r:id="rId6"/>
    <p:sldId id="269" r:id="rId7"/>
    <p:sldId id="263" r:id="rId8"/>
    <p:sldId id="270" r:id="rId9"/>
    <p:sldId id="271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7" d="100"/>
          <a:sy n="67" d="100"/>
        </p:scale>
        <p:origin x="747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B7B0D-7A52-4AAB-9A36-0CAFB52C4CE9}" type="datetimeFigureOut">
              <a:rPr lang="en-CA" smtClean="0"/>
              <a:t>2020-04-16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1D84A-E2CC-48C1-8F85-0CF3B6D49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0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4385-278E-47E3-B8AD-453FE4F0D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DFE39-9279-4FAE-A91D-088AF0A4E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B711-5EAB-459E-8CA5-EA743CB6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39B8-D3AE-4D51-B26C-157E5E271B05}" type="datetime1">
              <a:rPr lang="en-CA" smtClean="0"/>
              <a:t>2020-04-16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427C-2023-4297-AC4B-476910A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4198-A1DB-46CB-BB30-2A3EA492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04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381A-01C3-424E-B6B5-81A899FA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5E34C-1F24-43BE-A308-307804A58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9D11-0851-4C87-8A96-AA877050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8B2-D47E-443A-B80C-8D0C443D9790}" type="datetime1">
              <a:rPr lang="en-CA" smtClean="0"/>
              <a:t>2020-04-16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3132-E5FB-47DB-8CD3-118D8484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3641-3542-4290-9727-7250CD80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48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E567D-F76C-4952-8247-F23953622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5033-8484-4B88-90FE-63ADB75D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2105-34CA-473A-A5A4-F11B215F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2006-03E3-4DE3-9A1E-AE1899358C9D}" type="datetime1">
              <a:rPr lang="en-CA" smtClean="0"/>
              <a:t>2020-04-16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8019-74F6-461C-B065-D64AB693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6CB4-4C3D-4365-90B1-C54EE8F2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9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2494-CCA8-489F-BC1E-50D83B6D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C093-DCD4-4507-9CE0-668179CF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F869-E153-4FD9-A2A4-CDFC12D5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04-3561-4DA3-96CD-10EC48CD3A94}" type="datetime1">
              <a:rPr lang="en-CA" smtClean="0"/>
              <a:t>2020-04-16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6CEA1-4080-406C-8853-A2151046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0B8A-5177-4E95-80BB-832264F7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25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F900-A4F1-4EDD-90A2-D65F43B2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BAE90-B0EA-456B-83B0-F72922A0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5DF2E-C227-4E91-A6A5-C571A99A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D61-7E22-437A-83AC-D9CECAA5CA6F}" type="datetime1">
              <a:rPr lang="en-CA" smtClean="0"/>
              <a:t>2020-04-16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D35B-20FD-4024-A57C-BEEB8848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55A8-EE60-4D02-BAA2-222A907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2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DB3C-1692-4F69-AAAC-4617C6C3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1502-FAA1-4055-98A7-9EA211E86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9D452-472D-4205-839B-7579A9F06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D89CC-2B33-4309-8A2F-D5B4295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0839-6B24-47BB-A021-F8375A46208F}" type="datetime1">
              <a:rPr lang="en-CA" smtClean="0"/>
              <a:t>2020-04-16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AF21-7A7E-448A-9575-1F170E3B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DC27A-B75E-4A22-B045-02A8F8F8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52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2F2C-4470-4F34-8A85-2AD23125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6B0FF-A3DE-4F04-9D2D-14389A80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9CB67-5C1D-4154-BD4E-E38A27E7C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32B04-2C3D-4A54-AB83-E1DC68C72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577DE-9AA4-4235-9D2B-73F56CB74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7828B-F08A-4E79-A7FF-F5DDDC3D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1BD-2BB1-4381-85F5-1519E030911B}" type="datetime1">
              <a:rPr lang="en-CA" smtClean="0"/>
              <a:t>2020-04-16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885A1-3869-4211-94FB-A0FFF14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B654-63FC-4457-B5D9-ED769F42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5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CC3A-2F3E-4F08-9FF1-23ED87B5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04EF-E685-4382-B258-F30DDBAB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EA3-181B-45E7-A1F3-49660308D003}" type="datetime1">
              <a:rPr lang="en-CA" smtClean="0"/>
              <a:t>2020-04-16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FDA40-859F-491B-AD58-7E53D29D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91F81-DC91-462B-9066-A3ECEBCF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95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8C99E-15E6-4958-AE23-AF358E77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6DE-CEF8-4B43-9248-252E31FC51C0}" type="datetime1">
              <a:rPr lang="en-CA" smtClean="0"/>
              <a:t>2020-04-16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ECAD1-F6B9-42D5-BD4B-515941F4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8B95-D968-434B-AF6B-783827EF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94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7C83-EA6C-4970-9812-F44B1AB5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7899-1AEA-4CD7-AE63-DCC5C286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5F7B2-1469-4D01-ACF7-22E94F57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61B90-4196-4E8E-BAC6-B11296EC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BE4C-6F0B-4023-A6A4-BC483B3150ED}" type="datetime1">
              <a:rPr lang="en-CA" smtClean="0"/>
              <a:t>2020-04-16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6B951-5BF4-4A26-BF71-A5171A81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D604E-6E67-484F-9B82-982883A9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021A-B8A9-40A7-9166-F3DFA959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46CBC-A597-408A-82D1-A3A390559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72490-99CA-4FC8-9C81-046C8EB09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DCC9B-7201-45A1-A9A2-CDA0B73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E7A8-57EA-4EE3-A0D4-2794ACC1D413}" type="datetime1">
              <a:rPr lang="en-CA" smtClean="0"/>
              <a:t>2020-04-16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4927-49D3-497C-BA50-A1182E18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D3F1F-87BB-4BBA-8685-444056ED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04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9B792-A7C1-4CC1-829A-48209674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929E9-D7CA-4CDF-87CF-C25BAC39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5010-B03B-43D2-BDEC-369896830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5B3D-55F5-4C0F-AD77-BAE057B89EA9}" type="datetime1">
              <a:rPr lang="en-CA" smtClean="0"/>
              <a:t>2020-04-16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2074D-4C9B-4488-AB44-678B384E1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72BF-7484-48DB-8A53-008B7F739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AD90-58BE-428E-A1C4-7DCCD8E94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3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0EAF-24BC-420C-A7DD-8F2FA2E92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Dimensionality Reduction and Deep Learning to Network Intrusion Detection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6B230-64FF-401D-9359-EB6AB932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696" y="3509963"/>
            <a:ext cx="11320608" cy="22256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Presented By:</a:t>
            </a:r>
          </a:p>
          <a:p>
            <a:r>
              <a:rPr lang="en-US" dirty="0"/>
              <a:t>Brant Geddes</a:t>
            </a:r>
          </a:p>
        </p:txBody>
      </p:sp>
    </p:spTree>
    <p:extLst>
      <p:ext uri="{BB962C8B-B14F-4D97-AF65-F5344CB8AC3E}">
        <p14:creationId xmlns:p14="http://schemas.microsoft.com/office/powerpoint/2010/main" val="42490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BD2F-9D06-4AD9-834E-255F91E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Results - Comparison</a:t>
            </a:r>
            <a:endParaRPr lang="en-C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82232-611C-418B-8C99-62AA09A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98AD90-58BE-428E-A1C4-7DCCD8E94027}" type="slidenum">
              <a:rPr lang="en-CA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CA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7F973F-EA43-4ECD-A544-D0ED64D3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7" y="1517904"/>
            <a:ext cx="10731925" cy="2681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54C954-12EC-413E-8796-1FC139BFBF93}"/>
              </a:ext>
            </a:extLst>
          </p:cNvPr>
          <p:cNvSpPr txBox="1"/>
          <p:nvPr/>
        </p:nvSpPr>
        <p:spPr>
          <a:xfrm>
            <a:off x="730037" y="4566390"/>
            <a:ext cx="891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Baseline model</a:t>
            </a:r>
            <a:r>
              <a:rPr lang="en-US" baseline="30000" dirty="0"/>
              <a:t>[1]</a:t>
            </a:r>
            <a:r>
              <a:rPr lang="en-US" dirty="0"/>
              <a:t> performed better in terms of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Encoder-Classifier model performed better in terms of recall and overall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Encoder-Classifier has an overall score of 98%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Algorithm as an overall score of 87%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EE057-1758-4D96-B1B7-CBFB89C71296}"/>
              </a:ext>
            </a:extLst>
          </p:cNvPr>
          <p:cNvSpPr txBox="1"/>
          <p:nvPr/>
        </p:nvSpPr>
        <p:spPr>
          <a:xfrm>
            <a:off x="853440" y="6117362"/>
            <a:ext cx="943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N. Shone, T. N. Ngoc, V. D. </a:t>
            </a:r>
            <a:r>
              <a:rPr lang="en-US" sz="1400" i="1" dirty="0" err="1"/>
              <a:t>Phai</a:t>
            </a:r>
            <a:r>
              <a:rPr lang="en-US" sz="1400" i="1" dirty="0"/>
              <a:t> and Q. Shi, "A Deep Learning Approach to Network Intrusion Detection," in IEEE Transactions on Emerging Topics in Computational Intelligence, vol. 2, no. 1, pp. 41-50, Feb.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813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E5F3-1992-4C27-B303-50573ED9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2D16-1010-4C0A-9790-99D73E58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N. Shone, T. N. Ngoc, V. D. </a:t>
            </a:r>
            <a:r>
              <a:rPr lang="en-US" sz="2000" i="1" dirty="0" err="1"/>
              <a:t>Phai</a:t>
            </a:r>
            <a:r>
              <a:rPr lang="en-US" sz="2000" i="1" dirty="0"/>
              <a:t> and Q. Shi, "A Deep Learning Approach to Network Intrusion Detection," in IEEE Transactions on Emerging Topics in Computational Intelligence, vol. 2, no. 1, pp. 41-50, Feb. 2018</a:t>
            </a:r>
            <a:endParaRPr lang="en-US" sz="2000" dirty="0"/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EF623-1D3D-44F4-A4FE-C8FDD9D1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2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7566-80A0-4763-BCE5-1597C4B1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Intrusion Detection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5923-F8F1-49EC-BAB0-64CA6B01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29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of attacks</a:t>
            </a:r>
          </a:p>
          <a:p>
            <a:pPr lvl="1"/>
            <a:r>
              <a:rPr lang="en-US" dirty="0"/>
              <a:t>Denial of Service, Scan &amp; Enumeration, Remote Access, Privilege Escalation</a:t>
            </a:r>
          </a:p>
          <a:p>
            <a:r>
              <a:rPr lang="en-US" dirty="0"/>
              <a:t>Early Warning: Intrusion detection system</a:t>
            </a:r>
          </a:p>
          <a:p>
            <a:r>
              <a:rPr lang="en-US" dirty="0"/>
              <a:t>Existing solutions</a:t>
            </a:r>
          </a:p>
          <a:p>
            <a:pPr lvl="1"/>
            <a:r>
              <a:rPr lang="en-US" dirty="0"/>
              <a:t>Signature Detection</a:t>
            </a:r>
          </a:p>
          <a:p>
            <a:pPr lvl="2"/>
            <a:r>
              <a:rPr lang="en-US" dirty="0"/>
              <a:t>Programmed to detect certain attack signatures</a:t>
            </a:r>
          </a:p>
          <a:p>
            <a:pPr lvl="2"/>
            <a:r>
              <a:rPr lang="en-US" dirty="0"/>
              <a:t>Fails at detecting new types of attacks</a:t>
            </a:r>
          </a:p>
          <a:p>
            <a:pPr lvl="1"/>
            <a:r>
              <a:rPr lang="en-US" dirty="0"/>
              <a:t>Anomaly Detection</a:t>
            </a:r>
          </a:p>
          <a:p>
            <a:pPr lvl="2"/>
            <a:r>
              <a:rPr lang="en-US" dirty="0"/>
              <a:t>Baselines normal operation and flags any abnormal operation as an attack</a:t>
            </a:r>
          </a:p>
          <a:p>
            <a:pPr lvl="2"/>
            <a:r>
              <a:rPr lang="en-US" dirty="0"/>
              <a:t>Susceptible to false positives as normal operation shift</a:t>
            </a:r>
          </a:p>
          <a:p>
            <a:r>
              <a:rPr lang="en-US" dirty="0"/>
              <a:t>Both methods built as expert systems, not data driven</a:t>
            </a:r>
          </a:p>
          <a:p>
            <a:r>
              <a:rPr lang="en-US" dirty="0"/>
              <a:t>Data-driven approaches such as Deep Learning are becoming more common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1401E-D569-4775-BFDE-53518B46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40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8B8D-76A2-4BE6-8438-9780FD5A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NSL-KDD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6747-3A6E-4C63-BBE0-BEC605D7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 contains ~150,000 records</a:t>
            </a:r>
          </a:p>
          <a:p>
            <a:r>
              <a:rPr lang="en-US" dirty="0"/>
              <a:t>The data is made up of 41 features, such as:</a:t>
            </a:r>
          </a:p>
          <a:p>
            <a:pPr lvl="1"/>
            <a:r>
              <a:rPr lang="en-US" dirty="0"/>
              <a:t>Protocol: </a:t>
            </a:r>
            <a:r>
              <a:rPr lang="en-US" dirty="0" err="1"/>
              <a:t>tcp</a:t>
            </a:r>
            <a:r>
              <a:rPr lang="en-US" dirty="0"/>
              <a:t>, </a:t>
            </a:r>
            <a:r>
              <a:rPr lang="en-US" dirty="0" err="1"/>
              <a:t>udp</a:t>
            </a:r>
            <a:r>
              <a:rPr lang="en-US" dirty="0"/>
              <a:t>, </a:t>
            </a:r>
            <a:r>
              <a:rPr lang="en-US" dirty="0" err="1"/>
              <a:t>icmp</a:t>
            </a:r>
            <a:endParaRPr lang="en-US" dirty="0"/>
          </a:p>
          <a:p>
            <a:pPr lvl="1"/>
            <a:r>
              <a:rPr lang="en-US" dirty="0"/>
              <a:t>Service: http, telnet, </a:t>
            </a:r>
            <a:r>
              <a:rPr lang="en-US" dirty="0" err="1"/>
              <a:t>ssh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Packet information</a:t>
            </a:r>
          </a:p>
          <a:p>
            <a:r>
              <a:rPr lang="en-US" dirty="0"/>
              <a:t>It also contains two labels:</a:t>
            </a:r>
          </a:p>
          <a:p>
            <a:pPr lvl="1"/>
            <a:r>
              <a:rPr lang="en-US" dirty="0"/>
              <a:t>Type is a label of the type of attack detected</a:t>
            </a:r>
          </a:p>
          <a:p>
            <a:pPr lvl="1"/>
            <a:r>
              <a:rPr lang="en-US" dirty="0"/>
              <a:t>Score is a label of how severe the attack was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96313-FCF3-4466-BBD3-5FB8C5C2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35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58D-A0CB-488D-8C61-D251F1A7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54AC-1697-4299-88A8-B4339180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931" y="1828402"/>
            <a:ext cx="3386137" cy="52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Representation: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F5420-F2B5-42C9-9352-B44493F0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4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AF845-4DF1-45A6-BB10-9DD0ABCA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40" y="2490785"/>
            <a:ext cx="8804720" cy="8239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C62691-8A5F-4521-BD35-410B6911E70B}"/>
              </a:ext>
            </a:extLst>
          </p:cNvPr>
          <p:cNvSpPr txBox="1">
            <a:spLocks/>
          </p:cNvSpPr>
          <p:nvPr/>
        </p:nvSpPr>
        <p:spPr>
          <a:xfrm>
            <a:off x="838200" y="3685381"/>
            <a:ext cx="10515600" cy="2408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low U2R representation caused network to ignore those records</a:t>
            </a:r>
          </a:p>
          <a:p>
            <a:pPr lvl="1"/>
            <a:r>
              <a:rPr lang="en-US" dirty="0"/>
              <a:t>This gave a 0% classification score for that record</a:t>
            </a:r>
          </a:p>
          <a:p>
            <a:pPr lvl="1"/>
            <a:endParaRPr lang="en-US" dirty="0"/>
          </a:p>
          <a:p>
            <a:r>
              <a:rPr lang="en-US" dirty="0"/>
              <a:t>Oversampling allowed network to see U2R more often</a:t>
            </a:r>
          </a:p>
          <a:p>
            <a:pPr lvl="1"/>
            <a:r>
              <a:rPr lang="en-US" dirty="0"/>
              <a:t>Oversampled U2R records in the training set by a factor of 10</a:t>
            </a:r>
          </a:p>
          <a:p>
            <a:pPr marL="457200" lvl="1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335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8922-978D-4EF8-B625-465B9D8E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B9DC0-C7D1-446D-9868-D9F55E352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0834" y="2003249"/>
            <a:ext cx="8970332" cy="32571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80C7D-1308-4E13-B7EB-8A71D127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8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2AE9-DD45-44EC-9A1D-1C729706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Design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BF83C-F098-4F85-9828-62AAA2942C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encoder is constructed using three dense layers with 15 nodes at the output</a:t>
                </a:r>
              </a:p>
              <a:p>
                <a:r>
                  <a:rPr lang="en-US" dirty="0"/>
                  <a:t>The classifier is constructed using three dense layers with 50 nodes each, and a </a:t>
                </a:r>
                <a:r>
                  <a:rPr lang="en-US" dirty="0" err="1"/>
                  <a:t>softmax</a:t>
                </a:r>
                <a:r>
                  <a:rPr lang="en-US" dirty="0"/>
                  <a:t> output layer with 5 nodes</a:t>
                </a:r>
              </a:p>
              <a:p>
                <a:pPr lvl="1"/>
                <a:r>
                  <a:rPr lang="en-US" dirty="0"/>
                  <a:t>The activation function used here is </a:t>
                </a:r>
                <a:r>
                  <a:rPr lang="en-US" dirty="0" err="1"/>
                  <a:t>ReLu</a:t>
                </a:r>
                <a:endParaRPr lang="en-US" dirty="0"/>
              </a:p>
              <a:p>
                <a:pPr lvl="1"/>
                <a:r>
                  <a:rPr lang="en-US" dirty="0"/>
                  <a:t>Regularization  used was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 with a rate of 0.1</a:t>
                </a:r>
              </a:p>
              <a:p>
                <a:r>
                  <a:rPr lang="en-CA" dirty="0"/>
                  <a:t>The model is trained over 200 epochs, using stochastic gradient descent as the optimizer and categorical cross-entropy as the loss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BF83C-F098-4F85-9828-62AAA2942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3A61-E453-44FF-8106-FAD2A0F2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13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6965-8B10-4504-BB75-F39892D2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E32A-E80E-468A-BDA5-D001DAF7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Experiments were performed using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in Python</a:t>
            </a:r>
          </a:p>
          <a:p>
            <a:endParaRPr lang="en-US" dirty="0"/>
          </a:p>
          <a:p>
            <a:r>
              <a:rPr lang="en-US" dirty="0"/>
              <a:t>Other resources used were:</a:t>
            </a:r>
          </a:p>
          <a:p>
            <a:pPr lvl="1"/>
            <a:r>
              <a:rPr lang="en-US" dirty="0"/>
              <a:t>Pandas for data storage and manipulation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for data manipulation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for data manipulation and model evaluation</a:t>
            </a:r>
          </a:p>
          <a:p>
            <a:pPr lvl="1"/>
            <a:r>
              <a:rPr lang="en-US" dirty="0"/>
              <a:t>Matplotlib for model visualization and evaluation</a:t>
            </a:r>
          </a:p>
          <a:p>
            <a:pPr lvl="1"/>
            <a:endParaRPr lang="en-US" dirty="0"/>
          </a:p>
          <a:p>
            <a:r>
              <a:rPr lang="en-US" dirty="0"/>
              <a:t>Results were stored in the following formats:</a:t>
            </a:r>
          </a:p>
          <a:p>
            <a:pPr lvl="1"/>
            <a:r>
              <a:rPr lang="en-US" dirty="0"/>
              <a:t>Plot of accuracy and loss against epochs</a:t>
            </a:r>
          </a:p>
          <a:p>
            <a:pPr lvl="1"/>
            <a:r>
              <a:rPr lang="en-US" dirty="0"/>
              <a:t>CSV of metrics including accuracy, precision, recall, and f1-score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72434-5D08-46AE-8013-361774BD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21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6965-8B10-4504-BB75-F39892D2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993" y="2766218"/>
            <a:ext cx="3148013" cy="1325563"/>
          </a:xfrm>
        </p:spPr>
        <p:txBody>
          <a:bodyPr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72434-5D08-46AE-8013-361774BD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48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6F2B-69C3-4824-90BB-E4599BBF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69" y="364332"/>
            <a:ext cx="10515599" cy="878681"/>
          </a:xfrm>
        </p:spPr>
        <p:txBody>
          <a:bodyPr>
            <a:normAutofit/>
          </a:bodyPr>
          <a:lstStyle/>
          <a:p>
            <a:r>
              <a:rPr lang="en-US" sz="3600" dirty="0"/>
              <a:t>Results – Training and Validation</a:t>
            </a:r>
            <a:endParaRPr lang="en-CA" sz="3600" dirty="0"/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67A7EEC-0F7C-4532-9AEE-36267E3C5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9" y="1665575"/>
            <a:ext cx="5608320" cy="420624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4B6B7-4B36-4367-B471-9EB7D963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D90-58BE-428E-A1C4-7DCCD8E94027}" type="slidenum">
              <a:rPr lang="en-CA" smtClean="0"/>
              <a:t>9</a:t>
            </a:fld>
            <a:endParaRPr lang="en-CA"/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E536596-5B2B-4F35-A6BF-4D0494B07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89" y="1676833"/>
            <a:ext cx="5623560" cy="41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4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521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Applying Dimensionality Reduction and Deep Learning to Network Intrusion Detection</vt:lpstr>
      <vt:lpstr>Network Intrusion Detection</vt:lpstr>
      <vt:lpstr>Dataset: NSL-KDD</vt:lpstr>
      <vt:lpstr>Dataset: Description</vt:lpstr>
      <vt:lpstr>Network Architecture</vt:lpstr>
      <vt:lpstr>Network Design</vt:lpstr>
      <vt:lpstr>Implementation</vt:lpstr>
      <vt:lpstr>Code</vt:lpstr>
      <vt:lpstr>Results – Training and Validation</vt:lpstr>
      <vt:lpstr>Results - Comparison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ENEL885AK</dc:title>
  <dc:creator>Brant Geddes</dc:creator>
  <cp:lastModifiedBy>Brant Geddes</cp:lastModifiedBy>
  <cp:revision>42</cp:revision>
  <dcterms:created xsi:type="dcterms:W3CDTF">2020-02-11T14:30:18Z</dcterms:created>
  <dcterms:modified xsi:type="dcterms:W3CDTF">2020-04-16T15:08:16Z</dcterms:modified>
</cp:coreProperties>
</file>