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8" r:id="rId2"/>
    <p:sldId id="267" r:id="rId3"/>
    <p:sldId id="27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0032"/>
    <a:srgbClr val="FFD74F"/>
    <a:srgbClr val="D0573D"/>
    <a:srgbClr val="FCD1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11" autoAdjust="0"/>
    <p:restoredTop sz="94660"/>
  </p:normalViewPr>
  <p:slideViewPr>
    <p:cSldViewPr snapToGrid="0" showGuides="1">
      <p:cViewPr varScale="1">
        <p:scale>
          <a:sx n="94" d="100"/>
          <a:sy n="94" d="100"/>
        </p:scale>
        <p:origin x="348" y="72"/>
      </p:cViewPr>
      <p:guideLst>
        <p:guide orient="horz" pos="202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23809523809524E-2"/>
          <c:y val="0"/>
          <c:w val="0.97876194615144041"/>
          <c:h val="0.8585246798194418"/>
        </c:manualLayout>
      </c:layout>
      <c:barChart>
        <c:barDir val="col"/>
        <c:grouping val="clustered"/>
        <c:varyColors val="0"/>
        <c:ser>
          <c:idx val="0"/>
          <c:order val="0"/>
          <c:tx>
            <c:strRef>
              <c:f>Sheet1!$B$1</c:f>
              <c:strCache>
                <c:ptCount val="1"/>
                <c:pt idx="0">
                  <c:v>in million U.S. dollars</c:v>
                </c:pt>
              </c:strCache>
            </c:strRef>
          </c:tx>
          <c:spPr>
            <a:solidFill>
              <a:schemeClr val="accent1"/>
            </a:solidFill>
            <a:ln>
              <a:noFill/>
            </a:ln>
            <a:effectLst/>
          </c:spPr>
          <c:invertIfNegative val="0"/>
          <c:dPt>
            <c:idx val="0"/>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1-DA54-45EF-942E-8E655F61522D}"/>
              </c:ext>
            </c:extLst>
          </c:dPt>
          <c:dPt>
            <c:idx val="1"/>
            <c:invertIfNegative val="0"/>
            <c:bubble3D val="0"/>
            <c:spPr>
              <a:solidFill>
                <a:srgbClr val="00B050"/>
              </a:solidFill>
              <a:ln>
                <a:noFill/>
              </a:ln>
              <a:effectLst/>
            </c:spPr>
            <c:extLst>
              <c:ext xmlns:c16="http://schemas.microsoft.com/office/drawing/2014/chart" uri="{C3380CC4-5D6E-409C-BE32-E72D297353CC}">
                <c16:uniqueId val="{00000003-DA54-45EF-942E-8E655F61522D}"/>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2017</c:v>
                </c:pt>
                <c:pt idx="1">
                  <c:v>2024*</c:v>
                </c:pt>
              </c:strCache>
            </c:strRef>
          </c:cat>
          <c:val>
            <c:numRef>
              <c:f>Sheet1!$B$2:$B$3</c:f>
              <c:numCache>
                <c:formatCode>#,##0.##</c:formatCode>
                <c:ptCount val="2"/>
                <c:pt idx="0">
                  <c:v>369.8</c:v>
                </c:pt>
                <c:pt idx="1">
                  <c:v>2166.3000000000002</c:v>
                </c:pt>
              </c:numCache>
            </c:numRef>
          </c:val>
          <c:extLst>
            <c:ext xmlns:c16="http://schemas.microsoft.com/office/drawing/2014/chart" uri="{C3380CC4-5D6E-409C-BE32-E72D297353CC}">
              <c16:uniqueId val="{00000004-DA54-45EF-942E-8E655F61522D}"/>
            </c:ext>
          </c:extLst>
        </c:ser>
        <c:dLbls>
          <c:dLblPos val="outEnd"/>
          <c:showLegendKey val="0"/>
          <c:showVal val="1"/>
          <c:showCatName val="0"/>
          <c:showSerName val="0"/>
          <c:showPercent val="0"/>
          <c:showBubbleSize val="0"/>
        </c:dLbls>
        <c:gapWidth val="80"/>
        <c:axId val="1508965872"/>
        <c:axId val="1578699392"/>
      </c:barChart>
      <c:catAx>
        <c:axId val="150896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8699392"/>
        <c:crosses val="autoZero"/>
        <c:auto val="1"/>
        <c:lblAlgn val="ctr"/>
        <c:lblOffset val="100"/>
        <c:noMultiLvlLbl val="0"/>
      </c:catAx>
      <c:valAx>
        <c:axId val="1578699392"/>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CA" sz="900" dirty="0"/>
                  <a:t>in million U.S. dollars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1508965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167777777777776E-2"/>
          <c:y val="4.2333333333333334E-2"/>
          <c:w val="0.90402666666666665"/>
          <c:h val="0.81619125916880209"/>
        </c:manualLayout>
      </c:layout>
      <c:barChart>
        <c:barDir val="col"/>
        <c:grouping val="clustered"/>
        <c:varyColors val="0"/>
        <c:ser>
          <c:idx val="0"/>
          <c:order val="0"/>
          <c:tx>
            <c:strRef>
              <c:f>Sheet1!$B$1</c:f>
              <c:strCache>
                <c:ptCount val="1"/>
                <c:pt idx="0">
                  <c:v>Series 1</c:v>
                </c:pt>
              </c:strCache>
            </c:strRef>
          </c:tx>
          <c:spPr>
            <a:solidFill>
              <a:schemeClr val="accent6">
                <a:lumMod val="20000"/>
                <a:lumOff val="80000"/>
              </a:schemeClr>
            </a:solidFill>
            <a:ln>
              <a:noFill/>
            </a:ln>
            <a:effectLst/>
          </c:spPr>
          <c:invertIfNegative val="0"/>
          <c:dPt>
            <c:idx val="3"/>
            <c:invertIfNegative val="0"/>
            <c:bubble3D val="0"/>
            <c:spPr>
              <a:solidFill>
                <a:srgbClr val="00B050"/>
              </a:solidFill>
              <a:ln>
                <a:noFill/>
              </a:ln>
              <a:effectLst/>
            </c:spPr>
            <c:extLst>
              <c:ext xmlns:c16="http://schemas.microsoft.com/office/drawing/2014/chart" uri="{C3380CC4-5D6E-409C-BE32-E72D297353CC}">
                <c16:uniqueId val="{00000001-ECE6-404F-98FF-718D32C7E724}"/>
              </c:ext>
            </c:extLst>
          </c:dPt>
          <c:dPt>
            <c:idx val="4"/>
            <c:invertIfNegative val="0"/>
            <c:bubble3D val="0"/>
            <c:spPr>
              <a:solidFill>
                <a:srgbClr val="00B050"/>
              </a:solidFill>
              <a:ln>
                <a:noFill/>
              </a:ln>
              <a:effectLst/>
            </c:spPr>
            <c:extLst>
              <c:ext xmlns:c16="http://schemas.microsoft.com/office/drawing/2014/chart" uri="{C3380CC4-5D6E-409C-BE32-E72D297353CC}">
                <c16:uniqueId val="{00000003-ECE6-404F-98FF-718D32C7E724}"/>
              </c:ext>
            </c:extLst>
          </c:dPt>
          <c:dPt>
            <c:idx val="5"/>
            <c:invertIfNegative val="0"/>
            <c:bubble3D val="0"/>
            <c:spPr>
              <a:solidFill>
                <a:srgbClr val="00B050"/>
              </a:solidFill>
              <a:ln>
                <a:noFill/>
              </a:ln>
              <a:effectLst/>
            </c:spPr>
            <c:extLst>
              <c:ext xmlns:c16="http://schemas.microsoft.com/office/drawing/2014/chart" uri="{C3380CC4-5D6E-409C-BE32-E72D297353CC}">
                <c16:uniqueId val="{00000005-ECE6-404F-98FF-718D32C7E72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2017</c:v>
                </c:pt>
                <c:pt idx="1">
                  <c:v>2018</c:v>
                </c:pt>
                <c:pt idx="2">
                  <c:v>2019</c:v>
                </c:pt>
                <c:pt idx="3">
                  <c:v>2020*</c:v>
                </c:pt>
                <c:pt idx="4">
                  <c:v>2021*</c:v>
                </c:pt>
                <c:pt idx="5">
                  <c:v>2022*</c:v>
                </c:pt>
              </c:strCache>
            </c:strRef>
          </c:cat>
          <c:val>
            <c:numRef>
              <c:f>Sheet1!$B$2:$B$7</c:f>
              <c:numCache>
                <c:formatCode>#,##0</c:formatCode>
                <c:ptCount val="6"/>
                <c:pt idx="0">
                  <c:v>145.30000000000001</c:v>
                </c:pt>
                <c:pt idx="1">
                  <c:v>196.7</c:v>
                </c:pt>
                <c:pt idx="2">
                  <c:v>242.7</c:v>
                </c:pt>
                <c:pt idx="3">
                  <c:v>257.5</c:v>
                </c:pt>
                <c:pt idx="4">
                  <c:v>305</c:v>
                </c:pt>
                <c:pt idx="5">
                  <c:v>362.3</c:v>
                </c:pt>
              </c:numCache>
            </c:numRef>
          </c:val>
          <c:extLst>
            <c:ext xmlns:c16="http://schemas.microsoft.com/office/drawing/2014/chart" uri="{C3380CC4-5D6E-409C-BE32-E72D297353CC}">
              <c16:uniqueId val="{00000006-ECE6-404F-98FF-718D32C7E724}"/>
            </c:ext>
          </c:extLst>
        </c:ser>
        <c:dLbls>
          <c:dLblPos val="outEnd"/>
          <c:showLegendKey val="0"/>
          <c:showVal val="1"/>
          <c:showCatName val="0"/>
          <c:showSerName val="0"/>
          <c:showPercent val="0"/>
          <c:showBubbleSize val="0"/>
        </c:dLbls>
        <c:gapWidth val="80"/>
        <c:overlap val="-27"/>
        <c:axId val="1632857488"/>
        <c:axId val="1574645984"/>
      </c:barChart>
      <c:catAx>
        <c:axId val="163285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4645984"/>
        <c:crosses val="autoZero"/>
        <c:auto val="1"/>
        <c:lblAlgn val="ctr"/>
        <c:lblOffset val="100"/>
        <c:noMultiLvlLbl val="0"/>
      </c:catAx>
      <c:valAx>
        <c:axId val="1574645984"/>
        <c:scaling>
          <c:orientation val="minMax"/>
        </c:scaling>
        <c:delete val="1"/>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CA" sz="900" dirty="0"/>
                  <a:t>in billion U.S. dollars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163285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555555555555552E-2"/>
          <c:y val="0.20727407407407408"/>
          <c:w val="0.54933194444444444"/>
          <c:h val="0.73244259259259259"/>
        </c:manualLayout>
      </c:layout>
      <c:pieChart>
        <c:varyColors val="1"/>
        <c:ser>
          <c:idx val="0"/>
          <c:order val="0"/>
          <c:tx>
            <c:strRef>
              <c:f>Sheet1!$B$1</c:f>
              <c:strCache>
                <c:ptCount val="1"/>
                <c:pt idx="0">
                  <c:v>Column1</c:v>
                </c:pt>
              </c:strCache>
            </c:strRef>
          </c:tx>
          <c:spPr>
            <a:solidFill>
              <a:srgbClr val="00B050"/>
            </a:solidFill>
          </c:spPr>
          <c:dPt>
            <c:idx val="0"/>
            <c:bubble3D val="0"/>
            <c:spPr>
              <a:solidFill>
                <a:schemeClr val="accent6">
                  <a:lumMod val="20000"/>
                  <a:lumOff val="80000"/>
                </a:schemeClr>
              </a:solidFill>
              <a:ln w="19050">
                <a:solidFill>
                  <a:schemeClr val="lt1"/>
                </a:solidFill>
              </a:ln>
              <a:effectLst/>
            </c:spPr>
            <c:extLst>
              <c:ext xmlns:c16="http://schemas.microsoft.com/office/drawing/2014/chart" uri="{C3380CC4-5D6E-409C-BE32-E72D297353CC}">
                <c16:uniqueId val="{00000004-ECCC-4471-A190-FE7A57B36FDF}"/>
              </c:ext>
            </c:extLst>
          </c:dPt>
          <c:dPt>
            <c:idx val="1"/>
            <c:bubble3D val="0"/>
            <c:spPr>
              <a:solidFill>
                <a:schemeClr val="accent6">
                  <a:lumMod val="20000"/>
                  <a:lumOff val="80000"/>
                </a:schemeClr>
              </a:solidFill>
              <a:ln w="19050">
                <a:solidFill>
                  <a:schemeClr val="lt1"/>
                </a:solidFill>
              </a:ln>
              <a:effectLst/>
            </c:spPr>
            <c:extLst>
              <c:ext xmlns:c16="http://schemas.microsoft.com/office/drawing/2014/chart" uri="{C3380CC4-5D6E-409C-BE32-E72D297353CC}">
                <c16:uniqueId val="{00000003-ECCC-4471-A190-FE7A57B36FDF}"/>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2-ECCC-4471-A190-FE7A57B36FDF}"/>
              </c:ext>
            </c:extLst>
          </c:dPt>
          <c:dPt>
            <c:idx val="3"/>
            <c:bubble3D val="0"/>
            <c:spPr>
              <a:solidFill>
                <a:srgbClr val="00B050"/>
              </a:solidFill>
              <a:ln w="19050">
                <a:solidFill>
                  <a:schemeClr val="lt1"/>
                </a:solidFill>
              </a:ln>
              <a:effectLst/>
            </c:spPr>
            <c:extLst>
              <c:ext xmlns:c16="http://schemas.microsoft.com/office/drawing/2014/chart" uri="{C3380CC4-5D6E-409C-BE32-E72D297353CC}">
                <c16:uniqueId val="{00000007-9DE8-464C-A38E-7706400F1AC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Not concerned at all</c:v>
                </c:pt>
                <c:pt idx="1">
                  <c:v>Not very concerned</c:v>
                </c:pt>
                <c:pt idx="2">
                  <c:v>Somewhat concerned</c:v>
                </c:pt>
                <c:pt idx="3">
                  <c:v>Extremely concerned</c:v>
                </c:pt>
              </c:strCache>
            </c:strRef>
          </c:cat>
          <c:val>
            <c:numRef>
              <c:f>Sheet1!$B$2:$B$5</c:f>
              <c:numCache>
                <c:formatCode>#,##0</c:formatCode>
                <c:ptCount val="4"/>
                <c:pt idx="0">
                  <c:v>0.09</c:v>
                </c:pt>
                <c:pt idx="1">
                  <c:v>0.2</c:v>
                </c:pt>
                <c:pt idx="2">
                  <c:v>0.47</c:v>
                </c:pt>
                <c:pt idx="3">
                  <c:v>0.24</c:v>
                </c:pt>
              </c:numCache>
            </c:numRef>
          </c:val>
          <c:extLst>
            <c:ext xmlns:c16="http://schemas.microsoft.com/office/drawing/2014/chart" uri="{C3380CC4-5D6E-409C-BE32-E72D297353CC}">
              <c16:uniqueId val="{00000000-ECCC-4471-A190-FE7A57B36FDF}"/>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65489583333333334"/>
          <c:y val="0.23346666666666663"/>
          <c:w val="0.34069444444444447"/>
          <c:h val="0.709455555555555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58641975308643E-2"/>
          <c:y val="5.5752200346190434E-3"/>
          <c:w val="0.95688271604938269"/>
          <c:h val="0.72048875802974344"/>
        </c:manualLayout>
      </c:layout>
      <c:barChart>
        <c:barDir val="col"/>
        <c:grouping val="clustered"/>
        <c:varyColors val="0"/>
        <c:ser>
          <c:idx val="1"/>
          <c:order val="1"/>
          <c:tx>
            <c:strRef>
              <c:f>Sheet1!$C$1</c:f>
              <c:strCache>
                <c:ptCount val="1"/>
                <c:pt idx="0">
                  <c:v>Logistics Automation Market in billion dollars</c:v>
                </c:pt>
              </c:strCache>
            </c:strRef>
          </c:tx>
          <c:spPr>
            <a:solidFill>
              <a:srgbClr val="00B050"/>
            </a:solidFill>
            <a:ln>
              <a:noFill/>
            </a:ln>
            <a:effectLst/>
          </c:spPr>
          <c:invertIfNegative val="0"/>
          <c:dPt>
            <c:idx val="0"/>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4-3F41-4F11-9ABC-55E9783BEED8}"/>
              </c:ext>
            </c:extLst>
          </c:dPt>
          <c:dPt>
            <c:idx val="1"/>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5-3F41-4F11-9ABC-55E9783BEED8}"/>
              </c:ext>
            </c:extLst>
          </c:dPt>
          <c:dPt>
            <c:idx val="2"/>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6-3F41-4F11-9ABC-55E9783BEED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2018</c:v>
                </c:pt>
                <c:pt idx="1">
                  <c:v>2019</c:v>
                </c:pt>
                <c:pt idx="2">
                  <c:v>2020</c:v>
                </c:pt>
                <c:pt idx="3">
                  <c:v>2021</c:v>
                </c:pt>
                <c:pt idx="4">
                  <c:v>2022</c:v>
                </c:pt>
                <c:pt idx="5">
                  <c:v>2023</c:v>
                </c:pt>
                <c:pt idx="6">
                  <c:v>2024</c:v>
                </c:pt>
                <c:pt idx="7">
                  <c:v>2025</c:v>
                </c:pt>
              </c:numCache>
            </c:numRef>
          </c:cat>
          <c:val>
            <c:numRef>
              <c:f>Sheet1!$C$2:$C$9</c:f>
              <c:numCache>
                <c:formatCode>#,##0</c:formatCode>
                <c:ptCount val="8"/>
                <c:pt idx="0">
                  <c:v>39.29</c:v>
                </c:pt>
                <c:pt idx="1">
                  <c:v>41.51</c:v>
                </c:pt>
                <c:pt idx="2">
                  <c:v>44.44</c:v>
                </c:pt>
                <c:pt idx="3">
                  <c:v>48.32</c:v>
                </c:pt>
                <c:pt idx="4">
                  <c:v>53.55</c:v>
                </c:pt>
                <c:pt idx="5">
                  <c:v>60.35</c:v>
                </c:pt>
                <c:pt idx="6">
                  <c:v>69.319999999999993</c:v>
                </c:pt>
                <c:pt idx="7">
                  <c:v>81.38</c:v>
                </c:pt>
              </c:numCache>
            </c:numRef>
          </c:val>
          <c:extLst>
            <c:ext xmlns:c16="http://schemas.microsoft.com/office/drawing/2014/chart" uri="{C3380CC4-5D6E-409C-BE32-E72D297353CC}">
              <c16:uniqueId val="{00000001-3F41-4F11-9ABC-55E9783BEED8}"/>
            </c:ext>
          </c:extLst>
        </c:ser>
        <c:dLbls>
          <c:showLegendKey val="0"/>
          <c:showVal val="1"/>
          <c:showCatName val="0"/>
          <c:showSerName val="0"/>
          <c:showPercent val="0"/>
          <c:showBubbleSize val="0"/>
        </c:dLbls>
        <c:gapWidth val="80"/>
        <c:axId val="1568878496"/>
        <c:axId val="1377930816"/>
      </c:barChart>
      <c:lineChart>
        <c:grouping val="standard"/>
        <c:varyColors val="0"/>
        <c:ser>
          <c:idx val="0"/>
          <c:order val="0"/>
          <c:tx>
            <c:strRef>
              <c:f>Sheet1!$B$1</c:f>
              <c:strCache>
                <c:ptCount val="1"/>
                <c:pt idx="0">
                  <c:v>E-commerce Users in millions</c:v>
                </c:pt>
              </c:strCache>
            </c:strRef>
          </c:tx>
          <c:spPr>
            <a:ln w="38100" cap="rnd">
              <a:solidFill>
                <a:schemeClr val="accent1"/>
              </a:solidFill>
              <a:round/>
              <a:tailEnd type="none"/>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2018</c:v>
                </c:pt>
                <c:pt idx="1">
                  <c:v>2019</c:v>
                </c:pt>
                <c:pt idx="2">
                  <c:v>2020</c:v>
                </c:pt>
                <c:pt idx="3">
                  <c:v>2021</c:v>
                </c:pt>
                <c:pt idx="4">
                  <c:v>2022</c:v>
                </c:pt>
                <c:pt idx="5">
                  <c:v>2023</c:v>
                </c:pt>
                <c:pt idx="6">
                  <c:v>2024</c:v>
                </c:pt>
                <c:pt idx="7">
                  <c:v>2025</c:v>
                </c:pt>
              </c:numCache>
            </c:numRef>
          </c:cat>
          <c:val>
            <c:numRef>
              <c:f>Sheet1!$B$2:$B$9</c:f>
              <c:numCache>
                <c:formatCode>General</c:formatCode>
                <c:ptCount val="8"/>
                <c:pt idx="0">
                  <c:v>2.7</c:v>
                </c:pt>
                <c:pt idx="1">
                  <c:v>3.2</c:v>
                </c:pt>
                <c:pt idx="2">
                  <c:v>3.5</c:v>
                </c:pt>
                <c:pt idx="3">
                  <c:v>3.8</c:v>
                </c:pt>
                <c:pt idx="4">
                  <c:v>4.0999999999999996</c:v>
                </c:pt>
                <c:pt idx="5">
                  <c:v>4.4000000000000004</c:v>
                </c:pt>
                <c:pt idx="6">
                  <c:v>4.7</c:v>
                </c:pt>
                <c:pt idx="7">
                  <c:v>4.9000000000000004</c:v>
                </c:pt>
              </c:numCache>
            </c:numRef>
          </c:val>
          <c:smooth val="0"/>
          <c:extLst>
            <c:ext xmlns:c16="http://schemas.microsoft.com/office/drawing/2014/chart" uri="{C3380CC4-5D6E-409C-BE32-E72D297353CC}">
              <c16:uniqueId val="{00000000-3F41-4F11-9ABC-55E9783BEED8}"/>
            </c:ext>
          </c:extLst>
        </c:ser>
        <c:dLbls>
          <c:showLegendKey val="0"/>
          <c:showVal val="1"/>
          <c:showCatName val="0"/>
          <c:showSerName val="0"/>
          <c:showPercent val="0"/>
          <c:showBubbleSize val="0"/>
        </c:dLbls>
        <c:marker val="1"/>
        <c:smooth val="0"/>
        <c:axId val="1632855088"/>
        <c:axId val="1812944160"/>
      </c:lineChart>
      <c:catAx>
        <c:axId val="156887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77930816"/>
        <c:crosses val="autoZero"/>
        <c:auto val="1"/>
        <c:lblAlgn val="ctr"/>
        <c:lblOffset val="100"/>
        <c:noMultiLvlLbl val="0"/>
      </c:catAx>
      <c:valAx>
        <c:axId val="1377930816"/>
        <c:scaling>
          <c:orientation val="minMax"/>
        </c:scaling>
        <c:delete val="0"/>
        <c:axPos val="l"/>
        <c:numFmt formatCode="#,##0" sourceLinked="1"/>
        <c:majorTickMark val="none"/>
        <c:minorTickMark val="none"/>
        <c:tickLblPos val="none"/>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568878496"/>
        <c:crosses val="autoZero"/>
        <c:crossBetween val="between"/>
      </c:valAx>
      <c:valAx>
        <c:axId val="1812944160"/>
        <c:scaling>
          <c:orientation val="minMax"/>
        </c:scaling>
        <c:delete val="0"/>
        <c:axPos val="r"/>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632855088"/>
        <c:crosses val="max"/>
        <c:crossBetween val="between"/>
      </c:valAx>
      <c:catAx>
        <c:axId val="1632855088"/>
        <c:scaling>
          <c:orientation val="minMax"/>
        </c:scaling>
        <c:delete val="1"/>
        <c:axPos val="b"/>
        <c:numFmt formatCode="General" sourceLinked="1"/>
        <c:majorTickMark val="out"/>
        <c:minorTickMark val="none"/>
        <c:tickLblPos val="nextTo"/>
        <c:crossAx val="1812944160"/>
        <c:crossesAt val="0"/>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A02C6-D2EB-40DD-A33E-A2830F021883}" type="datetimeFigureOut">
              <a:rPr lang="en-CA" smtClean="0"/>
              <a:t>2021-01-20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0B970-81FA-40F4-AFF8-36C591AB750D}" type="slidenum">
              <a:rPr lang="en-CA" smtClean="0"/>
              <a:t>‹#›</a:t>
            </a:fld>
            <a:endParaRPr lang="en-CA"/>
          </a:p>
        </p:txBody>
      </p:sp>
    </p:spTree>
    <p:extLst>
      <p:ext uri="{BB962C8B-B14F-4D97-AF65-F5344CB8AC3E}">
        <p14:creationId xmlns:p14="http://schemas.microsoft.com/office/powerpoint/2010/main" val="111853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90663-E9DF-43AC-95A6-09A7D0A7A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8B1A32B-5362-434C-93B5-691DA6D35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CE7F321-C1AA-43EE-BF2F-A56D48558256}"/>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5" name="Footer Placeholder 4">
            <a:extLst>
              <a:ext uri="{FF2B5EF4-FFF2-40B4-BE49-F238E27FC236}">
                <a16:creationId xmlns:a16="http://schemas.microsoft.com/office/drawing/2014/main" id="{027E6758-D567-47B7-932D-3FC087EA64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088A86-5607-4529-817B-45599C4801A9}"/>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317979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AC07-8259-4197-AE0A-C5C85310D4D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9AB1F16-88A5-4E0B-A70D-BC69DFFC6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90D97F-59AF-435E-A3FA-2EE903D72C30}"/>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5" name="Footer Placeholder 4">
            <a:extLst>
              <a:ext uri="{FF2B5EF4-FFF2-40B4-BE49-F238E27FC236}">
                <a16:creationId xmlns:a16="http://schemas.microsoft.com/office/drawing/2014/main" id="{D7F19199-6577-4F5B-BA6E-D1D5A61920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8B0FA1-EE21-4744-A92C-8734241DCFA1}"/>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246461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7F0FCE-27CC-4B52-B1BB-AA80BC1428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BD7A860-11C5-49FE-BB73-5383A7B31C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7B0D216-AD56-4681-A057-65605E5CD601}"/>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5" name="Footer Placeholder 4">
            <a:extLst>
              <a:ext uri="{FF2B5EF4-FFF2-40B4-BE49-F238E27FC236}">
                <a16:creationId xmlns:a16="http://schemas.microsoft.com/office/drawing/2014/main" id="{0D4D4D0E-1A07-44B2-B27C-52301D7868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5480AA-4E95-4C64-BE4D-24C9A08269C8}"/>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425813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323-DEFF-4BDF-9F44-183A21B13E3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133F59F-D0BF-41EB-90C5-60CD83D9C8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2F6C69-F230-47BC-B4EF-7BF966B13B98}"/>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5" name="Footer Placeholder 4">
            <a:extLst>
              <a:ext uri="{FF2B5EF4-FFF2-40B4-BE49-F238E27FC236}">
                <a16:creationId xmlns:a16="http://schemas.microsoft.com/office/drawing/2014/main" id="{40EB8D26-8134-4FE6-9A33-470F7A39BB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99DDA9-4099-4767-A114-2B0F75839B2C}"/>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629401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8052-2BED-407D-8DB9-88E796D4A8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D01AB9C-C7B8-4D5D-9E5C-634463554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DDB7DF-4FEA-4C29-B2DC-FD8FBFDD4D01}"/>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5" name="Footer Placeholder 4">
            <a:extLst>
              <a:ext uri="{FF2B5EF4-FFF2-40B4-BE49-F238E27FC236}">
                <a16:creationId xmlns:a16="http://schemas.microsoft.com/office/drawing/2014/main" id="{AC2EB0FC-CC29-4C3C-BF76-CB184BDB3D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275A5A-94B4-4640-B0C3-929032B8E248}"/>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1647163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8107-17BC-42EE-A2C7-35237008EC7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CDE6B7-9530-4F8D-80EA-19C40D12E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39DAAB8-21C5-42DA-B678-C57E425CD2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9CF3F6F-7775-4386-A92F-643D067F917C}"/>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6" name="Footer Placeholder 5">
            <a:extLst>
              <a:ext uri="{FF2B5EF4-FFF2-40B4-BE49-F238E27FC236}">
                <a16:creationId xmlns:a16="http://schemas.microsoft.com/office/drawing/2014/main" id="{4D5CF332-936B-443E-912E-F41F9C5ED82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2B092D8-3B6D-4B77-9FE7-AD16EE617753}"/>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347402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758E-0FEA-4623-94D2-B926747CB15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5F9E15-56BD-4765-801E-E3E7768FC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E38965-1AF6-4422-A245-7E24690B9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7DE1BC6-A2B7-4F50-A021-7A40A7B7F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C85115-2804-4885-BA68-BEB2D0505E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1F07071-BD37-47DF-B4CD-4C09148EFE7F}"/>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8" name="Footer Placeholder 7">
            <a:extLst>
              <a:ext uri="{FF2B5EF4-FFF2-40B4-BE49-F238E27FC236}">
                <a16:creationId xmlns:a16="http://schemas.microsoft.com/office/drawing/2014/main" id="{3C942B26-F766-49F1-BB63-2C58936CF3A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88671C0-3972-439D-AA31-C74F6E726913}"/>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25812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A574C-E116-4B36-933B-90068B1769F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DCADE4A-68B7-450C-8C44-139658CFFB29}"/>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4" name="Footer Placeholder 3">
            <a:extLst>
              <a:ext uri="{FF2B5EF4-FFF2-40B4-BE49-F238E27FC236}">
                <a16:creationId xmlns:a16="http://schemas.microsoft.com/office/drawing/2014/main" id="{D7D3F066-CDBC-4D42-92B0-C198192FCC0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CE58FD0-8A77-4688-B0FA-2DBEF7AD7FE2}"/>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40343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FAED3F-45D1-4603-8FF9-0C1B98DEAF1E}"/>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3" name="Footer Placeholder 2">
            <a:extLst>
              <a:ext uri="{FF2B5EF4-FFF2-40B4-BE49-F238E27FC236}">
                <a16:creationId xmlns:a16="http://schemas.microsoft.com/office/drawing/2014/main" id="{7E13535F-D3C8-4B99-8F15-57696D68DC1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C49044F-7934-412A-A7B0-21708F39F32F}"/>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194476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D220-DA59-47CF-97C0-78AC01329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9A9662C-F074-4D3C-B772-2774455B7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0237AD6-6933-4BA6-AEED-B03672080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55007-A6F0-495B-A23A-5971AC54FADD}"/>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6" name="Footer Placeholder 5">
            <a:extLst>
              <a:ext uri="{FF2B5EF4-FFF2-40B4-BE49-F238E27FC236}">
                <a16:creationId xmlns:a16="http://schemas.microsoft.com/office/drawing/2014/main" id="{444BB3B2-AABC-4282-B1A3-13F9220A7A4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C3A1226-7A53-4D11-93F7-5BC786A0D28D}"/>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322737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7F6C-D184-4FB3-903E-FE24E1F1B3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B23E670-6347-4DD3-8B7A-A2DBAD6743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6C38237-0342-4572-8908-7C04204DBA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C56DF-8C6A-4C52-85CA-F46F792FD1CB}"/>
              </a:ext>
            </a:extLst>
          </p:cNvPr>
          <p:cNvSpPr>
            <a:spLocks noGrp="1"/>
          </p:cNvSpPr>
          <p:nvPr>
            <p:ph type="dt" sz="half" idx="10"/>
          </p:nvPr>
        </p:nvSpPr>
        <p:spPr/>
        <p:txBody>
          <a:bodyPr/>
          <a:lstStyle/>
          <a:p>
            <a:fld id="{43954C7F-6F97-4301-A682-BCA86EC9C867}" type="datetimeFigureOut">
              <a:rPr lang="en-CA" smtClean="0"/>
              <a:t>2021-01-20</a:t>
            </a:fld>
            <a:endParaRPr lang="en-CA"/>
          </a:p>
        </p:txBody>
      </p:sp>
      <p:sp>
        <p:nvSpPr>
          <p:cNvPr id="6" name="Footer Placeholder 5">
            <a:extLst>
              <a:ext uri="{FF2B5EF4-FFF2-40B4-BE49-F238E27FC236}">
                <a16:creationId xmlns:a16="http://schemas.microsoft.com/office/drawing/2014/main" id="{6787A2D4-4CDA-42EF-ABE6-B4AFBC4224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5392933-C3FC-4D4F-8003-9DBF845A12FD}"/>
              </a:ext>
            </a:extLst>
          </p:cNvPr>
          <p:cNvSpPr>
            <a:spLocks noGrp="1"/>
          </p:cNvSpPr>
          <p:nvPr>
            <p:ph type="sldNum" sz="quarter" idx="12"/>
          </p:nvPr>
        </p:nvSpPr>
        <p:spPr/>
        <p:txBody>
          <a:bodyPr/>
          <a:lstStyle/>
          <a:p>
            <a:fld id="{18A0B684-C71E-4B59-AF67-A6765E588104}" type="slidenum">
              <a:rPr lang="en-CA" smtClean="0"/>
              <a:t>‹#›</a:t>
            </a:fld>
            <a:endParaRPr lang="en-CA"/>
          </a:p>
        </p:txBody>
      </p:sp>
    </p:spTree>
    <p:extLst>
      <p:ext uri="{BB962C8B-B14F-4D97-AF65-F5344CB8AC3E}">
        <p14:creationId xmlns:p14="http://schemas.microsoft.com/office/powerpoint/2010/main" val="4602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040D5-EAB9-4EEC-9769-8B931C9D2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CEF24E7-8BA1-4AD1-8BA1-1C3DFA75C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139E0E7-5D64-4583-8C71-737D9F83A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54C7F-6F97-4301-A682-BCA86EC9C867}" type="datetimeFigureOut">
              <a:rPr lang="en-CA" smtClean="0"/>
              <a:t>2021-01-20</a:t>
            </a:fld>
            <a:endParaRPr lang="en-CA"/>
          </a:p>
        </p:txBody>
      </p:sp>
      <p:sp>
        <p:nvSpPr>
          <p:cNvPr id="5" name="Footer Placeholder 4">
            <a:extLst>
              <a:ext uri="{FF2B5EF4-FFF2-40B4-BE49-F238E27FC236}">
                <a16:creationId xmlns:a16="http://schemas.microsoft.com/office/drawing/2014/main" id="{8416FB5D-C960-4B34-A481-9BF1C8BD3F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ADFE4AF-CCEC-4D9B-ACF4-7CC190A9C5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0B684-C71E-4B59-AF67-A6765E588104}" type="slidenum">
              <a:rPr lang="en-CA" smtClean="0"/>
              <a:t>‹#›</a:t>
            </a:fld>
            <a:endParaRPr lang="en-CA"/>
          </a:p>
        </p:txBody>
      </p:sp>
    </p:spTree>
    <p:extLst>
      <p:ext uri="{BB962C8B-B14F-4D97-AF65-F5344CB8AC3E}">
        <p14:creationId xmlns:p14="http://schemas.microsoft.com/office/powerpoint/2010/main" val="2077698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www.statista.com/statistics/966893/worldwide-chatbot-market-valu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hart" Target="../charts/chart2.xml"/><Relationship Id="rId5" Type="http://schemas.openxmlformats.org/officeDocument/2006/relationships/image" Target="../media/image4.png"/><Relationship Id="rId10" Type="http://schemas.openxmlformats.org/officeDocument/2006/relationships/chart" Target="../charts/chart1.xml"/><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chart" Target="../charts/chart4.xml"/><Relationship Id="rId7" Type="http://schemas.openxmlformats.org/officeDocument/2006/relationships/hyperlink" Target="https://www-statista-com.proxy.lib.uwaterloo.ca/statistics/1099087/logistics-automation-market-size-worldwide/" TargetMode="External"/><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statista-com.proxy.lib.uwaterloo.ca/outlook/243/100/ecommerce/worldwide" TargetMode="External"/><Relationship Id="rId11" Type="http://schemas.openxmlformats.org/officeDocument/2006/relationships/image" Target="../media/image15.svg"/><Relationship Id="rId5" Type="http://schemas.openxmlformats.org/officeDocument/2006/relationships/image" Target="../media/image11.jpeg"/><Relationship Id="rId10" Type="http://schemas.openxmlformats.org/officeDocument/2006/relationships/image" Target="../media/image14.png"/><Relationship Id="rId4" Type="http://schemas.openxmlformats.org/officeDocument/2006/relationships/image" Target="../media/image10.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728085-F8B8-40C5-BF8D-87947177CDD1}"/>
              </a:ext>
            </a:extLst>
          </p:cNvPr>
          <p:cNvPicPr>
            <a:picLocks noChangeAspect="1"/>
          </p:cNvPicPr>
          <p:nvPr/>
        </p:nvPicPr>
        <p:blipFill rotWithShape="1">
          <a:blip r:embed="rId2"/>
          <a:srcRect l="2223" t="3965" r="2000" b="4481"/>
          <a:stretch/>
        </p:blipFill>
        <p:spPr>
          <a:xfrm>
            <a:off x="6156960" y="3375996"/>
            <a:ext cx="5760000" cy="2866637"/>
          </a:xfrm>
          <a:prstGeom prst="rect">
            <a:avLst/>
          </a:prstGeom>
        </p:spPr>
      </p:pic>
      <p:pic>
        <p:nvPicPr>
          <p:cNvPr id="6" name="Picture 5">
            <a:extLst>
              <a:ext uri="{FF2B5EF4-FFF2-40B4-BE49-F238E27FC236}">
                <a16:creationId xmlns:a16="http://schemas.microsoft.com/office/drawing/2014/main" id="{8389A72F-81EF-482E-AF88-8C8BACAC0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2000" y="0"/>
            <a:ext cx="1800000" cy="720000"/>
          </a:xfrm>
          <a:prstGeom prst="rect">
            <a:avLst/>
          </a:prstGeom>
        </p:spPr>
      </p:pic>
      <p:grpSp>
        <p:nvGrpSpPr>
          <p:cNvPr id="5" name="Group 4">
            <a:extLst>
              <a:ext uri="{FF2B5EF4-FFF2-40B4-BE49-F238E27FC236}">
                <a16:creationId xmlns:a16="http://schemas.microsoft.com/office/drawing/2014/main" id="{7E9222AF-9601-498E-825A-08B671D2121F}"/>
              </a:ext>
            </a:extLst>
          </p:cNvPr>
          <p:cNvGrpSpPr/>
          <p:nvPr/>
        </p:nvGrpSpPr>
        <p:grpSpPr>
          <a:xfrm>
            <a:off x="6491735" y="1807923"/>
            <a:ext cx="1652870" cy="864000"/>
            <a:chOff x="7103646" y="818842"/>
            <a:chExt cx="1652870" cy="864000"/>
          </a:xfrm>
        </p:grpSpPr>
        <p:pic>
          <p:nvPicPr>
            <p:cNvPr id="1026" name="Picture 2" descr="Dialogflow Documentation | Google Cloud">
              <a:extLst>
                <a:ext uri="{FF2B5EF4-FFF2-40B4-BE49-F238E27FC236}">
                  <a16:creationId xmlns:a16="http://schemas.microsoft.com/office/drawing/2014/main" id="{54837E44-ABDF-4E2B-8CBF-98C7831C5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646" y="1250842"/>
              <a:ext cx="165287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brings Anaplan's business planning tools to its cloud platform -  SiliconANGLE">
              <a:extLst>
                <a:ext uri="{FF2B5EF4-FFF2-40B4-BE49-F238E27FC236}">
                  <a16:creationId xmlns:a16="http://schemas.microsoft.com/office/drawing/2014/main" id="{CB5F6A59-0266-4D2E-959B-F7ED3BDC6B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8081" y="818842"/>
              <a:ext cx="720000" cy="432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73971198-2162-4F48-8677-0B982AA6CE67}"/>
              </a:ext>
            </a:extLst>
          </p:cNvPr>
          <p:cNvGrpSpPr/>
          <p:nvPr/>
        </p:nvGrpSpPr>
        <p:grpSpPr>
          <a:xfrm>
            <a:off x="10608333" y="1796983"/>
            <a:ext cx="764309" cy="912972"/>
            <a:chOff x="9069495" y="3162234"/>
            <a:chExt cx="764309" cy="912972"/>
          </a:xfrm>
        </p:grpSpPr>
        <p:pic>
          <p:nvPicPr>
            <p:cNvPr id="1030" name="Picture 6" descr="Amazon Web Services - Wikipedia">
              <a:extLst>
                <a:ext uri="{FF2B5EF4-FFF2-40B4-BE49-F238E27FC236}">
                  <a16:creationId xmlns:a16="http://schemas.microsoft.com/office/drawing/2014/main" id="{AEA29B72-8BBF-4248-A07D-C779D71E14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9495" y="3162234"/>
              <a:ext cx="720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Lex Integration — Inference Solutions">
              <a:extLst>
                <a:ext uri="{FF2B5EF4-FFF2-40B4-BE49-F238E27FC236}">
                  <a16:creationId xmlns:a16="http://schemas.microsoft.com/office/drawing/2014/main" id="{2E7F16B9-AC31-46EF-92FF-5DE3E1F2BA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69495" y="3643206"/>
              <a:ext cx="764309" cy="432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C3F36238-50AE-44C3-8296-3B818BF0E199}"/>
              </a:ext>
            </a:extLst>
          </p:cNvPr>
          <p:cNvGrpSpPr/>
          <p:nvPr/>
        </p:nvGrpSpPr>
        <p:grpSpPr>
          <a:xfrm>
            <a:off x="8920762" y="1692782"/>
            <a:ext cx="864000" cy="864000"/>
            <a:chOff x="7498081" y="2344290"/>
            <a:chExt cx="864000" cy="864000"/>
          </a:xfrm>
        </p:grpSpPr>
        <p:pic>
          <p:nvPicPr>
            <p:cNvPr id="1034" name="Picture 10" descr="Microsoft Azure Is Ready For You - KT Connections Blog | Rapid City, SD |  KT Connections">
              <a:extLst>
                <a:ext uri="{FF2B5EF4-FFF2-40B4-BE49-F238E27FC236}">
                  <a16:creationId xmlns:a16="http://schemas.microsoft.com/office/drawing/2014/main" id="{01DF4EF5-8F28-47FB-AA18-BA3667C09B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8081" y="2344290"/>
              <a:ext cx="864000" cy="432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zure Bot Service | Microsoft Azure">
              <a:extLst>
                <a:ext uri="{FF2B5EF4-FFF2-40B4-BE49-F238E27FC236}">
                  <a16:creationId xmlns:a16="http://schemas.microsoft.com/office/drawing/2014/main" id="{1B5A344E-A7DF-4509-9CB3-FFBB055DD8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9283" y="2776290"/>
              <a:ext cx="821596" cy="432000"/>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a:extLst>
              <a:ext uri="{FF2B5EF4-FFF2-40B4-BE49-F238E27FC236}">
                <a16:creationId xmlns:a16="http://schemas.microsoft.com/office/drawing/2014/main" id="{C67F237A-880E-4335-B879-88AB3BD34950}"/>
              </a:ext>
            </a:extLst>
          </p:cNvPr>
          <p:cNvSpPr/>
          <p:nvPr/>
        </p:nvSpPr>
        <p:spPr>
          <a:xfrm>
            <a:off x="-1" y="-7595"/>
            <a:ext cx="6480000" cy="64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b="1" dirty="0">
              <a:solidFill>
                <a:schemeClr val="accent6">
                  <a:lumMod val="75000"/>
                </a:schemeClr>
              </a:solidFill>
            </a:endParaRPr>
          </a:p>
        </p:txBody>
      </p:sp>
      <p:sp>
        <p:nvSpPr>
          <p:cNvPr id="10" name="TextBox 9">
            <a:extLst>
              <a:ext uri="{FF2B5EF4-FFF2-40B4-BE49-F238E27FC236}">
                <a16:creationId xmlns:a16="http://schemas.microsoft.com/office/drawing/2014/main" id="{09E679A6-F76F-469B-B635-BDC6D754B112}"/>
              </a:ext>
            </a:extLst>
          </p:cNvPr>
          <p:cNvSpPr txBox="1"/>
          <p:nvPr/>
        </p:nvSpPr>
        <p:spPr>
          <a:xfrm>
            <a:off x="338666" y="108027"/>
            <a:ext cx="5608321" cy="461665"/>
          </a:xfrm>
          <a:prstGeom prst="rect">
            <a:avLst/>
          </a:prstGeom>
          <a:noFill/>
        </p:spPr>
        <p:txBody>
          <a:bodyPr wrap="square" rtlCol="0">
            <a:spAutoFit/>
          </a:bodyPr>
          <a:lstStyle/>
          <a:p>
            <a:r>
              <a:rPr lang="en-US" sz="2400" b="1" dirty="0">
                <a:solidFill>
                  <a:schemeClr val="bg1"/>
                </a:solidFill>
              </a:rPr>
              <a:t>Cloud-based Conversational AI Interfaces</a:t>
            </a:r>
            <a:endParaRPr lang="en-CA" sz="2400" b="1" dirty="0">
              <a:solidFill>
                <a:schemeClr val="bg1"/>
              </a:solidFill>
            </a:endParaRPr>
          </a:p>
        </p:txBody>
      </p:sp>
      <p:sp>
        <p:nvSpPr>
          <p:cNvPr id="2" name="TextBox 1">
            <a:extLst>
              <a:ext uri="{FF2B5EF4-FFF2-40B4-BE49-F238E27FC236}">
                <a16:creationId xmlns:a16="http://schemas.microsoft.com/office/drawing/2014/main" id="{B383EF15-AF3A-4CDF-B715-45C3F517D2BD}"/>
              </a:ext>
            </a:extLst>
          </p:cNvPr>
          <p:cNvSpPr txBox="1"/>
          <p:nvPr/>
        </p:nvSpPr>
        <p:spPr>
          <a:xfrm>
            <a:off x="338666" y="785743"/>
            <a:ext cx="5757334" cy="6001643"/>
          </a:xfrm>
          <a:prstGeom prst="rect">
            <a:avLst/>
          </a:prstGeom>
          <a:noFill/>
        </p:spPr>
        <p:txBody>
          <a:bodyPr wrap="square" rtlCol="0">
            <a:spAutoFit/>
          </a:bodyPr>
          <a:lstStyle/>
          <a:p>
            <a:r>
              <a:rPr lang="en-CA" sz="2000" b="1" dirty="0">
                <a:solidFill>
                  <a:srgbClr val="00B050"/>
                </a:solidFill>
              </a:rPr>
              <a:t>Why?</a:t>
            </a:r>
          </a:p>
          <a:p>
            <a:endParaRPr lang="en-CA" sz="1600" dirty="0"/>
          </a:p>
          <a:p>
            <a:r>
              <a:rPr lang="en-CA" sz="1400" dirty="0"/>
              <a:t>With AI technologies emerging rapidly, the market size of </a:t>
            </a:r>
            <a:r>
              <a:rPr lang="en-CA" sz="1400" b="1" dirty="0"/>
              <a:t>Public Cloud Platforms</a:t>
            </a:r>
            <a:r>
              <a:rPr lang="en-CA" sz="1400" dirty="0"/>
              <a:t> was predicted to </a:t>
            </a:r>
            <a:r>
              <a:rPr lang="en-CA" sz="1400" b="1" dirty="0"/>
              <a:t>increase by 40%</a:t>
            </a:r>
            <a:r>
              <a:rPr lang="en-CA" sz="1400" dirty="0"/>
              <a:t> 2020-2022, with the worldwide market revenue of </a:t>
            </a:r>
            <a:r>
              <a:rPr lang="en-CA" sz="1400" b="1" dirty="0"/>
              <a:t>Chatbots</a:t>
            </a:r>
            <a:r>
              <a:rPr lang="en-CA" sz="1400" dirty="0"/>
              <a:t> being </a:t>
            </a:r>
            <a:r>
              <a:rPr lang="en-CA" sz="1400" b="1" dirty="0"/>
              <a:t>$2 billion</a:t>
            </a:r>
            <a:r>
              <a:rPr lang="en-CA" sz="1400" dirty="0"/>
              <a:t> in 2024. Faced with half of the businesses being </a:t>
            </a:r>
            <a:r>
              <a:rPr lang="en-CA" sz="1400" dirty="0" err="1"/>
              <a:t>uprepared</a:t>
            </a:r>
            <a:r>
              <a:rPr lang="en-CA" sz="1400" dirty="0"/>
              <a:t> for this revolution, this project is trying to help organizations plan, build and implement </a:t>
            </a:r>
            <a:r>
              <a:rPr lang="en-CA" sz="1400" b="1" dirty="0"/>
              <a:t>interactive conversational bots </a:t>
            </a:r>
            <a:r>
              <a:rPr lang="en-CA" sz="1400" dirty="0"/>
              <a:t>to achieve a better customer/clients service. </a:t>
            </a:r>
          </a:p>
          <a:p>
            <a:endParaRPr lang="en-CA" sz="1600" dirty="0"/>
          </a:p>
          <a:p>
            <a:endParaRPr lang="en-CA" sz="2000" dirty="0"/>
          </a:p>
          <a:p>
            <a:endParaRPr lang="en-CA" sz="2000" dirty="0"/>
          </a:p>
          <a:p>
            <a:endParaRPr lang="en-CA" sz="2000" dirty="0"/>
          </a:p>
          <a:p>
            <a:endParaRPr lang="en-CA" sz="2000" dirty="0"/>
          </a:p>
          <a:p>
            <a:endParaRPr lang="en-CA" sz="2000" dirty="0"/>
          </a:p>
          <a:p>
            <a:r>
              <a:rPr lang="en-CA" sz="2000" b="1" dirty="0">
                <a:solidFill>
                  <a:srgbClr val="00B050"/>
                </a:solidFill>
              </a:rPr>
              <a:t>What?</a:t>
            </a:r>
          </a:p>
          <a:p>
            <a:endParaRPr lang="en-CA" sz="1600" dirty="0"/>
          </a:p>
          <a:p>
            <a:r>
              <a:rPr lang="en-US" sz="1400" dirty="0"/>
              <a:t>A Cloud-based Conversational AI Interface can enable organizations to create customized conversational applications, including </a:t>
            </a:r>
            <a:r>
              <a:rPr lang="en-US" sz="1400" b="1" dirty="0"/>
              <a:t>chatbots, </a:t>
            </a:r>
            <a:r>
              <a:rPr lang="en-US" sz="1400" b="1" dirty="0" err="1"/>
              <a:t>voicebots</a:t>
            </a:r>
            <a:r>
              <a:rPr lang="en-US" sz="1400" b="1" dirty="0"/>
              <a:t> and IVR (Interactive Voice Response) bots</a:t>
            </a:r>
            <a:r>
              <a:rPr lang="en-US" sz="1400" dirty="0"/>
              <a:t>, across all their platforms and channels. Built on public cloud platforms, it will provide </a:t>
            </a:r>
            <a:r>
              <a:rPr lang="en-US" sz="1400" b="1" dirty="0"/>
              <a:t>built-in integration with the power of other cloud technologies</a:t>
            </a:r>
            <a:r>
              <a:rPr lang="en-US" sz="1400" dirty="0"/>
              <a:t>, such as security, authentication and development. With the help of cloud computation and cloud storage, the interfaces are designed for more accurate and faster recognition and responses.</a:t>
            </a:r>
            <a:endParaRPr lang="en-CA" sz="1600" dirty="0"/>
          </a:p>
        </p:txBody>
      </p:sp>
      <p:grpSp>
        <p:nvGrpSpPr>
          <p:cNvPr id="13" name="Group 12">
            <a:extLst>
              <a:ext uri="{FF2B5EF4-FFF2-40B4-BE49-F238E27FC236}">
                <a16:creationId xmlns:a16="http://schemas.microsoft.com/office/drawing/2014/main" id="{308908FA-62AC-48E5-A100-51B7C2C53A0D}"/>
              </a:ext>
            </a:extLst>
          </p:cNvPr>
          <p:cNvGrpSpPr/>
          <p:nvPr/>
        </p:nvGrpSpPr>
        <p:grpSpPr>
          <a:xfrm>
            <a:off x="399626" y="2769770"/>
            <a:ext cx="2520000" cy="1565165"/>
            <a:chOff x="248939" y="2051985"/>
            <a:chExt cx="3693134" cy="2298559"/>
          </a:xfrm>
        </p:grpSpPr>
        <p:graphicFrame>
          <p:nvGraphicFramePr>
            <p:cNvPr id="14" name="Chart 13">
              <a:extLst>
                <a:ext uri="{FF2B5EF4-FFF2-40B4-BE49-F238E27FC236}">
                  <a16:creationId xmlns:a16="http://schemas.microsoft.com/office/drawing/2014/main" id="{F0EB4145-BE97-4BE2-A2D1-A40880ED98C2}"/>
                </a:ext>
              </a:extLst>
            </p:cNvPr>
            <p:cNvGraphicFramePr/>
            <p:nvPr/>
          </p:nvGraphicFramePr>
          <p:xfrm>
            <a:off x="248939" y="2199477"/>
            <a:ext cx="3693134" cy="2151067"/>
          </p:xfrm>
          <a:graphic>
            <a:graphicData uri="http://schemas.openxmlformats.org/drawingml/2006/chart">
              <c:chart xmlns:c="http://schemas.openxmlformats.org/drawingml/2006/chart" xmlns:r="http://schemas.openxmlformats.org/officeDocument/2006/relationships" r:id="rId10"/>
            </a:graphicData>
          </a:graphic>
        </p:graphicFrame>
        <p:sp>
          <p:nvSpPr>
            <p:cNvPr id="15" name="TextBox 14">
              <a:extLst>
                <a:ext uri="{FF2B5EF4-FFF2-40B4-BE49-F238E27FC236}">
                  <a16:creationId xmlns:a16="http://schemas.microsoft.com/office/drawing/2014/main" id="{6B8104DD-84CF-4ABD-9DA9-D40AF92CF835}"/>
                </a:ext>
              </a:extLst>
            </p:cNvPr>
            <p:cNvSpPr txBox="1"/>
            <p:nvPr/>
          </p:nvSpPr>
          <p:spPr>
            <a:xfrm>
              <a:off x="325141" y="2051985"/>
              <a:ext cx="3600001" cy="417588"/>
            </a:xfrm>
            <a:prstGeom prst="rect">
              <a:avLst/>
            </a:prstGeom>
            <a:noFill/>
          </p:spPr>
          <p:txBody>
            <a:bodyPr wrap="square" rtlCol="0">
              <a:spAutoFit/>
            </a:bodyPr>
            <a:lstStyle/>
            <a:p>
              <a:pPr algn="ctr"/>
              <a:r>
                <a:rPr lang="en-CA" sz="1100" b="1" dirty="0">
                  <a:solidFill>
                    <a:srgbClr val="00B050"/>
                  </a:solidFill>
                </a:rPr>
                <a:t>Chatbot Market Revenue Worldwide</a:t>
              </a:r>
            </a:p>
          </p:txBody>
        </p:sp>
      </p:grpSp>
      <p:grpSp>
        <p:nvGrpSpPr>
          <p:cNvPr id="16" name="Group 15">
            <a:extLst>
              <a:ext uri="{FF2B5EF4-FFF2-40B4-BE49-F238E27FC236}">
                <a16:creationId xmlns:a16="http://schemas.microsoft.com/office/drawing/2014/main" id="{EB69006A-301F-406B-BFCF-F2EA61B4752D}"/>
              </a:ext>
            </a:extLst>
          </p:cNvPr>
          <p:cNvGrpSpPr/>
          <p:nvPr/>
        </p:nvGrpSpPr>
        <p:grpSpPr>
          <a:xfrm>
            <a:off x="3239999" y="2769770"/>
            <a:ext cx="2700000" cy="1548000"/>
            <a:chOff x="4208861" y="2083651"/>
            <a:chExt cx="3687139" cy="2279914"/>
          </a:xfrm>
        </p:grpSpPr>
        <p:graphicFrame>
          <p:nvGraphicFramePr>
            <p:cNvPr id="17" name="Chart 16">
              <a:extLst>
                <a:ext uri="{FF2B5EF4-FFF2-40B4-BE49-F238E27FC236}">
                  <a16:creationId xmlns:a16="http://schemas.microsoft.com/office/drawing/2014/main" id="{464569D5-3D6A-421B-B313-75EE1CF3FF98}"/>
                </a:ext>
              </a:extLst>
            </p:cNvPr>
            <p:cNvGraphicFramePr/>
            <p:nvPr/>
          </p:nvGraphicFramePr>
          <p:xfrm>
            <a:off x="4208861" y="2387668"/>
            <a:ext cx="3687139" cy="1975897"/>
          </p:xfrm>
          <a:graphic>
            <a:graphicData uri="http://schemas.openxmlformats.org/drawingml/2006/chart">
              <c:chart xmlns:c="http://schemas.openxmlformats.org/drawingml/2006/chart" xmlns:r="http://schemas.openxmlformats.org/officeDocument/2006/relationships" r:id="rId11"/>
            </a:graphicData>
          </a:graphic>
        </p:graphicFrame>
        <p:sp>
          <p:nvSpPr>
            <p:cNvPr id="18" name="TextBox 17">
              <a:extLst>
                <a:ext uri="{FF2B5EF4-FFF2-40B4-BE49-F238E27FC236}">
                  <a16:creationId xmlns:a16="http://schemas.microsoft.com/office/drawing/2014/main" id="{A74CAB20-DA7A-4A53-AEF7-669DFB637154}"/>
                </a:ext>
              </a:extLst>
            </p:cNvPr>
            <p:cNvSpPr txBox="1"/>
            <p:nvPr/>
          </p:nvSpPr>
          <p:spPr>
            <a:xfrm>
              <a:off x="4295999" y="2083651"/>
              <a:ext cx="3600000" cy="414200"/>
            </a:xfrm>
            <a:prstGeom prst="rect">
              <a:avLst/>
            </a:prstGeom>
            <a:noFill/>
          </p:spPr>
          <p:txBody>
            <a:bodyPr wrap="square" rtlCol="0">
              <a:spAutoFit/>
            </a:bodyPr>
            <a:lstStyle/>
            <a:p>
              <a:pPr algn="ctr"/>
              <a:r>
                <a:rPr lang="en-CA" sz="1100" b="1" dirty="0">
                  <a:solidFill>
                    <a:srgbClr val="00B050"/>
                  </a:solidFill>
                </a:rPr>
                <a:t>Public Cloud Services Market Size</a:t>
              </a:r>
            </a:p>
          </p:txBody>
        </p:sp>
      </p:grpSp>
      <p:sp>
        <p:nvSpPr>
          <p:cNvPr id="4" name="Rectangle 3">
            <a:extLst>
              <a:ext uri="{FF2B5EF4-FFF2-40B4-BE49-F238E27FC236}">
                <a16:creationId xmlns:a16="http://schemas.microsoft.com/office/drawing/2014/main" id="{A7936397-D217-412D-B94C-2E910D09A2B8}"/>
              </a:ext>
            </a:extLst>
          </p:cNvPr>
          <p:cNvSpPr/>
          <p:nvPr/>
        </p:nvSpPr>
        <p:spPr>
          <a:xfrm>
            <a:off x="6113776" y="785743"/>
            <a:ext cx="1335750" cy="2585323"/>
          </a:xfrm>
          <a:prstGeom prst="rect">
            <a:avLst/>
          </a:prstGeom>
        </p:spPr>
        <p:txBody>
          <a:bodyPr wrap="none">
            <a:spAutoFit/>
          </a:bodyPr>
          <a:lstStyle/>
          <a:p>
            <a:r>
              <a:rPr lang="en-CA" b="1" dirty="0">
                <a:solidFill>
                  <a:srgbClr val="00B050"/>
                </a:solidFill>
              </a:rPr>
              <a:t>How?</a:t>
            </a:r>
          </a:p>
          <a:p>
            <a:endParaRPr lang="en-CA" b="1" dirty="0">
              <a:solidFill>
                <a:srgbClr val="00B050"/>
              </a:solidFill>
            </a:endParaRPr>
          </a:p>
          <a:p>
            <a:r>
              <a:rPr lang="en-CA" sz="1400" b="1" dirty="0"/>
              <a:t>1. Evaluation</a:t>
            </a:r>
          </a:p>
          <a:p>
            <a:pPr marL="342900" indent="-342900">
              <a:buAutoNum type="arabicPeriod"/>
            </a:pPr>
            <a:endParaRPr lang="en-CA" sz="1400" b="1" dirty="0"/>
          </a:p>
          <a:p>
            <a:pPr marL="342900" indent="-342900">
              <a:buAutoNum type="arabicPeriod"/>
            </a:pPr>
            <a:endParaRPr lang="en-CA" sz="1400" b="1" dirty="0"/>
          </a:p>
          <a:p>
            <a:pPr marL="342900" indent="-342900">
              <a:buAutoNum type="arabicPeriod"/>
            </a:pPr>
            <a:endParaRPr lang="en-CA" sz="1400" b="1" dirty="0"/>
          </a:p>
          <a:p>
            <a:pPr marL="342900" indent="-342900">
              <a:buAutoNum type="arabicPeriod"/>
            </a:pPr>
            <a:endParaRPr lang="en-CA" sz="1400" b="1" dirty="0"/>
          </a:p>
          <a:p>
            <a:pPr marL="342900" indent="-342900">
              <a:buAutoNum type="arabicPeriod"/>
            </a:pPr>
            <a:endParaRPr lang="en-CA" sz="1400" b="1" dirty="0"/>
          </a:p>
          <a:p>
            <a:pPr marL="342900" indent="-342900">
              <a:buAutoNum type="arabicPeriod"/>
            </a:pPr>
            <a:endParaRPr lang="en-CA" sz="1400" b="1" dirty="0"/>
          </a:p>
          <a:p>
            <a:endParaRPr lang="en-CA" sz="1400" b="1" dirty="0"/>
          </a:p>
          <a:p>
            <a:r>
              <a:rPr lang="en-CA" sz="1400" b="1" dirty="0"/>
              <a:t>2. Optimization</a:t>
            </a:r>
          </a:p>
        </p:txBody>
      </p:sp>
      <p:sp>
        <p:nvSpPr>
          <p:cNvPr id="11" name="TextBox 10">
            <a:extLst>
              <a:ext uri="{FF2B5EF4-FFF2-40B4-BE49-F238E27FC236}">
                <a16:creationId xmlns:a16="http://schemas.microsoft.com/office/drawing/2014/main" id="{99C65E15-FF4B-442C-99F1-35E7161AAEAA}"/>
              </a:ext>
            </a:extLst>
          </p:cNvPr>
          <p:cNvSpPr txBox="1"/>
          <p:nvPr/>
        </p:nvSpPr>
        <p:spPr>
          <a:xfrm>
            <a:off x="8144605" y="2075501"/>
            <a:ext cx="3569547" cy="307777"/>
          </a:xfrm>
          <a:prstGeom prst="rect">
            <a:avLst/>
          </a:prstGeom>
          <a:noFill/>
        </p:spPr>
        <p:txBody>
          <a:bodyPr wrap="square" rtlCol="0">
            <a:spAutoFit/>
          </a:bodyPr>
          <a:lstStyle/>
          <a:p>
            <a:r>
              <a:rPr lang="en-CA" sz="1400" dirty="0" err="1"/>
              <a:t>v.s</a:t>
            </a:r>
            <a:r>
              <a:rPr lang="en-CA" sz="1400" dirty="0"/>
              <a:t>.	                     </a:t>
            </a:r>
            <a:r>
              <a:rPr lang="en-CA" sz="1400" dirty="0" err="1"/>
              <a:t>v.s</a:t>
            </a:r>
            <a:r>
              <a:rPr lang="en-CA" sz="1400" dirty="0"/>
              <a:t>.</a:t>
            </a:r>
          </a:p>
        </p:txBody>
      </p:sp>
      <p:sp>
        <p:nvSpPr>
          <p:cNvPr id="24" name="Rectangle 23">
            <a:extLst>
              <a:ext uri="{FF2B5EF4-FFF2-40B4-BE49-F238E27FC236}">
                <a16:creationId xmlns:a16="http://schemas.microsoft.com/office/drawing/2014/main" id="{CCD5DE60-913D-41DB-AF20-85BC31C0389C}"/>
              </a:ext>
            </a:extLst>
          </p:cNvPr>
          <p:cNvSpPr/>
          <p:nvPr/>
        </p:nvSpPr>
        <p:spPr>
          <a:xfrm>
            <a:off x="6096000" y="6369033"/>
            <a:ext cx="6096000" cy="461665"/>
          </a:xfrm>
          <a:prstGeom prst="rect">
            <a:avLst/>
          </a:prstGeom>
        </p:spPr>
        <p:txBody>
          <a:bodyPr>
            <a:spAutoFit/>
          </a:bodyPr>
          <a:lstStyle/>
          <a:p>
            <a:pPr algn="r"/>
            <a:r>
              <a:rPr lang="en-CA" sz="800" dirty="0">
                <a:solidFill>
                  <a:schemeClr val="bg1">
                    <a:lumMod val="50000"/>
                  </a:schemeClr>
                </a:solidFill>
              </a:rPr>
              <a:t>References: </a:t>
            </a:r>
            <a:r>
              <a:rPr lang="en-CA" sz="800" dirty="0">
                <a:solidFill>
                  <a:schemeClr val="bg1">
                    <a:lumMod val="50000"/>
                  </a:schemeClr>
                </a:solidFill>
                <a:hlinkClick r:id="rId12">
                  <a:extLst>
                    <a:ext uri="{A12FA001-AC4F-418D-AE19-62706E023703}">
                      <ahyp:hlinkClr xmlns:ahyp="http://schemas.microsoft.com/office/drawing/2018/hyperlinkcolor" val="tx"/>
                    </a:ext>
                  </a:extLst>
                </a:hlinkClick>
              </a:rPr>
              <a:t>https://www.statista.com/statistics/966893/worldwide-chatbot-market-value/</a:t>
            </a:r>
            <a:r>
              <a:rPr lang="en-CA" sz="800" dirty="0">
                <a:solidFill>
                  <a:schemeClr val="bg1">
                    <a:lumMod val="50000"/>
                  </a:schemeClr>
                </a:solidFill>
              </a:rPr>
              <a:t>;</a:t>
            </a:r>
          </a:p>
          <a:p>
            <a:pPr algn="r"/>
            <a:r>
              <a:rPr lang="en-CA" sz="800" dirty="0">
                <a:solidFill>
                  <a:schemeClr val="bg1">
                    <a:lumMod val="50000"/>
                  </a:schemeClr>
                </a:solidFill>
              </a:rPr>
              <a:t>https://www.statista.com/statistics/273818/global-revenue-generated-with-cloud-computing-since-2009/;</a:t>
            </a:r>
          </a:p>
          <a:p>
            <a:pPr algn="r"/>
            <a:r>
              <a:rPr lang="en-CA" sz="800" dirty="0">
                <a:solidFill>
                  <a:schemeClr val="bg1">
                    <a:lumMod val="50000"/>
                  </a:schemeClr>
                </a:solidFill>
              </a:rPr>
              <a:t>https://www-statista-com.proxy.lib.uwaterloo.ca/chart/19134/cloud-vendor-use/</a:t>
            </a:r>
          </a:p>
        </p:txBody>
      </p:sp>
      <p:sp>
        <p:nvSpPr>
          <p:cNvPr id="12" name="TextBox 11">
            <a:extLst>
              <a:ext uri="{FF2B5EF4-FFF2-40B4-BE49-F238E27FC236}">
                <a16:creationId xmlns:a16="http://schemas.microsoft.com/office/drawing/2014/main" id="{5B20F13B-F5BB-4E86-8D9A-23E85AEF27D4}"/>
              </a:ext>
            </a:extLst>
          </p:cNvPr>
          <p:cNvSpPr txBox="1"/>
          <p:nvPr/>
        </p:nvSpPr>
        <p:spPr>
          <a:xfrm>
            <a:off x="6443119" y="283497"/>
            <a:ext cx="2326101" cy="400110"/>
          </a:xfrm>
          <a:prstGeom prst="rect">
            <a:avLst/>
          </a:prstGeom>
          <a:noFill/>
        </p:spPr>
        <p:txBody>
          <a:bodyPr wrap="square" rtlCol="0">
            <a:spAutoFit/>
          </a:bodyPr>
          <a:lstStyle/>
          <a:p>
            <a:r>
              <a:rPr lang="en-CA" sz="1000" dirty="0"/>
              <a:t>Presented by </a:t>
            </a:r>
          </a:p>
          <a:p>
            <a:r>
              <a:rPr lang="en-CA" sz="1000" b="1" dirty="0"/>
              <a:t>Yuchen Wang</a:t>
            </a:r>
          </a:p>
        </p:txBody>
      </p:sp>
    </p:spTree>
    <p:extLst>
      <p:ext uri="{BB962C8B-B14F-4D97-AF65-F5344CB8AC3E}">
        <p14:creationId xmlns:p14="http://schemas.microsoft.com/office/powerpoint/2010/main" val="309144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89A72F-81EF-482E-AF88-8C8BACAC0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000" y="0"/>
            <a:ext cx="1800000" cy="720000"/>
          </a:xfrm>
          <a:prstGeom prst="rect">
            <a:avLst/>
          </a:prstGeom>
        </p:spPr>
      </p:pic>
      <p:sp>
        <p:nvSpPr>
          <p:cNvPr id="9" name="Rectangle 8">
            <a:extLst>
              <a:ext uri="{FF2B5EF4-FFF2-40B4-BE49-F238E27FC236}">
                <a16:creationId xmlns:a16="http://schemas.microsoft.com/office/drawing/2014/main" id="{C67F237A-880E-4335-B879-88AB3BD34950}"/>
              </a:ext>
            </a:extLst>
          </p:cNvPr>
          <p:cNvSpPr/>
          <p:nvPr/>
        </p:nvSpPr>
        <p:spPr>
          <a:xfrm>
            <a:off x="-1" y="-7595"/>
            <a:ext cx="6480000" cy="64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b="1" dirty="0">
              <a:solidFill>
                <a:schemeClr val="accent6">
                  <a:lumMod val="75000"/>
                </a:schemeClr>
              </a:solidFill>
            </a:endParaRPr>
          </a:p>
        </p:txBody>
      </p:sp>
      <p:sp>
        <p:nvSpPr>
          <p:cNvPr id="10" name="TextBox 9">
            <a:extLst>
              <a:ext uri="{FF2B5EF4-FFF2-40B4-BE49-F238E27FC236}">
                <a16:creationId xmlns:a16="http://schemas.microsoft.com/office/drawing/2014/main" id="{09E679A6-F76F-469B-B635-BDC6D754B112}"/>
              </a:ext>
            </a:extLst>
          </p:cNvPr>
          <p:cNvSpPr txBox="1"/>
          <p:nvPr/>
        </p:nvSpPr>
        <p:spPr>
          <a:xfrm>
            <a:off x="338666" y="108027"/>
            <a:ext cx="6062134" cy="461665"/>
          </a:xfrm>
          <a:prstGeom prst="rect">
            <a:avLst/>
          </a:prstGeom>
          <a:noFill/>
        </p:spPr>
        <p:txBody>
          <a:bodyPr wrap="square" rtlCol="0">
            <a:spAutoFit/>
          </a:bodyPr>
          <a:lstStyle/>
          <a:p>
            <a:r>
              <a:rPr lang="en-US" sz="2400" b="1" dirty="0">
                <a:solidFill>
                  <a:schemeClr val="bg1"/>
                </a:solidFill>
              </a:rPr>
              <a:t>Face Recognition w/o Privacy Invading</a:t>
            </a:r>
            <a:endParaRPr lang="en-CA" sz="2400" b="1" dirty="0">
              <a:solidFill>
                <a:schemeClr val="bg1"/>
              </a:solidFill>
            </a:endParaRPr>
          </a:p>
        </p:txBody>
      </p:sp>
      <p:sp>
        <p:nvSpPr>
          <p:cNvPr id="27" name="TextBox 26">
            <a:extLst>
              <a:ext uri="{FF2B5EF4-FFF2-40B4-BE49-F238E27FC236}">
                <a16:creationId xmlns:a16="http://schemas.microsoft.com/office/drawing/2014/main" id="{49DA18F9-2DED-4C79-8AC2-870DACF3264B}"/>
              </a:ext>
            </a:extLst>
          </p:cNvPr>
          <p:cNvSpPr txBox="1"/>
          <p:nvPr/>
        </p:nvSpPr>
        <p:spPr>
          <a:xfrm>
            <a:off x="338666" y="785743"/>
            <a:ext cx="5757334" cy="3847207"/>
          </a:xfrm>
          <a:prstGeom prst="rect">
            <a:avLst/>
          </a:prstGeom>
          <a:noFill/>
        </p:spPr>
        <p:txBody>
          <a:bodyPr wrap="square" rtlCol="0">
            <a:spAutoFit/>
          </a:bodyPr>
          <a:lstStyle/>
          <a:p>
            <a:r>
              <a:rPr lang="en-CA" sz="2000" b="1" dirty="0">
                <a:solidFill>
                  <a:srgbClr val="00B050"/>
                </a:solidFill>
              </a:rPr>
              <a:t>Why?</a:t>
            </a:r>
          </a:p>
          <a:p>
            <a:endParaRPr lang="en-CA" sz="1400" dirty="0"/>
          </a:p>
          <a:p>
            <a:r>
              <a:rPr lang="en-CA" sz="1400" dirty="0"/>
              <a:t>With the rapid development of Artificial Intelligence, </a:t>
            </a:r>
            <a:r>
              <a:rPr lang="en-CA" sz="1400" b="1" dirty="0"/>
              <a:t>automated biometric technologies</a:t>
            </a:r>
            <a:r>
              <a:rPr lang="en-CA" sz="1400" dirty="0"/>
              <a:t> seem to be more applicable and beneficial in both public and private sectors. Among all the identification technologies, facial recognition is acknowledged to be </a:t>
            </a:r>
            <a:r>
              <a:rPr lang="en-CA" sz="1400" b="1" dirty="0"/>
              <a:t>the most highly invasive</a:t>
            </a:r>
            <a:r>
              <a:rPr lang="en-CA" sz="1400" dirty="0"/>
              <a:t> one, </a:t>
            </a:r>
            <a:r>
              <a:rPr lang="en-US" sz="1400" dirty="0"/>
              <a:t>since the subject doesn’t need to give consent or even participate knowingly. </a:t>
            </a:r>
          </a:p>
          <a:p>
            <a:endParaRPr lang="en-US" sz="1400" dirty="0"/>
          </a:p>
          <a:p>
            <a:r>
              <a:rPr lang="en-US" sz="1400" dirty="0"/>
              <a:t>While </a:t>
            </a:r>
            <a:r>
              <a:rPr lang="en-US" sz="1400" b="1" dirty="0"/>
              <a:t>Facial Recognition </a:t>
            </a:r>
            <a:r>
              <a:rPr lang="en-US" sz="1400" dirty="0"/>
              <a:t>has become a viable and increasingly accurate technology through more pervasive digital images, cheap data storage and common online photo sharing, public has been worried about if their privacy and security can be protected. According to an ARM study, </a:t>
            </a:r>
            <a:r>
              <a:rPr lang="en-US" sz="1400" b="1" dirty="0"/>
              <a:t>71%</a:t>
            </a:r>
            <a:r>
              <a:rPr lang="en-US" sz="1400" dirty="0"/>
              <a:t> </a:t>
            </a:r>
            <a:r>
              <a:rPr lang="en-US" sz="1400" b="1" dirty="0"/>
              <a:t>of consumers</a:t>
            </a:r>
            <a:r>
              <a:rPr lang="en-US" sz="1400" dirty="0"/>
              <a:t> are concerned about </a:t>
            </a:r>
            <a:r>
              <a:rPr lang="en-US" sz="1400" b="1" dirty="0"/>
              <a:t>a greater privacy risk</a:t>
            </a:r>
            <a:r>
              <a:rPr lang="en-US" sz="1400" dirty="0"/>
              <a:t> caused by AI technologies, while only about </a:t>
            </a:r>
            <a:r>
              <a:rPr lang="en-US" sz="1400" b="1" dirty="0"/>
              <a:t>40% of organizations</a:t>
            </a:r>
            <a:r>
              <a:rPr lang="en-US" sz="1400" dirty="0"/>
              <a:t> are prepared for </a:t>
            </a:r>
            <a:r>
              <a:rPr lang="en-US" sz="1400" b="1" dirty="0"/>
              <a:t>major AI issues</a:t>
            </a:r>
            <a:r>
              <a:rPr lang="en-US" sz="1400" dirty="0"/>
              <a:t>: Transparency, Ethic, Personal Data and Cybersecurity, shown by a study of Deloitte. </a:t>
            </a:r>
            <a:endParaRPr lang="en-CA" sz="2000" dirty="0"/>
          </a:p>
          <a:p>
            <a:endParaRPr lang="en-CA" sz="1400" dirty="0"/>
          </a:p>
        </p:txBody>
      </p:sp>
      <p:sp>
        <p:nvSpPr>
          <p:cNvPr id="8" name="Rectangle 7">
            <a:extLst>
              <a:ext uri="{FF2B5EF4-FFF2-40B4-BE49-F238E27FC236}">
                <a16:creationId xmlns:a16="http://schemas.microsoft.com/office/drawing/2014/main" id="{6231EA32-0B07-40E0-844C-FCEF9EF0BEF9}"/>
              </a:ext>
            </a:extLst>
          </p:cNvPr>
          <p:cNvSpPr/>
          <p:nvPr/>
        </p:nvSpPr>
        <p:spPr>
          <a:xfrm>
            <a:off x="6113777" y="785743"/>
            <a:ext cx="5739557" cy="3600986"/>
          </a:xfrm>
          <a:prstGeom prst="rect">
            <a:avLst/>
          </a:prstGeom>
        </p:spPr>
        <p:txBody>
          <a:bodyPr wrap="square">
            <a:spAutoFit/>
          </a:bodyPr>
          <a:lstStyle/>
          <a:p>
            <a:r>
              <a:rPr lang="en-CA" b="1" dirty="0">
                <a:solidFill>
                  <a:srgbClr val="00B050"/>
                </a:solidFill>
              </a:rPr>
              <a:t>What &amp; How?</a:t>
            </a:r>
          </a:p>
          <a:p>
            <a:endParaRPr lang="en-CA" sz="1400" dirty="0"/>
          </a:p>
          <a:p>
            <a:r>
              <a:rPr lang="en-CA" sz="1400" b="1" dirty="0"/>
              <a:t>Two-thirds of people </a:t>
            </a:r>
            <a:r>
              <a:rPr lang="en-CA" sz="1400" dirty="0"/>
              <a:t>think AI and Facial Recognition should </a:t>
            </a:r>
            <a:r>
              <a:rPr lang="en-US" sz="1400" dirty="0"/>
              <a:t>only be used under </a:t>
            </a:r>
            <a:r>
              <a:rPr lang="en-US" sz="1400" b="1" dirty="0"/>
              <a:t>certain circumstances and strict regulations</a:t>
            </a:r>
            <a:r>
              <a:rPr lang="en-US" sz="1400" dirty="0"/>
              <a:t>, according to a research by Ipsos, but it</a:t>
            </a:r>
            <a:r>
              <a:rPr lang="en-CA" sz="1400" dirty="0"/>
              <a:t> is hard for governments and companies to make appropriate regulations </a:t>
            </a:r>
            <a:r>
              <a:rPr lang="en-US" sz="1400" dirty="0"/>
              <a:t>around what it can be used for and by whom. </a:t>
            </a:r>
          </a:p>
          <a:p>
            <a:endParaRPr lang="en-US" sz="1400" dirty="0"/>
          </a:p>
          <a:p>
            <a:r>
              <a:rPr lang="en-US" sz="1400" dirty="0"/>
              <a:t>What are </a:t>
            </a:r>
            <a:r>
              <a:rPr lang="en-US" sz="1400" b="1" dirty="0"/>
              <a:t>people’s real pain points</a:t>
            </a:r>
            <a:r>
              <a:rPr lang="en-US" sz="1400" dirty="0"/>
              <a:t> and how can we </a:t>
            </a:r>
            <a:r>
              <a:rPr lang="en-US" sz="1400" b="1" dirty="0"/>
              <a:t>improve our model</a:t>
            </a:r>
            <a:r>
              <a:rPr lang="en-US" sz="1400" dirty="0"/>
              <a:t> accordingly? Whether there is an </a:t>
            </a:r>
            <a:r>
              <a:rPr lang="en-US" sz="1400" b="1" dirty="0"/>
              <a:t>alternative algorithm</a:t>
            </a:r>
            <a:r>
              <a:rPr lang="en-US" sz="1400" dirty="0"/>
              <a:t> that can avoid privacy to be invaded and ensure accuracy and security? These are the topics this project is about to cover.  </a:t>
            </a:r>
            <a:r>
              <a:rPr lang="en-CA" sz="1400" dirty="0"/>
              <a:t> </a:t>
            </a:r>
          </a:p>
          <a:p>
            <a:endParaRPr lang="en-CA" sz="1400" dirty="0"/>
          </a:p>
          <a:p>
            <a:r>
              <a:rPr lang="en-CA" sz="1400" b="1" dirty="0"/>
              <a:t>1. Public Response Analysis</a:t>
            </a:r>
          </a:p>
          <a:p>
            <a:r>
              <a:rPr lang="en-CA" sz="1400" b="1" dirty="0"/>
              <a:t>2. Model Improvement</a:t>
            </a:r>
            <a:endParaRPr lang="en-CA" sz="1400" dirty="0"/>
          </a:p>
          <a:p>
            <a:r>
              <a:rPr lang="en-CA" sz="1400" b="1" dirty="0"/>
              <a:t>3. Alternative Algorithm Development</a:t>
            </a:r>
          </a:p>
          <a:p>
            <a:endParaRPr lang="en-CA" sz="1400" dirty="0">
              <a:solidFill>
                <a:srgbClr val="00B050"/>
              </a:solidFill>
            </a:endParaRPr>
          </a:p>
        </p:txBody>
      </p:sp>
      <p:grpSp>
        <p:nvGrpSpPr>
          <p:cNvPr id="11" name="Group 10">
            <a:extLst>
              <a:ext uri="{FF2B5EF4-FFF2-40B4-BE49-F238E27FC236}">
                <a16:creationId xmlns:a16="http://schemas.microsoft.com/office/drawing/2014/main" id="{88752688-2887-4DC7-87E0-C839815DE243}"/>
              </a:ext>
            </a:extLst>
          </p:cNvPr>
          <p:cNvGrpSpPr/>
          <p:nvPr/>
        </p:nvGrpSpPr>
        <p:grpSpPr>
          <a:xfrm>
            <a:off x="1777333" y="4209900"/>
            <a:ext cx="2880000" cy="2193870"/>
            <a:chOff x="1929733" y="4302757"/>
            <a:chExt cx="2880000" cy="2193870"/>
          </a:xfrm>
        </p:grpSpPr>
        <p:graphicFrame>
          <p:nvGraphicFramePr>
            <p:cNvPr id="5" name="Chart 4">
              <a:extLst>
                <a:ext uri="{FF2B5EF4-FFF2-40B4-BE49-F238E27FC236}">
                  <a16:creationId xmlns:a16="http://schemas.microsoft.com/office/drawing/2014/main" id="{8882B943-0433-4F13-AB8C-1D4448079220}"/>
                </a:ext>
              </a:extLst>
            </p:cNvPr>
            <p:cNvGraphicFramePr/>
            <p:nvPr>
              <p:extLst>
                <p:ext uri="{D42A27DB-BD31-4B8C-83A1-F6EECF244321}">
                  <p14:modId xmlns:p14="http://schemas.microsoft.com/office/powerpoint/2010/main" val="3632568601"/>
                </p:ext>
              </p:extLst>
            </p:nvPr>
          </p:nvGraphicFramePr>
          <p:xfrm>
            <a:off x="1929733" y="4336627"/>
            <a:ext cx="2880000"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63CF7C6-BAE2-4E59-9A8E-2E7A4AC56CBF}"/>
                </a:ext>
              </a:extLst>
            </p:cNvPr>
            <p:cNvSpPr txBox="1"/>
            <p:nvPr/>
          </p:nvSpPr>
          <p:spPr>
            <a:xfrm>
              <a:off x="2129595" y="4302757"/>
              <a:ext cx="2680138" cy="430887"/>
            </a:xfrm>
            <a:prstGeom prst="rect">
              <a:avLst/>
            </a:prstGeom>
            <a:noFill/>
          </p:spPr>
          <p:txBody>
            <a:bodyPr wrap="square" rtlCol="0">
              <a:spAutoFit/>
            </a:bodyPr>
            <a:lstStyle/>
            <a:p>
              <a:pPr algn="ctr"/>
              <a:r>
                <a:rPr lang="en-CA" sz="1100" b="1" dirty="0">
                  <a:solidFill>
                    <a:srgbClr val="00B050"/>
                  </a:solidFill>
                </a:rPr>
                <a:t>Consumers concern that AI technologies expose them to greater privacy risk, 2019 </a:t>
              </a:r>
            </a:p>
          </p:txBody>
        </p:sp>
      </p:grpSp>
      <p:sp>
        <p:nvSpPr>
          <p:cNvPr id="14" name="Rectangle 13">
            <a:extLst>
              <a:ext uri="{FF2B5EF4-FFF2-40B4-BE49-F238E27FC236}">
                <a16:creationId xmlns:a16="http://schemas.microsoft.com/office/drawing/2014/main" id="{605FCA57-1D5A-457C-942C-EE764B7CA46B}"/>
              </a:ext>
            </a:extLst>
          </p:cNvPr>
          <p:cNvSpPr/>
          <p:nvPr/>
        </p:nvSpPr>
        <p:spPr>
          <a:xfrm>
            <a:off x="86068" y="6347529"/>
            <a:ext cx="7828222" cy="461665"/>
          </a:xfrm>
          <a:prstGeom prst="rect">
            <a:avLst/>
          </a:prstGeom>
        </p:spPr>
        <p:txBody>
          <a:bodyPr wrap="square">
            <a:spAutoFit/>
          </a:bodyPr>
          <a:lstStyle/>
          <a:p>
            <a:r>
              <a:rPr lang="en-CA" sz="800" dirty="0">
                <a:solidFill>
                  <a:schemeClr val="bg1">
                    <a:lumMod val="50000"/>
                  </a:schemeClr>
                </a:solidFill>
              </a:rPr>
              <a:t>References: </a:t>
            </a:r>
          </a:p>
          <a:p>
            <a:r>
              <a:rPr lang="en-CA" sz="800" dirty="0">
                <a:solidFill>
                  <a:schemeClr val="bg1">
                    <a:lumMod val="50000"/>
                  </a:schemeClr>
                </a:solidFill>
              </a:rPr>
              <a:t>https://www-statista-com.proxy.lib.uwaterloo.ca/statistics/1104058/facial-recognition-in-stores-perception-mismatch-of-retailers-and-consumers-by-country-worldwide/</a:t>
            </a:r>
          </a:p>
          <a:p>
            <a:r>
              <a:rPr lang="en-CA" sz="800" dirty="0">
                <a:solidFill>
                  <a:schemeClr val="bg1">
                    <a:lumMod val="50000"/>
                  </a:schemeClr>
                </a:solidFill>
              </a:rPr>
              <a:t>https://www-statista-com.proxy.lib.uwaterloo.ca/statistics/1064268/opinion-use-artificial-intelligence-and-facial-recognition-to-maintain-order-belgium/</a:t>
            </a:r>
          </a:p>
        </p:txBody>
      </p:sp>
      <p:pic>
        <p:nvPicPr>
          <p:cNvPr id="1028" name="Picture 4" descr="Applied Sciences | Free Full-Text | Evaluating the Effectiveness of  COVID-19 Bluetooth-Based Smartphone Contact Tracing Applications | HTML">
            <a:extLst>
              <a:ext uri="{FF2B5EF4-FFF2-40B4-BE49-F238E27FC236}">
                <a16:creationId xmlns:a16="http://schemas.microsoft.com/office/drawing/2014/main" id="{8F1A36BB-6B28-4EBD-9527-16239B084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983" y="4202362"/>
            <a:ext cx="4134351" cy="2376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20FA45-25BF-4906-9976-79385E10F688}"/>
              </a:ext>
            </a:extLst>
          </p:cNvPr>
          <p:cNvSpPr txBox="1"/>
          <p:nvPr/>
        </p:nvSpPr>
        <p:spPr>
          <a:xfrm>
            <a:off x="7172619" y="4632950"/>
            <a:ext cx="523220" cy="1274161"/>
          </a:xfrm>
          <a:prstGeom prst="rect">
            <a:avLst/>
          </a:prstGeom>
          <a:noFill/>
        </p:spPr>
        <p:txBody>
          <a:bodyPr vert="vert270" wrap="square" rtlCol="0">
            <a:spAutoFit/>
          </a:bodyPr>
          <a:lstStyle/>
          <a:p>
            <a:pPr algn="ctr"/>
            <a:r>
              <a:rPr lang="en-CA" sz="1100" b="1" dirty="0">
                <a:solidFill>
                  <a:srgbClr val="00B050"/>
                </a:solidFill>
              </a:rPr>
              <a:t>Inspiration of </a:t>
            </a:r>
            <a:r>
              <a:rPr lang="en-CA" sz="1100" b="1" dirty="0" err="1">
                <a:solidFill>
                  <a:srgbClr val="00B050"/>
                </a:solidFill>
              </a:rPr>
              <a:t>Covid</a:t>
            </a:r>
            <a:r>
              <a:rPr lang="en-CA" sz="1100" b="1" dirty="0">
                <a:solidFill>
                  <a:srgbClr val="00B050"/>
                </a:solidFill>
              </a:rPr>
              <a:t> Tracking System</a:t>
            </a:r>
          </a:p>
        </p:txBody>
      </p:sp>
      <p:sp>
        <p:nvSpPr>
          <p:cNvPr id="15" name="Oval 14">
            <a:extLst>
              <a:ext uri="{FF2B5EF4-FFF2-40B4-BE49-F238E27FC236}">
                <a16:creationId xmlns:a16="http://schemas.microsoft.com/office/drawing/2014/main" id="{8EEE92E1-78FE-46CC-A3E3-12C0D8401623}"/>
              </a:ext>
            </a:extLst>
          </p:cNvPr>
          <p:cNvSpPr/>
          <p:nvPr/>
        </p:nvSpPr>
        <p:spPr>
          <a:xfrm>
            <a:off x="8615856" y="5967246"/>
            <a:ext cx="720000" cy="360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20184822-02FB-440C-AF87-12F5666B696A}"/>
              </a:ext>
            </a:extLst>
          </p:cNvPr>
          <p:cNvSpPr txBox="1"/>
          <p:nvPr/>
        </p:nvSpPr>
        <p:spPr>
          <a:xfrm>
            <a:off x="6443119" y="283497"/>
            <a:ext cx="2326101" cy="400110"/>
          </a:xfrm>
          <a:prstGeom prst="rect">
            <a:avLst/>
          </a:prstGeom>
          <a:noFill/>
        </p:spPr>
        <p:txBody>
          <a:bodyPr wrap="square" rtlCol="0">
            <a:spAutoFit/>
          </a:bodyPr>
          <a:lstStyle/>
          <a:p>
            <a:r>
              <a:rPr lang="en-CA" sz="1000" dirty="0"/>
              <a:t>Presented by </a:t>
            </a:r>
          </a:p>
          <a:p>
            <a:r>
              <a:rPr lang="en-CA" sz="1000" b="1" dirty="0"/>
              <a:t>Yuchen Wang</a:t>
            </a:r>
          </a:p>
        </p:txBody>
      </p:sp>
    </p:spTree>
    <p:extLst>
      <p:ext uri="{BB962C8B-B14F-4D97-AF65-F5344CB8AC3E}">
        <p14:creationId xmlns:p14="http://schemas.microsoft.com/office/powerpoint/2010/main" val="109607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89A72F-81EF-482E-AF88-8C8BACAC0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000" y="0"/>
            <a:ext cx="1800000" cy="720000"/>
          </a:xfrm>
          <a:prstGeom prst="rect">
            <a:avLst/>
          </a:prstGeom>
        </p:spPr>
      </p:pic>
      <p:sp>
        <p:nvSpPr>
          <p:cNvPr id="9" name="Rectangle 8">
            <a:extLst>
              <a:ext uri="{FF2B5EF4-FFF2-40B4-BE49-F238E27FC236}">
                <a16:creationId xmlns:a16="http://schemas.microsoft.com/office/drawing/2014/main" id="{C67F237A-880E-4335-B879-88AB3BD34950}"/>
              </a:ext>
            </a:extLst>
          </p:cNvPr>
          <p:cNvSpPr/>
          <p:nvPr/>
        </p:nvSpPr>
        <p:spPr>
          <a:xfrm>
            <a:off x="-1" y="-7595"/>
            <a:ext cx="6480000" cy="64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800" b="1" dirty="0">
              <a:solidFill>
                <a:schemeClr val="accent6">
                  <a:lumMod val="75000"/>
                </a:schemeClr>
              </a:solidFill>
            </a:endParaRPr>
          </a:p>
        </p:txBody>
      </p:sp>
      <p:sp>
        <p:nvSpPr>
          <p:cNvPr id="10" name="TextBox 9">
            <a:extLst>
              <a:ext uri="{FF2B5EF4-FFF2-40B4-BE49-F238E27FC236}">
                <a16:creationId xmlns:a16="http://schemas.microsoft.com/office/drawing/2014/main" id="{09E679A6-F76F-469B-B635-BDC6D754B112}"/>
              </a:ext>
            </a:extLst>
          </p:cNvPr>
          <p:cNvSpPr txBox="1"/>
          <p:nvPr/>
        </p:nvSpPr>
        <p:spPr>
          <a:xfrm>
            <a:off x="338666" y="108027"/>
            <a:ext cx="6062134" cy="461665"/>
          </a:xfrm>
          <a:prstGeom prst="rect">
            <a:avLst/>
          </a:prstGeom>
          <a:noFill/>
        </p:spPr>
        <p:txBody>
          <a:bodyPr wrap="square" rtlCol="0">
            <a:spAutoFit/>
          </a:bodyPr>
          <a:lstStyle/>
          <a:p>
            <a:r>
              <a:rPr lang="en-US" sz="2400" b="1" dirty="0">
                <a:solidFill>
                  <a:schemeClr val="bg1"/>
                </a:solidFill>
              </a:rPr>
              <a:t>Robotic Automation in Distribution Centers</a:t>
            </a:r>
            <a:endParaRPr lang="en-CA" sz="2400" b="1" dirty="0">
              <a:solidFill>
                <a:schemeClr val="bg1"/>
              </a:solidFill>
            </a:endParaRPr>
          </a:p>
        </p:txBody>
      </p:sp>
      <p:sp>
        <p:nvSpPr>
          <p:cNvPr id="29" name="TextBox 28">
            <a:extLst>
              <a:ext uri="{FF2B5EF4-FFF2-40B4-BE49-F238E27FC236}">
                <a16:creationId xmlns:a16="http://schemas.microsoft.com/office/drawing/2014/main" id="{60217A23-E7FC-458C-B8E1-761AEAC82E93}"/>
              </a:ext>
            </a:extLst>
          </p:cNvPr>
          <p:cNvSpPr txBox="1"/>
          <p:nvPr/>
        </p:nvSpPr>
        <p:spPr>
          <a:xfrm>
            <a:off x="338666" y="785743"/>
            <a:ext cx="6141333" cy="5447645"/>
          </a:xfrm>
          <a:prstGeom prst="rect">
            <a:avLst/>
          </a:prstGeom>
          <a:noFill/>
        </p:spPr>
        <p:txBody>
          <a:bodyPr wrap="square" rtlCol="0">
            <a:spAutoFit/>
          </a:bodyPr>
          <a:lstStyle/>
          <a:p>
            <a:r>
              <a:rPr lang="en-CA" sz="2000" b="1" dirty="0">
                <a:solidFill>
                  <a:srgbClr val="00B050"/>
                </a:solidFill>
              </a:rPr>
              <a:t>Why?</a:t>
            </a:r>
          </a:p>
          <a:p>
            <a:endParaRPr lang="en-CA" sz="1600" dirty="0"/>
          </a:p>
          <a:p>
            <a:r>
              <a:rPr lang="en-CA" sz="1400" dirty="0"/>
              <a:t>With </a:t>
            </a:r>
            <a:r>
              <a:rPr lang="en-CA" sz="1400" b="1" dirty="0"/>
              <a:t>E-commerce</a:t>
            </a:r>
            <a:r>
              <a:rPr lang="en-CA" sz="1400" dirty="0"/>
              <a:t> continuously booming up worldwide and global </a:t>
            </a:r>
            <a:r>
              <a:rPr lang="en-CA" sz="1400" b="1" dirty="0"/>
              <a:t>supply chain networks</a:t>
            </a:r>
            <a:r>
              <a:rPr lang="en-CA" sz="1400" dirty="0"/>
              <a:t> connected closer, the </a:t>
            </a:r>
            <a:r>
              <a:rPr lang="en-CA" sz="1400" b="1" dirty="0"/>
              <a:t>logistics industry</a:t>
            </a:r>
            <a:r>
              <a:rPr lang="en-CA" sz="1400" dirty="0"/>
              <a:t> has shown an increasingly importance for governments, businesses and consumers. Due to Covid-19, people have been heavily relying on online shopping and logistics distribution, while </a:t>
            </a:r>
            <a:r>
              <a:rPr lang="en-CA" sz="1400" b="1" dirty="0"/>
              <a:t>contactless technologies</a:t>
            </a:r>
            <a:r>
              <a:rPr lang="en-CA" sz="1400" dirty="0"/>
              <a:t> are badly lagging in </a:t>
            </a:r>
            <a:r>
              <a:rPr lang="en-CA" sz="1400" b="1" dirty="0"/>
              <a:t>distribution centers</a:t>
            </a:r>
            <a:r>
              <a:rPr lang="en-CA" sz="1400" dirty="0"/>
              <a:t> and </a:t>
            </a:r>
            <a:r>
              <a:rPr lang="en-CA" sz="1400" b="1" dirty="0"/>
              <a:t>warehouses</a:t>
            </a:r>
            <a:r>
              <a:rPr lang="en-CA" sz="1400" dirty="0"/>
              <a:t> by which many outbreaks were caused and concerns were raised.   </a:t>
            </a:r>
          </a:p>
          <a:p>
            <a:endParaRPr lang="en-CA" sz="1400" dirty="0"/>
          </a:p>
          <a:p>
            <a:r>
              <a:rPr lang="en-CA" sz="1400" dirty="0"/>
              <a:t>During recent years, there has been a surge of demand for robotic automation in industries, including supply chain and logistics. The market size of </a:t>
            </a:r>
            <a:r>
              <a:rPr lang="en-CA" sz="1400" b="1" dirty="0"/>
              <a:t>logistics automation</a:t>
            </a:r>
            <a:r>
              <a:rPr lang="en-CA" sz="1400" dirty="0"/>
              <a:t> was predicted to </a:t>
            </a:r>
            <a:r>
              <a:rPr lang="en-CA" sz="1400" b="1" dirty="0"/>
              <a:t>grow by 107%</a:t>
            </a:r>
            <a:r>
              <a:rPr lang="en-CA" sz="1400" dirty="0"/>
              <a:t> from 2020 and achieve </a:t>
            </a:r>
            <a:r>
              <a:rPr lang="en-CA" sz="1400" b="1" dirty="0"/>
              <a:t>$81 billion</a:t>
            </a:r>
            <a:r>
              <a:rPr lang="en-CA" sz="1400" dirty="0"/>
              <a:t> in 2025. This project is not only to leverage robots to resort and examine packages in the warehouses, but also to enable automatic scheduling, quality assurance and contingent planning in distribution centers using </a:t>
            </a:r>
            <a:r>
              <a:rPr lang="en-CA" sz="1400" b="1" dirty="0"/>
              <a:t>AI</a:t>
            </a:r>
            <a:r>
              <a:rPr lang="en-CA" sz="1400" dirty="0"/>
              <a:t> (Artificial Intelligence) and </a:t>
            </a:r>
            <a:r>
              <a:rPr lang="en-CA" sz="1400" b="1" dirty="0"/>
              <a:t>UI</a:t>
            </a:r>
            <a:r>
              <a:rPr lang="en-CA" sz="1400" dirty="0"/>
              <a:t> (User Interaction Techniques).          </a:t>
            </a:r>
          </a:p>
          <a:p>
            <a:endParaRPr lang="en-CA" sz="1600" dirty="0"/>
          </a:p>
          <a:p>
            <a:endParaRPr lang="en-CA" sz="2000" dirty="0"/>
          </a:p>
          <a:p>
            <a:endParaRPr lang="en-CA" sz="2000" dirty="0"/>
          </a:p>
          <a:p>
            <a:endParaRPr lang="en-CA" sz="2000" dirty="0"/>
          </a:p>
          <a:p>
            <a:endParaRPr lang="en-CA" sz="2000" dirty="0"/>
          </a:p>
          <a:p>
            <a:endParaRPr lang="en-CA" sz="2000" dirty="0"/>
          </a:p>
        </p:txBody>
      </p:sp>
      <p:graphicFrame>
        <p:nvGraphicFramePr>
          <p:cNvPr id="25" name="Chart 24">
            <a:extLst>
              <a:ext uri="{FF2B5EF4-FFF2-40B4-BE49-F238E27FC236}">
                <a16:creationId xmlns:a16="http://schemas.microsoft.com/office/drawing/2014/main" id="{C38B1A51-ACA8-44DF-BB78-0A988303E2BB}"/>
              </a:ext>
            </a:extLst>
          </p:cNvPr>
          <p:cNvGraphicFramePr/>
          <p:nvPr/>
        </p:nvGraphicFramePr>
        <p:xfrm>
          <a:off x="336000" y="4463624"/>
          <a:ext cx="6141333" cy="2181013"/>
        </p:xfrm>
        <a:graphic>
          <a:graphicData uri="http://schemas.openxmlformats.org/drawingml/2006/chart">
            <c:chart xmlns:c="http://schemas.openxmlformats.org/drawingml/2006/chart" xmlns:r="http://schemas.openxmlformats.org/officeDocument/2006/relationships" r:id="rId3"/>
          </a:graphicData>
        </a:graphic>
      </p:graphicFrame>
      <p:sp>
        <p:nvSpPr>
          <p:cNvPr id="34" name="TextBox 33">
            <a:extLst>
              <a:ext uri="{FF2B5EF4-FFF2-40B4-BE49-F238E27FC236}">
                <a16:creationId xmlns:a16="http://schemas.microsoft.com/office/drawing/2014/main" id="{D4892C6B-759A-4ED9-BAD1-2F22131F39B3}"/>
              </a:ext>
            </a:extLst>
          </p:cNvPr>
          <p:cNvSpPr txBox="1"/>
          <p:nvPr/>
        </p:nvSpPr>
        <p:spPr>
          <a:xfrm>
            <a:off x="6816000" y="785743"/>
            <a:ext cx="5037334" cy="400110"/>
          </a:xfrm>
          <a:prstGeom prst="rect">
            <a:avLst/>
          </a:prstGeom>
          <a:noFill/>
        </p:spPr>
        <p:txBody>
          <a:bodyPr wrap="square" rtlCol="0">
            <a:spAutoFit/>
          </a:bodyPr>
          <a:lstStyle/>
          <a:p>
            <a:r>
              <a:rPr lang="en-CA" sz="2000" b="1" dirty="0">
                <a:solidFill>
                  <a:srgbClr val="00B050"/>
                </a:solidFill>
              </a:rPr>
              <a:t>What &amp; How?</a:t>
            </a:r>
          </a:p>
        </p:txBody>
      </p:sp>
      <p:grpSp>
        <p:nvGrpSpPr>
          <p:cNvPr id="28" name="Group 27">
            <a:extLst>
              <a:ext uri="{FF2B5EF4-FFF2-40B4-BE49-F238E27FC236}">
                <a16:creationId xmlns:a16="http://schemas.microsoft.com/office/drawing/2014/main" id="{FDCFAEA9-53E6-4F96-9D7A-829773213B09}"/>
              </a:ext>
            </a:extLst>
          </p:cNvPr>
          <p:cNvGrpSpPr/>
          <p:nvPr/>
        </p:nvGrpSpPr>
        <p:grpSpPr>
          <a:xfrm>
            <a:off x="6816000" y="4671583"/>
            <a:ext cx="5037334" cy="1522588"/>
            <a:chOff x="6816000" y="4886722"/>
            <a:chExt cx="5037334" cy="1522588"/>
          </a:xfrm>
        </p:grpSpPr>
        <p:pic>
          <p:nvPicPr>
            <p:cNvPr id="19" name="Picture 18">
              <a:extLst>
                <a:ext uri="{FF2B5EF4-FFF2-40B4-BE49-F238E27FC236}">
                  <a16:creationId xmlns:a16="http://schemas.microsoft.com/office/drawing/2014/main" id="{5BB69813-ECC9-49D8-AFB7-372EBA894743}"/>
                </a:ext>
              </a:extLst>
            </p:cNvPr>
            <p:cNvPicPr>
              <a:picLocks noChangeAspect="1"/>
            </p:cNvPicPr>
            <p:nvPr/>
          </p:nvPicPr>
          <p:blipFill rotWithShape="1">
            <a:blip r:embed="rId4"/>
            <a:srcRect l="2493" r="17876"/>
            <a:stretch/>
          </p:blipFill>
          <p:spPr>
            <a:xfrm>
              <a:off x="9693334" y="4886722"/>
              <a:ext cx="2160000" cy="1522587"/>
            </a:xfrm>
            <a:prstGeom prst="rect">
              <a:avLst/>
            </a:prstGeom>
          </p:spPr>
        </p:pic>
        <p:pic>
          <p:nvPicPr>
            <p:cNvPr id="3074" name="Picture 2" descr="Why Amazon Workers Are Planning a Prime Day Strike – Footwear News">
              <a:extLst>
                <a:ext uri="{FF2B5EF4-FFF2-40B4-BE49-F238E27FC236}">
                  <a16:creationId xmlns:a16="http://schemas.microsoft.com/office/drawing/2014/main" id="{27653A72-1B80-4123-A6C0-55BC7058C8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507" t="39500" r="30462" b="19250"/>
            <a:stretch/>
          </p:blipFill>
          <p:spPr bwMode="auto">
            <a:xfrm>
              <a:off x="6816000" y="4886723"/>
              <a:ext cx="2160000" cy="152258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04BC80FA-8249-4584-ADDC-66BE47C47341}"/>
                </a:ext>
              </a:extLst>
            </p:cNvPr>
            <p:cNvCxnSpPr/>
            <p:nvPr/>
          </p:nvCxnSpPr>
          <p:spPr>
            <a:xfrm>
              <a:off x="9154667" y="5648015"/>
              <a:ext cx="360000"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B249DA4B-8FC5-4F0A-80E6-D84F7845945B}"/>
              </a:ext>
            </a:extLst>
          </p:cNvPr>
          <p:cNvSpPr/>
          <p:nvPr/>
        </p:nvSpPr>
        <p:spPr>
          <a:xfrm>
            <a:off x="6096000" y="6319135"/>
            <a:ext cx="6068907" cy="461665"/>
          </a:xfrm>
          <a:prstGeom prst="rect">
            <a:avLst/>
          </a:prstGeom>
        </p:spPr>
        <p:txBody>
          <a:bodyPr wrap="square">
            <a:spAutoFit/>
          </a:bodyPr>
          <a:lstStyle/>
          <a:p>
            <a:pPr algn="r"/>
            <a:r>
              <a:rPr lang="en-CA" sz="800" dirty="0">
                <a:solidFill>
                  <a:schemeClr val="bg1">
                    <a:lumMod val="50000"/>
                  </a:schemeClr>
                </a:solidFill>
                <a:hlinkClick r:id="rId6">
                  <a:extLst>
                    <a:ext uri="{A12FA001-AC4F-418D-AE19-62706E023703}">
                      <ahyp:hlinkClr xmlns:ahyp="http://schemas.microsoft.com/office/drawing/2018/hyperlinkcolor" val="tx"/>
                    </a:ext>
                  </a:extLst>
                </a:hlinkClick>
              </a:rPr>
              <a:t>References: </a:t>
            </a:r>
          </a:p>
          <a:p>
            <a:pPr algn="r"/>
            <a:r>
              <a:rPr lang="en-CA" sz="800" dirty="0">
                <a:solidFill>
                  <a:schemeClr val="bg1">
                    <a:lumMod val="50000"/>
                  </a:schemeClr>
                </a:solidFill>
                <a:hlinkClick r:id="rId6">
                  <a:extLst>
                    <a:ext uri="{A12FA001-AC4F-418D-AE19-62706E023703}">
                      <ahyp:hlinkClr xmlns:ahyp="http://schemas.microsoft.com/office/drawing/2018/hyperlinkcolor" val="tx"/>
                    </a:ext>
                  </a:extLst>
                </a:hlinkClick>
              </a:rPr>
              <a:t>https://www-statista-com.proxy.lib.uwaterloo.ca/outlook/243/100/ecommerce/worldwide</a:t>
            </a:r>
            <a:endParaRPr lang="en-CA" sz="800" dirty="0">
              <a:solidFill>
                <a:schemeClr val="bg1">
                  <a:lumMod val="50000"/>
                </a:schemeClr>
              </a:solidFill>
            </a:endParaRPr>
          </a:p>
          <a:p>
            <a:pPr algn="r"/>
            <a:r>
              <a:rPr lang="en-CA" sz="800" dirty="0">
                <a:solidFill>
                  <a:schemeClr val="bg1">
                    <a:lumMod val="50000"/>
                  </a:schemeClr>
                </a:solidFill>
                <a:hlinkClick r:id="rId7">
                  <a:extLst>
                    <a:ext uri="{A12FA001-AC4F-418D-AE19-62706E023703}">
                      <ahyp:hlinkClr xmlns:ahyp="http://schemas.microsoft.com/office/drawing/2018/hyperlinkcolor" val="tx"/>
                    </a:ext>
                  </a:extLst>
                </a:hlinkClick>
              </a:rPr>
              <a:t>https://www-statista-com.proxy.lib.uwaterloo.ca/statistics/1099087/logistics-automation-market-size-worldwide/</a:t>
            </a:r>
            <a:endParaRPr lang="en-CA" sz="800" dirty="0">
              <a:solidFill>
                <a:schemeClr val="bg1">
                  <a:lumMod val="50000"/>
                </a:schemeClr>
              </a:solidFill>
            </a:endParaRPr>
          </a:p>
        </p:txBody>
      </p:sp>
      <p:grpSp>
        <p:nvGrpSpPr>
          <p:cNvPr id="23" name="Group 22">
            <a:extLst>
              <a:ext uri="{FF2B5EF4-FFF2-40B4-BE49-F238E27FC236}">
                <a16:creationId xmlns:a16="http://schemas.microsoft.com/office/drawing/2014/main" id="{C96067F1-08B2-4939-8855-4CEBFFA20DBE}"/>
              </a:ext>
            </a:extLst>
          </p:cNvPr>
          <p:cNvGrpSpPr/>
          <p:nvPr/>
        </p:nvGrpSpPr>
        <p:grpSpPr>
          <a:xfrm>
            <a:off x="6942666" y="1436325"/>
            <a:ext cx="724747" cy="760414"/>
            <a:chOff x="6942666" y="1436325"/>
            <a:chExt cx="724747" cy="760414"/>
          </a:xfrm>
        </p:grpSpPr>
        <p:pic>
          <p:nvPicPr>
            <p:cNvPr id="3" name="Graphic 2" descr="Robot">
              <a:extLst>
                <a:ext uri="{FF2B5EF4-FFF2-40B4-BE49-F238E27FC236}">
                  <a16:creationId xmlns:a16="http://schemas.microsoft.com/office/drawing/2014/main" id="{DD8DA6EC-894C-497A-89DC-1F01577F9F3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5040" y="1436325"/>
              <a:ext cx="360000" cy="360000"/>
            </a:xfrm>
            <a:prstGeom prst="rect">
              <a:avLst/>
            </a:prstGeom>
          </p:spPr>
        </p:pic>
        <p:sp>
          <p:nvSpPr>
            <p:cNvPr id="2" name="TextBox 1">
              <a:extLst>
                <a:ext uri="{FF2B5EF4-FFF2-40B4-BE49-F238E27FC236}">
                  <a16:creationId xmlns:a16="http://schemas.microsoft.com/office/drawing/2014/main" id="{61369678-EE35-4D65-BC97-D75841C0E151}"/>
                </a:ext>
              </a:extLst>
            </p:cNvPr>
            <p:cNvSpPr txBox="1"/>
            <p:nvPr/>
          </p:nvSpPr>
          <p:spPr>
            <a:xfrm>
              <a:off x="6942666" y="1735074"/>
              <a:ext cx="724747" cy="461665"/>
            </a:xfrm>
            <a:prstGeom prst="rect">
              <a:avLst/>
            </a:prstGeom>
            <a:noFill/>
          </p:spPr>
          <p:txBody>
            <a:bodyPr wrap="square" rtlCol="0">
              <a:spAutoFit/>
            </a:bodyPr>
            <a:lstStyle/>
            <a:p>
              <a:pPr algn="ctr"/>
              <a:r>
                <a:rPr lang="en-CA" sz="1200" dirty="0"/>
                <a:t>Physical </a:t>
              </a:r>
            </a:p>
            <a:p>
              <a:pPr algn="ctr"/>
              <a:r>
                <a:rPr lang="en-CA" sz="1200" dirty="0"/>
                <a:t>Carriage</a:t>
              </a:r>
            </a:p>
          </p:txBody>
        </p:sp>
      </p:grpSp>
      <p:grpSp>
        <p:nvGrpSpPr>
          <p:cNvPr id="22" name="Group 21">
            <a:extLst>
              <a:ext uri="{FF2B5EF4-FFF2-40B4-BE49-F238E27FC236}">
                <a16:creationId xmlns:a16="http://schemas.microsoft.com/office/drawing/2014/main" id="{227C85A4-6135-43A4-BA23-F5AB96D8F631}"/>
              </a:ext>
            </a:extLst>
          </p:cNvPr>
          <p:cNvGrpSpPr/>
          <p:nvPr/>
        </p:nvGrpSpPr>
        <p:grpSpPr>
          <a:xfrm>
            <a:off x="6881708" y="2507761"/>
            <a:ext cx="846666" cy="760414"/>
            <a:chOff x="6881708" y="2507761"/>
            <a:chExt cx="846666" cy="760414"/>
          </a:xfrm>
        </p:grpSpPr>
        <p:pic>
          <p:nvPicPr>
            <p:cNvPr id="15" name="Graphic 14" descr="Robot">
              <a:extLst>
                <a:ext uri="{FF2B5EF4-FFF2-40B4-BE49-F238E27FC236}">
                  <a16:creationId xmlns:a16="http://schemas.microsoft.com/office/drawing/2014/main" id="{B3303D0A-1D3D-4A35-8FB1-3A4892699D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5040" y="2507761"/>
              <a:ext cx="360000" cy="360000"/>
            </a:xfrm>
            <a:prstGeom prst="rect">
              <a:avLst/>
            </a:prstGeom>
          </p:spPr>
        </p:pic>
        <p:sp>
          <p:nvSpPr>
            <p:cNvPr id="20" name="TextBox 19">
              <a:extLst>
                <a:ext uri="{FF2B5EF4-FFF2-40B4-BE49-F238E27FC236}">
                  <a16:creationId xmlns:a16="http://schemas.microsoft.com/office/drawing/2014/main" id="{2EAB179B-DB44-4C57-9E2A-5D1D8A5C6F10}"/>
                </a:ext>
              </a:extLst>
            </p:cNvPr>
            <p:cNvSpPr txBox="1"/>
            <p:nvPr/>
          </p:nvSpPr>
          <p:spPr>
            <a:xfrm>
              <a:off x="6881708" y="2806510"/>
              <a:ext cx="846666" cy="461665"/>
            </a:xfrm>
            <a:prstGeom prst="rect">
              <a:avLst/>
            </a:prstGeom>
            <a:noFill/>
          </p:spPr>
          <p:txBody>
            <a:bodyPr wrap="square" rtlCol="0">
              <a:spAutoFit/>
            </a:bodyPr>
            <a:lstStyle/>
            <a:p>
              <a:pPr algn="ctr"/>
              <a:r>
                <a:rPr lang="en-CA" sz="1200" dirty="0"/>
                <a:t>Quality</a:t>
              </a:r>
            </a:p>
            <a:p>
              <a:pPr algn="ctr"/>
              <a:r>
                <a:rPr lang="en-CA" sz="1200" dirty="0"/>
                <a:t>Assurance</a:t>
              </a:r>
            </a:p>
          </p:txBody>
        </p:sp>
      </p:grpSp>
      <p:grpSp>
        <p:nvGrpSpPr>
          <p:cNvPr id="24" name="Group 23">
            <a:extLst>
              <a:ext uri="{FF2B5EF4-FFF2-40B4-BE49-F238E27FC236}">
                <a16:creationId xmlns:a16="http://schemas.microsoft.com/office/drawing/2014/main" id="{67ABD26D-6726-42E9-86BE-3158A034127B}"/>
              </a:ext>
            </a:extLst>
          </p:cNvPr>
          <p:cNvGrpSpPr/>
          <p:nvPr/>
        </p:nvGrpSpPr>
        <p:grpSpPr>
          <a:xfrm>
            <a:off x="6881706" y="3564120"/>
            <a:ext cx="846666" cy="760414"/>
            <a:chOff x="6881706" y="3564120"/>
            <a:chExt cx="846666" cy="760414"/>
          </a:xfrm>
        </p:grpSpPr>
        <p:pic>
          <p:nvPicPr>
            <p:cNvPr id="16" name="Graphic 15" descr="Robot">
              <a:extLst>
                <a:ext uri="{FF2B5EF4-FFF2-40B4-BE49-F238E27FC236}">
                  <a16:creationId xmlns:a16="http://schemas.microsoft.com/office/drawing/2014/main" id="{2EFBA297-7079-4C41-8107-C8B9438E76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5040" y="3564120"/>
              <a:ext cx="360000" cy="360000"/>
            </a:xfrm>
            <a:prstGeom prst="rect">
              <a:avLst/>
            </a:prstGeom>
          </p:spPr>
        </p:pic>
        <p:sp>
          <p:nvSpPr>
            <p:cNvPr id="21" name="TextBox 20">
              <a:extLst>
                <a:ext uri="{FF2B5EF4-FFF2-40B4-BE49-F238E27FC236}">
                  <a16:creationId xmlns:a16="http://schemas.microsoft.com/office/drawing/2014/main" id="{11B36403-E772-40EF-ACA4-2B199E177BB4}"/>
                </a:ext>
              </a:extLst>
            </p:cNvPr>
            <p:cNvSpPr txBox="1"/>
            <p:nvPr/>
          </p:nvSpPr>
          <p:spPr>
            <a:xfrm>
              <a:off x="6881706" y="3862869"/>
              <a:ext cx="846666" cy="461665"/>
            </a:xfrm>
            <a:prstGeom prst="rect">
              <a:avLst/>
            </a:prstGeom>
            <a:noFill/>
          </p:spPr>
          <p:txBody>
            <a:bodyPr wrap="square" rtlCol="0">
              <a:spAutoFit/>
            </a:bodyPr>
            <a:lstStyle/>
            <a:p>
              <a:pPr algn="ctr"/>
              <a:r>
                <a:rPr lang="en-CA" sz="1200" dirty="0"/>
                <a:t>Customer</a:t>
              </a:r>
            </a:p>
            <a:p>
              <a:pPr algn="ctr"/>
              <a:r>
                <a:rPr lang="en-CA" sz="1200" dirty="0"/>
                <a:t>Service</a:t>
              </a:r>
            </a:p>
          </p:txBody>
        </p:sp>
      </p:grpSp>
      <p:grpSp>
        <p:nvGrpSpPr>
          <p:cNvPr id="8" name="Group 7">
            <a:extLst>
              <a:ext uri="{FF2B5EF4-FFF2-40B4-BE49-F238E27FC236}">
                <a16:creationId xmlns:a16="http://schemas.microsoft.com/office/drawing/2014/main" id="{ABC84FCB-101B-4552-ACD9-1D333A80102C}"/>
              </a:ext>
            </a:extLst>
          </p:cNvPr>
          <p:cNvGrpSpPr/>
          <p:nvPr/>
        </p:nvGrpSpPr>
        <p:grpSpPr>
          <a:xfrm>
            <a:off x="8457842" y="2371698"/>
            <a:ext cx="1551094" cy="992125"/>
            <a:chOff x="8200453" y="2371698"/>
            <a:chExt cx="1551094" cy="992125"/>
          </a:xfrm>
        </p:grpSpPr>
        <p:pic>
          <p:nvPicPr>
            <p:cNvPr id="5" name="Graphic 4" descr="Cloud Computing">
              <a:extLst>
                <a:ext uri="{FF2B5EF4-FFF2-40B4-BE49-F238E27FC236}">
                  <a16:creationId xmlns:a16="http://schemas.microsoft.com/office/drawing/2014/main" id="{8BA4A713-3371-4382-AFF1-0D0E2B7F75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88000" y="2371698"/>
              <a:ext cx="576000" cy="576000"/>
            </a:xfrm>
            <a:prstGeom prst="rect">
              <a:avLst/>
            </a:prstGeom>
          </p:spPr>
        </p:pic>
        <p:sp>
          <p:nvSpPr>
            <p:cNvPr id="7" name="TextBox 6">
              <a:extLst>
                <a:ext uri="{FF2B5EF4-FFF2-40B4-BE49-F238E27FC236}">
                  <a16:creationId xmlns:a16="http://schemas.microsoft.com/office/drawing/2014/main" id="{BB85BE90-430E-4501-9CDF-6F659A1ABA3B}"/>
                </a:ext>
              </a:extLst>
            </p:cNvPr>
            <p:cNvSpPr txBox="1"/>
            <p:nvPr/>
          </p:nvSpPr>
          <p:spPr>
            <a:xfrm>
              <a:off x="8200453" y="2902158"/>
              <a:ext cx="1551094" cy="461665"/>
            </a:xfrm>
            <a:prstGeom prst="rect">
              <a:avLst/>
            </a:prstGeom>
            <a:noFill/>
          </p:spPr>
          <p:txBody>
            <a:bodyPr wrap="square" rtlCol="0">
              <a:spAutoFit/>
            </a:bodyPr>
            <a:lstStyle/>
            <a:p>
              <a:pPr algn="ctr"/>
              <a:r>
                <a:rPr lang="en-CA" sz="1200" dirty="0"/>
                <a:t>Real-time Processing Center</a:t>
              </a:r>
            </a:p>
          </p:txBody>
        </p:sp>
      </p:grpSp>
      <p:grpSp>
        <p:nvGrpSpPr>
          <p:cNvPr id="14" name="Group 13">
            <a:extLst>
              <a:ext uri="{FF2B5EF4-FFF2-40B4-BE49-F238E27FC236}">
                <a16:creationId xmlns:a16="http://schemas.microsoft.com/office/drawing/2014/main" id="{04DF9D68-2F03-4222-8FF8-B968D2A6EE88}"/>
              </a:ext>
            </a:extLst>
          </p:cNvPr>
          <p:cNvGrpSpPr/>
          <p:nvPr/>
        </p:nvGrpSpPr>
        <p:grpSpPr>
          <a:xfrm>
            <a:off x="10516453" y="2391842"/>
            <a:ext cx="1551094" cy="948863"/>
            <a:chOff x="9886453" y="2407698"/>
            <a:chExt cx="1551094" cy="948863"/>
          </a:xfrm>
        </p:grpSpPr>
        <p:pic>
          <p:nvPicPr>
            <p:cNvPr id="12" name="Graphic 11" descr="Meeting">
              <a:extLst>
                <a:ext uri="{FF2B5EF4-FFF2-40B4-BE49-F238E27FC236}">
                  <a16:creationId xmlns:a16="http://schemas.microsoft.com/office/drawing/2014/main" id="{2F4C06C8-31C2-4612-A352-FF34A9A618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92000" y="2407698"/>
              <a:ext cx="540000" cy="540000"/>
            </a:xfrm>
            <a:prstGeom prst="rect">
              <a:avLst/>
            </a:prstGeom>
          </p:spPr>
        </p:pic>
        <p:sp>
          <p:nvSpPr>
            <p:cNvPr id="30" name="TextBox 29">
              <a:extLst>
                <a:ext uri="{FF2B5EF4-FFF2-40B4-BE49-F238E27FC236}">
                  <a16:creationId xmlns:a16="http://schemas.microsoft.com/office/drawing/2014/main" id="{2D75ECD3-EF15-4C4E-B86B-04AF68101CF1}"/>
                </a:ext>
              </a:extLst>
            </p:cNvPr>
            <p:cNvSpPr txBox="1"/>
            <p:nvPr/>
          </p:nvSpPr>
          <p:spPr>
            <a:xfrm>
              <a:off x="9886453" y="2894896"/>
              <a:ext cx="1551094" cy="461665"/>
            </a:xfrm>
            <a:prstGeom prst="rect">
              <a:avLst/>
            </a:prstGeom>
            <a:noFill/>
          </p:spPr>
          <p:txBody>
            <a:bodyPr wrap="square" rtlCol="0">
              <a:spAutoFit/>
            </a:bodyPr>
            <a:lstStyle/>
            <a:p>
              <a:pPr algn="ctr"/>
              <a:r>
                <a:rPr lang="en-CA" sz="1200" dirty="0"/>
                <a:t>Management </a:t>
              </a:r>
            </a:p>
            <a:p>
              <a:pPr algn="ctr"/>
              <a:r>
                <a:rPr lang="en-CA" sz="1200" dirty="0"/>
                <a:t>Team</a:t>
              </a:r>
            </a:p>
          </p:txBody>
        </p:sp>
      </p:grpSp>
      <p:sp>
        <p:nvSpPr>
          <p:cNvPr id="13" name="Rectangle 12">
            <a:extLst>
              <a:ext uri="{FF2B5EF4-FFF2-40B4-BE49-F238E27FC236}">
                <a16:creationId xmlns:a16="http://schemas.microsoft.com/office/drawing/2014/main" id="{D1B2AA3C-C83D-4C7E-8EAA-F043C480D522}"/>
              </a:ext>
            </a:extLst>
          </p:cNvPr>
          <p:cNvSpPr/>
          <p:nvPr/>
        </p:nvSpPr>
        <p:spPr>
          <a:xfrm>
            <a:off x="6816000" y="1320799"/>
            <a:ext cx="3240000" cy="3096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a:extLst>
              <a:ext uri="{FF2B5EF4-FFF2-40B4-BE49-F238E27FC236}">
                <a16:creationId xmlns:a16="http://schemas.microsoft.com/office/drawing/2014/main" id="{493585B4-BF1A-410E-B089-922BF296755D}"/>
              </a:ext>
            </a:extLst>
          </p:cNvPr>
          <p:cNvCxnSpPr>
            <a:stCxn id="20" idx="3"/>
          </p:cNvCxnSpPr>
          <p:nvPr/>
        </p:nvCxnSpPr>
        <p:spPr>
          <a:xfrm flipV="1">
            <a:off x="7728374" y="3000587"/>
            <a:ext cx="720000" cy="0"/>
          </a:xfrm>
          <a:prstGeom prst="line">
            <a:avLst/>
          </a:prstGeom>
          <a:ln w="19050">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F21545A1-DF0E-46B5-B154-0F32FFEDE558}"/>
              </a:ext>
            </a:extLst>
          </p:cNvPr>
          <p:cNvCxnSpPr>
            <a:cxnSpLocks/>
          </p:cNvCxnSpPr>
          <p:nvPr/>
        </p:nvCxnSpPr>
        <p:spPr>
          <a:xfrm>
            <a:off x="7723453" y="1919458"/>
            <a:ext cx="360000" cy="1080000"/>
          </a:xfrm>
          <a:prstGeom prst="bentConnector2">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E379BC03-539A-4368-87C0-CDB48CDE9882}"/>
              </a:ext>
            </a:extLst>
          </p:cNvPr>
          <p:cNvCxnSpPr>
            <a:cxnSpLocks/>
          </p:cNvCxnSpPr>
          <p:nvPr/>
        </p:nvCxnSpPr>
        <p:spPr>
          <a:xfrm flipV="1">
            <a:off x="7723874" y="2985912"/>
            <a:ext cx="360000" cy="1080000"/>
          </a:xfrm>
          <a:prstGeom prst="bentConnector2">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4A73114-A9BA-4660-B575-9120258B35A8}"/>
              </a:ext>
            </a:extLst>
          </p:cNvPr>
          <p:cNvCxnSpPr/>
          <p:nvPr/>
        </p:nvCxnSpPr>
        <p:spPr>
          <a:xfrm flipV="1">
            <a:off x="10059093" y="2999458"/>
            <a:ext cx="576000" cy="0"/>
          </a:xfrm>
          <a:prstGeom prst="line">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B7A2DAE-5C53-42DA-BAE7-F8F08740E26E}"/>
              </a:ext>
            </a:extLst>
          </p:cNvPr>
          <p:cNvSpPr txBox="1"/>
          <p:nvPr/>
        </p:nvSpPr>
        <p:spPr>
          <a:xfrm>
            <a:off x="9234675" y="2667490"/>
            <a:ext cx="2043173" cy="246221"/>
          </a:xfrm>
          <a:prstGeom prst="rect">
            <a:avLst/>
          </a:prstGeom>
          <a:noFill/>
        </p:spPr>
        <p:txBody>
          <a:bodyPr wrap="square" rtlCol="0">
            <a:spAutoFit/>
          </a:bodyPr>
          <a:lstStyle/>
          <a:p>
            <a:pPr algn="ctr"/>
            <a:r>
              <a:rPr lang="en-CA" sz="1000" dirty="0">
                <a:solidFill>
                  <a:srgbClr val="00B050"/>
                </a:solidFill>
              </a:rPr>
              <a:t>Analyzing &amp; Reporting</a:t>
            </a:r>
          </a:p>
        </p:txBody>
      </p:sp>
      <p:sp>
        <p:nvSpPr>
          <p:cNvPr id="41" name="Rectangle 40">
            <a:extLst>
              <a:ext uri="{FF2B5EF4-FFF2-40B4-BE49-F238E27FC236}">
                <a16:creationId xmlns:a16="http://schemas.microsoft.com/office/drawing/2014/main" id="{794B4005-A223-4FC8-9B66-092471F72E14}"/>
              </a:ext>
            </a:extLst>
          </p:cNvPr>
          <p:cNvSpPr/>
          <p:nvPr/>
        </p:nvSpPr>
        <p:spPr>
          <a:xfrm>
            <a:off x="7491842" y="2667490"/>
            <a:ext cx="1343638" cy="246221"/>
          </a:xfrm>
          <a:prstGeom prst="rect">
            <a:avLst/>
          </a:prstGeom>
        </p:spPr>
        <p:txBody>
          <a:bodyPr wrap="none">
            <a:spAutoFit/>
          </a:bodyPr>
          <a:lstStyle/>
          <a:p>
            <a:r>
              <a:rPr lang="en-CA" sz="1000" dirty="0">
                <a:solidFill>
                  <a:srgbClr val="00B050"/>
                </a:solidFill>
              </a:rPr>
              <a:t>Planning &amp; Scheduling</a:t>
            </a:r>
          </a:p>
        </p:txBody>
      </p:sp>
      <p:sp>
        <p:nvSpPr>
          <p:cNvPr id="43" name="TextBox 42">
            <a:extLst>
              <a:ext uri="{FF2B5EF4-FFF2-40B4-BE49-F238E27FC236}">
                <a16:creationId xmlns:a16="http://schemas.microsoft.com/office/drawing/2014/main" id="{DCD60F77-92FD-4673-AAB9-DDE92086A98A}"/>
              </a:ext>
            </a:extLst>
          </p:cNvPr>
          <p:cNvSpPr txBox="1"/>
          <p:nvPr/>
        </p:nvSpPr>
        <p:spPr>
          <a:xfrm>
            <a:off x="9076268" y="1330966"/>
            <a:ext cx="989920" cy="430887"/>
          </a:xfrm>
          <a:prstGeom prst="rect">
            <a:avLst/>
          </a:prstGeom>
          <a:noFill/>
        </p:spPr>
        <p:txBody>
          <a:bodyPr wrap="square" rtlCol="0">
            <a:spAutoFit/>
          </a:bodyPr>
          <a:lstStyle/>
          <a:p>
            <a:pPr algn="ctr"/>
            <a:r>
              <a:rPr lang="en-CA" sz="1100" b="1" dirty="0"/>
              <a:t>Distribution</a:t>
            </a:r>
          </a:p>
          <a:p>
            <a:pPr algn="ctr"/>
            <a:r>
              <a:rPr lang="en-CA" sz="1100" b="1" dirty="0"/>
              <a:t>Center</a:t>
            </a:r>
          </a:p>
        </p:txBody>
      </p:sp>
      <p:sp>
        <p:nvSpPr>
          <p:cNvPr id="44" name="TextBox 43">
            <a:extLst>
              <a:ext uri="{FF2B5EF4-FFF2-40B4-BE49-F238E27FC236}">
                <a16:creationId xmlns:a16="http://schemas.microsoft.com/office/drawing/2014/main" id="{356C3994-5A78-42DB-908E-9DB5C398A86D}"/>
              </a:ext>
            </a:extLst>
          </p:cNvPr>
          <p:cNvSpPr txBox="1"/>
          <p:nvPr/>
        </p:nvSpPr>
        <p:spPr>
          <a:xfrm>
            <a:off x="6443119" y="283497"/>
            <a:ext cx="2326101" cy="400110"/>
          </a:xfrm>
          <a:prstGeom prst="rect">
            <a:avLst/>
          </a:prstGeom>
          <a:noFill/>
        </p:spPr>
        <p:txBody>
          <a:bodyPr wrap="square" rtlCol="0">
            <a:spAutoFit/>
          </a:bodyPr>
          <a:lstStyle/>
          <a:p>
            <a:r>
              <a:rPr lang="en-CA" sz="1000" dirty="0"/>
              <a:t>Presented by </a:t>
            </a:r>
          </a:p>
          <a:p>
            <a:r>
              <a:rPr lang="en-CA" sz="1000" b="1" dirty="0"/>
              <a:t>Yuchen Wang</a:t>
            </a:r>
          </a:p>
        </p:txBody>
      </p:sp>
    </p:spTree>
    <p:extLst>
      <p:ext uri="{BB962C8B-B14F-4D97-AF65-F5344CB8AC3E}">
        <p14:creationId xmlns:p14="http://schemas.microsoft.com/office/powerpoint/2010/main" val="184000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817</Words>
  <Application>Microsoft Office PowerPoint</Application>
  <PresentationFormat>Widescreen</PresentationFormat>
  <Paragraphs>85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Yuchen Wang</dc:creator>
  <cp:lastModifiedBy>Yuchen Wang</cp:lastModifiedBy>
  <cp:revision>44</cp:revision>
  <dcterms:created xsi:type="dcterms:W3CDTF">2021-01-18T20:15:11Z</dcterms:created>
  <dcterms:modified xsi:type="dcterms:W3CDTF">2021-01-21T02:38:26Z</dcterms:modified>
</cp:coreProperties>
</file>