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7.jpeg" ContentType="image/jpeg"/>
  <Override PartName="/ppt/media/image2.wmf" ContentType="image/x-wmf"/>
  <Override PartName="/ppt/media/image3.png" ContentType="image/png"/>
  <Override PartName="/ppt/media/image9.jpeg" ContentType="image/jpeg"/>
  <Override PartName="/ppt/media/image4.png" ContentType="image/png"/>
  <Override PartName="/ppt/media/image5.png" ContentType="image/png"/>
  <Override PartName="/ppt/media/image6.png" ContentType="image/png"/>
  <Override PartName="/ppt/media/image8.jpeg" ContentType="image/jpeg"/>
  <Override PartName="/ppt/media/image10.jpeg" ContentType="image/jpe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292608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24" name="PlaceHolder 2"/>
          <p:cNvSpPr>
            <a:spLocks noGrp="1"/>
          </p:cNvSpPr>
          <p:nvPr>
            <p:ph type="body"/>
          </p:nvPr>
        </p:nvSpPr>
        <p:spPr>
          <a:xfrm>
            <a:off x="2194560" y="6846840"/>
            <a:ext cx="3950172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3"/>
          <p:cNvSpPr>
            <a:spLocks noGrp="1"/>
          </p:cNvSpPr>
          <p:nvPr>
            <p:ph type="body"/>
          </p:nvPr>
        </p:nvSpPr>
        <p:spPr>
          <a:xfrm>
            <a:off x="2194560" y="15711120"/>
            <a:ext cx="39501720" cy="8094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27" name="PlaceHolder 2"/>
          <p:cNvSpPr>
            <a:spLocks noGrp="1"/>
          </p:cNvSpPr>
          <p:nvPr>
            <p:ph type="body"/>
          </p:nvPr>
        </p:nvSpPr>
        <p:spPr>
          <a:xfrm>
            <a:off x="2194560" y="684684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22435200" y="684684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4"/>
          <p:cNvSpPr>
            <a:spLocks noGrp="1"/>
          </p:cNvSpPr>
          <p:nvPr>
            <p:ph type="body"/>
          </p:nvPr>
        </p:nvSpPr>
        <p:spPr>
          <a:xfrm>
            <a:off x="2194560" y="1571112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5"/>
          <p:cNvSpPr>
            <a:spLocks noGrp="1"/>
          </p:cNvSpPr>
          <p:nvPr>
            <p:ph type="body"/>
          </p:nvPr>
        </p:nvSpPr>
        <p:spPr>
          <a:xfrm>
            <a:off x="22435200" y="1571112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32" name="PlaceHolder 2"/>
          <p:cNvSpPr>
            <a:spLocks noGrp="1"/>
          </p:cNvSpPr>
          <p:nvPr>
            <p:ph type="body"/>
          </p:nvPr>
        </p:nvSpPr>
        <p:spPr>
          <a:xfrm>
            <a:off x="2194560" y="6846840"/>
            <a:ext cx="127191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3"/>
          <p:cNvSpPr>
            <a:spLocks noGrp="1"/>
          </p:cNvSpPr>
          <p:nvPr>
            <p:ph type="body"/>
          </p:nvPr>
        </p:nvSpPr>
        <p:spPr>
          <a:xfrm>
            <a:off x="15550200" y="6846840"/>
            <a:ext cx="127191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4"/>
          <p:cNvSpPr>
            <a:spLocks noGrp="1"/>
          </p:cNvSpPr>
          <p:nvPr>
            <p:ph type="body"/>
          </p:nvPr>
        </p:nvSpPr>
        <p:spPr>
          <a:xfrm>
            <a:off x="28905480" y="6846840"/>
            <a:ext cx="127191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5"/>
          <p:cNvSpPr>
            <a:spLocks noGrp="1"/>
          </p:cNvSpPr>
          <p:nvPr>
            <p:ph type="body"/>
          </p:nvPr>
        </p:nvSpPr>
        <p:spPr>
          <a:xfrm>
            <a:off x="2194560" y="15711120"/>
            <a:ext cx="127191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6"/>
          <p:cNvSpPr>
            <a:spLocks noGrp="1"/>
          </p:cNvSpPr>
          <p:nvPr>
            <p:ph type="body"/>
          </p:nvPr>
        </p:nvSpPr>
        <p:spPr>
          <a:xfrm>
            <a:off x="15550200" y="15711120"/>
            <a:ext cx="127191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7"/>
          <p:cNvSpPr>
            <a:spLocks noGrp="1"/>
          </p:cNvSpPr>
          <p:nvPr>
            <p:ph type="body"/>
          </p:nvPr>
        </p:nvSpPr>
        <p:spPr>
          <a:xfrm>
            <a:off x="28905480" y="15711120"/>
            <a:ext cx="12719160" cy="8094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3" name="PlaceHolder 2"/>
          <p:cNvSpPr>
            <a:spLocks noGrp="1"/>
          </p:cNvSpPr>
          <p:nvPr>
            <p:ph type="subTitle"/>
          </p:nvPr>
        </p:nvSpPr>
        <p:spPr>
          <a:xfrm>
            <a:off x="2194560" y="6846840"/>
            <a:ext cx="39501720" cy="16970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5" name="PlaceHolder 2"/>
          <p:cNvSpPr>
            <a:spLocks noGrp="1"/>
          </p:cNvSpPr>
          <p:nvPr>
            <p:ph type="body"/>
          </p:nvPr>
        </p:nvSpPr>
        <p:spPr>
          <a:xfrm>
            <a:off x="2194560" y="6846840"/>
            <a:ext cx="39501720" cy="1697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7" name="PlaceHolder 2"/>
          <p:cNvSpPr>
            <a:spLocks noGrp="1"/>
          </p:cNvSpPr>
          <p:nvPr>
            <p:ph type="body"/>
          </p:nvPr>
        </p:nvSpPr>
        <p:spPr>
          <a:xfrm>
            <a:off x="2194560" y="6846840"/>
            <a:ext cx="19276560" cy="1697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 name="PlaceHolder 3"/>
          <p:cNvSpPr>
            <a:spLocks noGrp="1"/>
          </p:cNvSpPr>
          <p:nvPr>
            <p:ph type="body"/>
          </p:nvPr>
        </p:nvSpPr>
        <p:spPr>
          <a:xfrm>
            <a:off x="22435200" y="6846840"/>
            <a:ext cx="19276560" cy="1697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167480"/>
            <a:ext cx="39501720" cy="2264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12" name="PlaceHolder 2"/>
          <p:cNvSpPr>
            <a:spLocks noGrp="1"/>
          </p:cNvSpPr>
          <p:nvPr>
            <p:ph type="body"/>
          </p:nvPr>
        </p:nvSpPr>
        <p:spPr>
          <a:xfrm>
            <a:off x="2194560" y="684684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 name="PlaceHolder 3"/>
          <p:cNvSpPr>
            <a:spLocks noGrp="1"/>
          </p:cNvSpPr>
          <p:nvPr>
            <p:ph type="body"/>
          </p:nvPr>
        </p:nvSpPr>
        <p:spPr>
          <a:xfrm>
            <a:off x="22435200" y="6846840"/>
            <a:ext cx="19276560" cy="1697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 name="PlaceHolder 4"/>
          <p:cNvSpPr>
            <a:spLocks noGrp="1"/>
          </p:cNvSpPr>
          <p:nvPr>
            <p:ph type="body"/>
          </p:nvPr>
        </p:nvSpPr>
        <p:spPr>
          <a:xfrm>
            <a:off x="2194560" y="1571112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16" name="PlaceHolder 2"/>
          <p:cNvSpPr>
            <a:spLocks noGrp="1"/>
          </p:cNvSpPr>
          <p:nvPr>
            <p:ph type="body"/>
          </p:nvPr>
        </p:nvSpPr>
        <p:spPr>
          <a:xfrm>
            <a:off x="2194560" y="6846840"/>
            <a:ext cx="19276560" cy="1697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3"/>
          <p:cNvSpPr>
            <a:spLocks noGrp="1"/>
          </p:cNvSpPr>
          <p:nvPr>
            <p:ph type="body"/>
          </p:nvPr>
        </p:nvSpPr>
        <p:spPr>
          <a:xfrm>
            <a:off x="22435200" y="684684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4"/>
          <p:cNvSpPr>
            <a:spLocks noGrp="1"/>
          </p:cNvSpPr>
          <p:nvPr>
            <p:ph type="body"/>
          </p:nvPr>
        </p:nvSpPr>
        <p:spPr>
          <a:xfrm>
            <a:off x="22435200" y="1571112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167480"/>
            <a:ext cx="39501720" cy="4885920"/>
          </a:xfrm>
          <a:prstGeom prst="rect">
            <a:avLst/>
          </a:prstGeom>
        </p:spPr>
        <p:txBody>
          <a:bodyPr lIns="0" rIns="0" tIns="0" bIns="0" anchor="ctr">
            <a:noAutofit/>
          </a:bodyPr>
          <a:p>
            <a:endParaRPr b="0" lang="en-US" sz="6910" spc="-1" strike="noStrike">
              <a:solidFill>
                <a:srgbClr val="000000"/>
              </a:solidFill>
              <a:latin typeface="Calibri"/>
            </a:endParaRPr>
          </a:p>
        </p:txBody>
      </p:sp>
      <p:sp>
        <p:nvSpPr>
          <p:cNvPr id="20" name="PlaceHolder 2"/>
          <p:cNvSpPr>
            <a:spLocks noGrp="1"/>
          </p:cNvSpPr>
          <p:nvPr>
            <p:ph type="body"/>
          </p:nvPr>
        </p:nvSpPr>
        <p:spPr>
          <a:xfrm>
            <a:off x="2194560" y="684684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3"/>
          <p:cNvSpPr>
            <a:spLocks noGrp="1"/>
          </p:cNvSpPr>
          <p:nvPr>
            <p:ph type="body"/>
          </p:nvPr>
        </p:nvSpPr>
        <p:spPr>
          <a:xfrm>
            <a:off x="22435200" y="6846840"/>
            <a:ext cx="19276560" cy="8094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4"/>
          <p:cNvSpPr>
            <a:spLocks noGrp="1"/>
          </p:cNvSpPr>
          <p:nvPr>
            <p:ph type="body"/>
          </p:nvPr>
        </p:nvSpPr>
        <p:spPr>
          <a:xfrm>
            <a:off x="2194560" y="15711120"/>
            <a:ext cx="39501720" cy="8094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167480"/>
            <a:ext cx="39501720" cy="4885920"/>
          </a:xfrm>
          <a:prstGeom prst="rect">
            <a:avLst/>
          </a:prstGeom>
        </p:spPr>
        <p:txBody>
          <a:bodyPr lIns="0" rIns="0" tIns="0" bIns="0" anchor="ctr">
            <a:noAutofit/>
          </a:bodyPr>
          <a:p>
            <a:r>
              <a:rPr b="0" lang="en-US" sz="6910" spc="-1" strike="noStrike">
                <a:solidFill>
                  <a:srgbClr val="000000"/>
                </a:solidFill>
                <a:latin typeface="Calibri"/>
              </a:rPr>
              <a:t>Click to edit the title text format</a:t>
            </a:r>
            <a:endParaRPr b="0" lang="en-US" sz="6910" spc="-1" strike="noStrike">
              <a:solidFill>
                <a:srgbClr val="000000"/>
              </a:solidFill>
              <a:latin typeface="Calibri"/>
            </a:endParaRPr>
          </a:p>
        </p:txBody>
      </p:sp>
      <p:sp>
        <p:nvSpPr>
          <p:cNvPr id="1" name="PlaceHolder 2"/>
          <p:cNvSpPr>
            <a:spLocks noGrp="1"/>
          </p:cNvSpPr>
          <p:nvPr>
            <p:ph type="body"/>
          </p:nvPr>
        </p:nvSpPr>
        <p:spPr>
          <a:xfrm>
            <a:off x="2194560" y="6846840"/>
            <a:ext cx="39501720" cy="16970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jpeg"/><Relationship Id="rId1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Picture 1" descr=""/>
          <p:cNvPicPr/>
          <p:nvPr/>
        </p:nvPicPr>
        <p:blipFill>
          <a:blip r:embed="rId1"/>
          <a:stretch/>
        </p:blipFill>
        <p:spPr>
          <a:xfrm>
            <a:off x="0" y="0"/>
            <a:ext cx="43905240" cy="29270160"/>
          </a:xfrm>
          <a:prstGeom prst="rect">
            <a:avLst/>
          </a:prstGeom>
          <a:ln>
            <a:noFill/>
          </a:ln>
        </p:spPr>
      </p:pic>
      <p:pic>
        <p:nvPicPr>
          <p:cNvPr id="39" name="Picture 2" descr=""/>
          <p:cNvPicPr/>
          <p:nvPr/>
        </p:nvPicPr>
        <p:blipFill>
          <a:blip r:embed="rId2"/>
          <a:stretch/>
        </p:blipFill>
        <p:spPr>
          <a:xfrm>
            <a:off x="0" y="9720"/>
            <a:ext cx="43890840" cy="29260440"/>
          </a:xfrm>
          <a:prstGeom prst="rect">
            <a:avLst/>
          </a:prstGeom>
          <a:ln>
            <a:noFill/>
          </a:ln>
        </p:spPr>
      </p:pic>
      <p:sp>
        <p:nvSpPr>
          <p:cNvPr id="40" name="CustomShape 1"/>
          <p:cNvSpPr/>
          <p:nvPr/>
        </p:nvSpPr>
        <p:spPr>
          <a:xfrm>
            <a:off x="3140640" y="8501040"/>
            <a:ext cx="8456760" cy="1575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800" spc="-1" strike="noStrike">
                <a:solidFill>
                  <a:srgbClr val="000000"/>
                </a:solidFill>
                <a:latin typeface="Arial"/>
              </a:rPr>
              <a:t>The System Complexity</a:t>
            </a:r>
            <a:endParaRPr b="0" lang="en-US" sz="4800" spc="-1" strike="noStrike">
              <a:latin typeface="Arial"/>
            </a:endParaRPr>
          </a:p>
          <a:p>
            <a:pPr>
              <a:lnSpc>
                <a:spcPct val="100000"/>
              </a:lnSpc>
            </a:pPr>
            <a:r>
              <a:rPr b="0" lang="en-US" sz="2800" spc="-1" strike="noStrike">
                <a:solidFill>
                  <a:srgbClr val="000000"/>
                </a:solidFill>
                <a:latin typeface="Arial"/>
              </a:rPr>
              <a:t>This system consists of five technological layers:</a:t>
            </a:r>
            <a:endParaRPr b="0" lang="en-US" sz="2800" spc="-1" strike="noStrike">
              <a:latin typeface="Arial"/>
            </a:endParaRPr>
          </a:p>
          <a:p>
            <a:pPr marL="216000" indent="-216000">
              <a:lnSpc>
                <a:spcPct val="100000"/>
              </a:lnSpc>
              <a:buClr>
                <a:srgbClr val="000000"/>
              </a:buClr>
              <a:buFont typeface="StarSymbol"/>
              <a:buAutoNum type="arabicParenR"/>
            </a:pPr>
            <a:r>
              <a:rPr b="0" lang="en-US" sz="2800" spc="-1" strike="noStrike">
                <a:solidFill>
                  <a:srgbClr val="000000"/>
                </a:solidFill>
                <a:latin typeface="Arial"/>
              </a:rPr>
              <a:t> </a:t>
            </a:r>
            <a:r>
              <a:rPr b="1" lang="en-US" sz="2800" spc="-1" strike="noStrike">
                <a:solidFill>
                  <a:srgbClr val="000000"/>
                </a:solidFill>
                <a:latin typeface="Arial"/>
              </a:rPr>
              <a:t>Business</a:t>
            </a:r>
            <a:r>
              <a:rPr b="0" lang="en-US" sz="2800" spc="-1" strike="noStrike">
                <a:solidFill>
                  <a:srgbClr val="000000"/>
                </a:solidFill>
                <a:latin typeface="Arial"/>
              </a:rPr>
              <a:t> – A holistic representation of all components which act together to achieve a set of similar goals.</a:t>
            </a:r>
            <a:endParaRPr b="0" lang="en-US" sz="2800" spc="-1" strike="noStrike">
              <a:latin typeface="Arial"/>
            </a:endParaRPr>
          </a:p>
          <a:p>
            <a:pPr marL="216000" indent="-216000">
              <a:lnSpc>
                <a:spcPct val="100000"/>
              </a:lnSpc>
              <a:buClr>
                <a:srgbClr val="000000"/>
              </a:buClr>
              <a:buFont typeface="StarSymbol"/>
              <a:buAutoNum type="arabicParenR"/>
            </a:pPr>
            <a:r>
              <a:rPr b="0" lang="en-US" sz="2800" spc="-1" strike="noStrike">
                <a:solidFill>
                  <a:srgbClr val="000000"/>
                </a:solidFill>
                <a:latin typeface="Arial"/>
              </a:rPr>
              <a:t> </a:t>
            </a:r>
            <a:r>
              <a:rPr b="1" lang="en-US" sz="2800" spc="-1" strike="noStrike">
                <a:solidFill>
                  <a:srgbClr val="000000"/>
                </a:solidFill>
                <a:latin typeface="Arial"/>
              </a:rPr>
              <a:t>Service</a:t>
            </a:r>
            <a:r>
              <a:rPr b="0" lang="en-US" sz="2800" spc="-1" strike="noStrike">
                <a:solidFill>
                  <a:srgbClr val="000000"/>
                </a:solidFill>
                <a:latin typeface="Arial"/>
              </a:rPr>
              <a:t> – A service abstractly represents a literal service that is provided to customers</a:t>
            </a:r>
            <a:endParaRPr b="0" lang="en-US" sz="2800" spc="-1" strike="noStrike">
              <a:latin typeface="Arial"/>
            </a:endParaRPr>
          </a:p>
          <a:p>
            <a:pPr marL="216000" indent="-216000">
              <a:lnSpc>
                <a:spcPct val="100000"/>
              </a:lnSpc>
              <a:buClr>
                <a:srgbClr val="000000"/>
              </a:buClr>
              <a:buFont typeface="StarSymbol"/>
              <a:buAutoNum type="arabicParenR"/>
            </a:pPr>
            <a:r>
              <a:rPr b="0" lang="en-US" sz="2800" spc="-1" strike="noStrike">
                <a:solidFill>
                  <a:srgbClr val="000000"/>
                </a:solidFill>
                <a:latin typeface="Arial"/>
              </a:rPr>
              <a:t> </a:t>
            </a:r>
            <a:r>
              <a:rPr b="1" lang="en-US" sz="2800" spc="-1" strike="noStrike">
                <a:solidFill>
                  <a:srgbClr val="000000"/>
                </a:solidFill>
                <a:latin typeface="Arial"/>
              </a:rPr>
              <a:t>Application</a:t>
            </a:r>
            <a:r>
              <a:rPr b="0" lang="en-US" sz="2800" spc="-1" strike="noStrike">
                <a:solidFill>
                  <a:srgbClr val="000000"/>
                </a:solidFill>
                <a:latin typeface="Arial"/>
              </a:rPr>
              <a:t> – An application acts as an interface which can be interacted with externally or internally in order to provide some service(s).</a:t>
            </a:r>
            <a:endParaRPr b="0" lang="en-US" sz="2800" spc="-1" strike="noStrike">
              <a:latin typeface="Arial"/>
            </a:endParaRPr>
          </a:p>
          <a:p>
            <a:pPr marL="216000" indent="-216000">
              <a:lnSpc>
                <a:spcPct val="100000"/>
              </a:lnSpc>
              <a:buClr>
                <a:srgbClr val="000000"/>
              </a:buClr>
              <a:buFont typeface="StarSymbol"/>
              <a:buAutoNum type="arabicParenR"/>
            </a:pPr>
            <a:r>
              <a:rPr b="0" lang="en-US" sz="2800" spc="-1" strike="noStrike">
                <a:solidFill>
                  <a:srgbClr val="000000"/>
                </a:solidFill>
                <a:latin typeface="Arial"/>
              </a:rPr>
              <a:t> </a:t>
            </a:r>
            <a:r>
              <a:rPr b="1" lang="en-US" sz="2800" spc="-1" strike="noStrike">
                <a:solidFill>
                  <a:srgbClr val="000000"/>
                </a:solidFill>
                <a:latin typeface="Arial"/>
              </a:rPr>
              <a:t>Process</a:t>
            </a:r>
            <a:r>
              <a:rPr b="0" lang="en-US" sz="2800" spc="-1" strike="noStrike">
                <a:solidFill>
                  <a:srgbClr val="000000"/>
                </a:solidFill>
                <a:latin typeface="Arial"/>
              </a:rPr>
              <a:t> – A process functions as a programmatic connection between a given input and a given output.</a:t>
            </a:r>
            <a:endParaRPr b="0" lang="en-US" sz="2800" spc="-1" strike="noStrike">
              <a:latin typeface="Arial"/>
            </a:endParaRPr>
          </a:p>
          <a:p>
            <a:pPr marL="216000" indent="-216000">
              <a:lnSpc>
                <a:spcPct val="100000"/>
              </a:lnSpc>
              <a:buClr>
                <a:srgbClr val="000000"/>
              </a:buClr>
              <a:buFont typeface="StarSymbol"/>
              <a:buAutoNum type="arabicParenR"/>
            </a:pPr>
            <a:r>
              <a:rPr b="0" lang="en-US" sz="2800" spc="-1" strike="noStrike">
                <a:solidFill>
                  <a:srgbClr val="000000"/>
                </a:solidFill>
                <a:latin typeface="Arial"/>
              </a:rPr>
              <a:t> </a:t>
            </a:r>
            <a:r>
              <a:rPr b="1" lang="en-US" sz="2800" spc="-1" strike="noStrike">
                <a:solidFill>
                  <a:srgbClr val="000000"/>
                </a:solidFill>
                <a:latin typeface="Arial"/>
              </a:rPr>
              <a:t>Infrastructure</a:t>
            </a:r>
            <a:r>
              <a:rPr b="0" lang="en-US" sz="2800" spc="-1" strike="noStrike">
                <a:solidFill>
                  <a:srgbClr val="000000"/>
                </a:solidFill>
                <a:latin typeface="Arial"/>
              </a:rPr>
              <a:t> – Infrastructure represents the physical hardware on which all of this technology must run.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The complexity comes from the connections between and within these layers. While each layer in this system is designed to directly contribute to the layer above it, there is communication going in both an upward and downward direction. As such, we consider the data linage to be one-directional but a system failure propagates bidirectional consequences.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Furthering the complexity, the application layer can be abstracted away from the other layers to have a myriad of interconnections internal to the layer. As a result, it becomes incredibly difficult to visualize both the holistic 5-layer behavior and the internal application layer behavior concurrently.</a:t>
            </a:r>
            <a:endParaRPr b="0" lang="en-US" sz="2800" spc="-1" strike="noStrike">
              <a:latin typeface="Arial"/>
            </a:endParaRPr>
          </a:p>
          <a:p>
            <a:pPr>
              <a:lnSpc>
                <a:spcPct val="100000"/>
              </a:lnSpc>
            </a:pPr>
            <a:r>
              <a:rPr b="0" lang="en-US" sz="2800" spc="-1" strike="noStrike">
                <a:solidFill>
                  <a:srgbClr val="000000"/>
                </a:solidFill>
                <a:latin typeface="Arial"/>
              </a:rPr>
              <a:t> </a:t>
            </a:r>
            <a:endParaRPr b="0" lang="en-US" sz="2800" spc="-1" strike="noStrike">
              <a:latin typeface="Arial"/>
            </a:endParaRPr>
          </a:p>
          <a:p>
            <a:pPr>
              <a:lnSpc>
                <a:spcPct val="100000"/>
              </a:lnSpc>
            </a:pPr>
            <a:r>
              <a:rPr b="0" lang="en-US" sz="2800" spc="-1" strike="noStrike">
                <a:solidFill>
                  <a:srgbClr val="000000"/>
                </a:solidFill>
                <a:latin typeface="Arial"/>
              </a:rPr>
              <a:t>Our biggest design choices derived from a need to be flexible enough to accommodate both subsections of the system.</a:t>
            </a:r>
            <a:endParaRPr b="0" lang="en-US" sz="2800" spc="-1" strike="noStrike">
              <a:latin typeface="Arial"/>
            </a:endParaRPr>
          </a:p>
        </p:txBody>
      </p:sp>
      <p:sp>
        <p:nvSpPr>
          <p:cNvPr id="41" name="CustomShape 2"/>
          <p:cNvSpPr/>
          <p:nvPr/>
        </p:nvSpPr>
        <p:spPr>
          <a:xfrm>
            <a:off x="12925800" y="8501040"/>
            <a:ext cx="8456760" cy="1404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800" spc="-1" strike="noStrike">
                <a:solidFill>
                  <a:srgbClr val="000000"/>
                </a:solidFill>
                <a:latin typeface="Arial"/>
              </a:rPr>
              <a:t>The Behavior</a:t>
            </a:r>
            <a:endParaRPr b="0" lang="en-US" sz="4800" spc="-1" strike="noStrike">
              <a:latin typeface="Arial"/>
            </a:endParaRPr>
          </a:p>
          <a:p>
            <a:pPr>
              <a:lnSpc>
                <a:spcPct val="100000"/>
              </a:lnSpc>
            </a:pPr>
            <a:r>
              <a:rPr b="0" lang="en-US" sz="2800" spc="-1" strike="noStrike">
                <a:solidFill>
                  <a:srgbClr val="000000"/>
                </a:solidFill>
                <a:latin typeface="Arial"/>
              </a:rPr>
              <a:t>We considered many different behavioral metrics when designing our visualization, focusing primarily on which Key Performance Indicators (KPI) would be most beneficial in our use cases. The constants between our iterations are that each node in the system should reflect a KPI inherently and that each connection between nodes should reflect a KPI.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Some KPIs we considered include:</a:t>
            </a:r>
            <a:endParaRPr b="0" lang="en-US" sz="2800" spc="-1" strike="noStrike">
              <a:latin typeface="Arial"/>
            </a:endParaRPr>
          </a:p>
          <a:p>
            <a:pPr marL="216000" indent="-216000">
              <a:lnSpc>
                <a:spcPct val="100000"/>
              </a:lnSpc>
              <a:buClr>
                <a:srgbClr val="000000"/>
              </a:buClr>
              <a:buFont typeface="Wingdings" charset="2"/>
              <a:buChar char=""/>
            </a:pPr>
            <a:r>
              <a:rPr b="0" lang="en-US" sz="2800" spc="-1" strike="noStrike">
                <a:solidFill>
                  <a:srgbClr val="000000"/>
                </a:solidFill>
                <a:latin typeface="Arial"/>
              </a:rPr>
              <a:t> </a:t>
            </a:r>
            <a:r>
              <a:rPr b="0" lang="en-US" sz="2800" spc="-1" strike="noStrike">
                <a:solidFill>
                  <a:srgbClr val="000000"/>
                </a:solidFill>
                <a:latin typeface="Arial"/>
              </a:rPr>
              <a:t>Profit/Cost for each node and how those values contribute downstream</a:t>
            </a:r>
            <a:endParaRPr b="0" lang="en-US" sz="2800" spc="-1" strike="noStrike">
              <a:latin typeface="Arial"/>
            </a:endParaRPr>
          </a:p>
          <a:p>
            <a:pPr marL="216000" indent="-216000">
              <a:lnSpc>
                <a:spcPct val="100000"/>
              </a:lnSpc>
              <a:buClr>
                <a:srgbClr val="000000"/>
              </a:buClr>
              <a:buFont typeface="Wingdings" charset="2"/>
              <a:buChar char=""/>
            </a:pPr>
            <a:r>
              <a:rPr b="0" lang="en-US" sz="2800" spc="-1" strike="noStrike">
                <a:solidFill>
                  <a:srgbClr val="000000"/>
                </a:solidFill>
                <a:latin typeface="Arial"/>
              </a:rPr>
              <a:t>Active/Inactive nodes, and how those influence accessibility of services</a:t>
            </a:r>
            <a:endParaRPr b="0" lang="en-US" sz="2800" spc="-1" strike="noStrike">
              <a:latin typeface="Arial"/>
            </a:endParaRPr>
          </a:p>
          <a:p>
            <a:pPr marL="216000" indent="-216000">
              <a:lnSpc>
                <a:spcPct val="100000"/>
              </a:lnSpc>
              <a:buClr>
                <a:srgbClr val="000000"/>
              </a:buClr>
              <a:buFont typeface="Wingdings" charset="2"/>
              <a:buChar char=""/>
            </a:pPr>
            <a:r>
              <a:rPr b="0" lang="en-US" sz="2800" spc="-1" strike="noStrike">
                <a:solidFill>
                  <a:srgbClr val="000000"/>
                </a:solidFill>
                <a:latin typeface="Arial"/>
              </a:rPr>
              <a:t>Inactive downtime, and how long it takes for nodes to propagate consequences</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Initially, we wanted to be able to reflect all three of these (and possibly others) concurrently, but as we explored the depth of the complexity, it became clear that these KPIs would need to be displayed in mutually exclusive visualizations in order to minimize overcrowding in the visual representation.</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Here we can see how overcrowded a system of 14 nodes gets when showing all of these KPIs at once. Edges overlap with nodes and edges, names are cut to be fewer than four characters, and values are visually concealed in the crowding.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   </a:t>
            </a:r>
            <a:endParaRPr b="0" lang="en-US" sz="2800" spc="-1" strike="noStrike">
              <a:latin typeface="Arial"/>
            </a:endParaRPr>
          </a:p>
          <a:p>
            <a:pPr>
              <a:lnSpc>
                <a:spcPct val="100000"/>
              </a:lnSpc>
            </a:pPr>
            <a:endParaRPr b="0" lang="en-US" sz="2800" spc="-1" strike="noStrike">
              <a:latin typeface="Arial"/>
            </a:endParaRPr>
          </a:p>
        </p:txBody>
      </p:sp>
      <p:pic>
        <p:nvPicPr>
          <p:cNvPr id="42" name="" descr=""/>
          <p:cNvPicPr/>
          <p:nvPr/>
        </p:nvPicPr>
        <p:blipFill>
          <a:blip r:embed="rId3"/>
          <a:srcRect l="5599" t="7223" r="15937" b="4587"/>
          <a:stretch/>
        </p:blipFill>
        <p:spPr>
          <a:xfrm rot="21580200">
            <a:off x="22332240" y="20855880"/>
            <a:ext cx="7680960" cy="7320960"/>
          </a:xfrm>
          <a:prstGeom prst="rect">
            <a:avLst/>
          </a:prstGeom>
          <a:ln>
            <a:noFill/>
          </a:ln>
        </p:spPr>
      </p:pic>
      <p:sp>
        <p:nvSpPr>
          <p:cNvPr id="43" name="CustomShape 3"/>
          <p:cNvSpPr/>
          <p:nvPr/>
        </p:nvSpPr>
        <p:spPr>
          <a:xfrm>
            <a:off x="22595040" y="8501040"/>
            <a:ext cx="8456760" cy="1319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800" spc="-1" strike="noStrike">
                <a:solidFill>
                  <a:srgbClr val="000000"/>
                </a:solidFill>
                <a:latin typeface="Arial"/>
              </a:rPr>
              <a:t>The Visualization</a:t>
            </a:r>
            <a:endParaRPr b="0" lang="en-US" sz="4800" spc="-1" strike="noStrike">
              <a:latin typeface="Arial"/>
            </a:endParaRPr>
          </a:p>
          <a:p>
            <a:pPr>
              <a:lnSpc>
                <a:spcPct val="100000"/>
              </a:lnSpc>
            </a:pPr>
            <a:r>
              <a:rPr b="0" lang="en-US" sz="2800" spc="-1" strike="noStrike">
                <a:solidFill>
                  <a:srgbClr val="000000"/>
                </a:solidFill>
                <a:latin typeface="Arial"/>
              </a:rPr>
              <a:t>We looked at the broad scope of D3 JavaScript libraries and the Force-Directed Diagram was most reflective of the dataset provided, though we also considered the Sankey model as an alternative that would be viable for other types of data in this same system.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Per the previous diagram, you can see the 14 nodes spanning various layers and featuring information like name, connection type, an arbitrary value, and neighboring connections/connection strength. The caveat of the actual system is that it spans a set of many hundreds of nodes and connections instead of a mere fourteen. As we expanded our dataset, we found the following anomalies were quite common.</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The circle anomaly occurs when there is too much data for the browser to load all the movement effectively. We’ve removed a few hundred links  to provide this visual. The center of the cluster shows nodes and connections naturally, without any removals.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rPr>
              <a:t>The rectangle anomaly occurs when there are so many nodes that all of the nodes are forced out towards the edge. Reducing the force between nodes does not stop this problem, it only postpones it.</a:t>
            </a:r>
            <a:endParaRPr b="0" lang="en-US" sz="2800" spc="-1" strike="noStrike">
              <a:latin typeface="Arial"/>
            </a:endParaRPr>
          </a:p>
          <a:p>
            <a:pPr>
              <a:lnSpc>
                <a:spcPct val="100000"/>
              </a:lnSpc>
            </a:pPr>
            <a:endParaRPr b="0" lang="en-US" sz="2800" spc="-1" strike="noStrike">
              <a:latin typeface="Arial"/>
            </a:endParaRPr>
          </a:p>
        </p:txBody>
      </p:sp>
      <p:sp>
        <p:nvSpPr>
          <p:cNvPr id="44" name="CustomShape 4"/>
          <p:cNvSpPr/>
          <p:nvPr/>
        </p:nvSpPr>
        <p:spPr>
          <a:xfrm>
            <a:off x="32293440" y="8501040"/>
            <a:ext cx="8456760" cy="14898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800" spc="-1" strike="noStrike">
                <a:latin typeface="Arial"/>
              </a:rPr>
              <a:t>The Use Cases</a:t>
            </a:r>
            <a:endParaRPr b="0" lang="en-US" sz="4800" spc="-1" strike="noStrike">
              <a:latin typeface="Arial"/>
            </a:endParaRPr>
          </a:p>
          <a:p>
            <a:pPr>
              <a:lnSpc>
                <a:spcPct val="100000"/>
              </a:lnSpc>
            </a:pPr>
            <a:r>
              <a:rPr b="0" lang="en-US" sz="2800" spc="-1" strike="noStrike">
                <a:latin typeface="Arial"/>
              </a:rPr>
              <a:t>We applied a few different perspectives to the tool, spanning from technician to application manager, to CEO. We wanted to make sure this tool could be used at many levels so that accessibility would be nearly universal.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latin typeface="Arial"/>
              </a:rPr>
              <a:t>For our technician use cases, we assumed a user was experiencing a problem and needed to contact the nodes upstream or downstream to solve a problem. When you click on a node, it highlights these neighbors with different colors so you can quickly select out the neighbors and view their information.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latin typeface="Arial"/>
              </a:rPr>
              <a:t>For our application manager use cases, we put more focus on things going correctly but needing to be optimized. Through our visualization, you can quickly view which components of the system carry the greater burdens and which ones are less useful. This allows an application manager to diversify their understanding of their systems and make adjustments as needed.</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latin typeface="Arial"/>
              </a:rPr>
              <a:t>For our CEO use cases, we wanted to ensure that the system never got too visually complicated to understand at a glance. This became our greatest struggle in the end, as this model does not effectively scale up with larger systems. To counter this problem, we developed a dashboard in which key highlights would be accessible from the data without ever needing to go into the model. In this way, A higher up can see the highlights without all the miscellaneous information. </a:t>
            </a:r>
            <a:endParaRPr b="0" lang="en-US" sz="2800" spc="-1" strike="noStrike">
              <a:latin typeface="Arial"/>
            </a:endParaRPr>
          </a:p>
        </p:txBody>
      </p:sp>
      <p:sp>
        <p:nvSpPr>
          <p:cNvPr id="45" name="Line 5"/>
          <p:cNvSpPr/>
          <p:nvPr/>
        </p:nvSpPr>
        <p:spPr>
          <a:xfrm>
            <a:off x="12232800" y="8154360"/>
            <a:ext cx="0" cy="15932880"/>
          </a:xfrm>
          <a:prstGeom prst="line">
            <a:avLst/>
          </a:prstGeom>
          <a:ln>
            <a:solidFill>
              <a:srgbClr val="000000"/>
            </a:solidFill>
            <a:prstDash val="dot"/>
          </a:ln>
        </p:spPr>
        <p:style>
          <a:lnRef idx="2">
            <a:schemeClr val="accent1"/>
          </a:lnRef>
          <a:fillRef idx="0">
            <a:schemeClr val="accent1"/>
          </a:fillRef>
          <a:effectRef idx="1">
            <a:schemeClr val="accent1"/>
          </a:effectRef>
          <a:fontRef idx="minor"/>
        </p:style>
      </p:sp>
      <p:sp>
        <p:nvSpPr>
          <p:cNvPr id="46" name="Line 6"/>
          <p:cNvSpPr/>
          <p:nvPr/>
        </p:nvSpPr>
        <p:spPr>
          <a:xfrm>
            <a:off x="21960000" y="8154360"/>
            <a:ext cx="0" cy="15932880"/>
          </a:xfrm>
          <a:prstGeom prst="line">
            <a:avLst/>
          </a:prstGeom>
          <a:ln>
            <a:solidFill>
              <a:srgbClr val="000000"/>
            </a:solidFill>
            <a:prstDash val="dot"/>
          </a:ln>
        </p:spPr>
        <p:style>
          <a:lnRef idx="2">
            <a:schemeClr val="accent1"/>
          </a:lnRef>
          <a:fillRef idx="0">
            <a:schemeClr val="accent1"/>
          </a:fillRef>
          <a:effectRef idx="1">
            <a:schemeClr val="accent1"/>
          </a:effectRef>
          <a:fontRef idx="minor"/>
        </p:style>
      </p:sp>
      <p:sp>
        <p:nvSpPr>
          <p:cNvPr id="47" name="Line 7"/>
          <p:cNvSpPr/>
          <p:nvPr/>
        </p:nvSpPr>
        <p:spPr>
          <a:xfrm>
            <a:off x="31629240" y="8154360"/>
            <a:ext cx="0" cy="15932880"/>
          </a:xfrm>
          <a:prstGeom prst="line">
            <a:avLst/>
          </a:prstGeom>
          <a:ln>
            <a:solidFill>
              <a:srgbClr val="000000"/>
            </a:solidFill>
            <a:prstDash val="dot"/>
          </a:ln>
        </p:spPr>
        <p:style>
          <a:lnRef idx="2">
            <a:schemeClr val="accent1"/>
          </a:lnRef>
          <a:fillRef idx="0">
            <a:schemeClr val="accent1"/>
          </a:fillRef>
          <a:effectRef idx="1">
            <a:schemeClr val="accent1"/>
          </a:effectRef>
          <a:fontRef idx="minor"/>
        </p:style>
      </p:sp>
      <p:sp>
        <p:nvSpPr>
          <p:cNvPr id="48" name="CustomShape 8"/>
          <p:cNvSpPr/>
          <p:nvPr/>
        </p:nvSpPr>
        <p:spPr>
          <a:xfrm>
            <a:off x="3140640" y="3322080"/>
            <a:ext cx="37609200" cy="3412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1000" spc="-1" strike="noStrike">
                <a:solidFill>
                  <a:srgbClr val="000000"/>
                </a:solidFill>
                <a:latin typeface="Arial"/>
              </a:rPr>
              <a:t>Visualizing the Behavior of a Complex System</a:t>
            </a:r>
            <a:endParaRPr b="0" lang="en-US" sz="11000" spc="-1" strike="noStrike">
              <a:latin typeface="Arial"/>
            </a:endParaRPr>
          </a:p>
          <a:p>
            <a:pPr>
              <a:lnSpc>
                <a:spcPct val="100000"/>
              </a:lnSpc>
            </a:pPr>
            <a:endParaRPr b="0" lang="en-US" sz="11000" spc="-1" strike="noStrike">
              <a:latin typeface="Arial"/>
            </a:endParaRPr>
          </a:p>
          <a:p>
            <a:pPr>
              <a:lnSpc>
                <a:spcPct val="100000"/>
              </a:lnSpc>
            </a:pPr>
            <a:r>
              <a:rPr b="1" lang="en-US" sz="3600" spc="-1" strike="noStrike">
                <a:solidFill>
                  <a:srgbClr val="3c3c3b"/>
                </a:solidFill>
                <a:latin typeface="Arial"/>
              </a:rPr>
              <a:t>Team members: </a:t>
            </a:r>
            <a:r>
              <a:rPr b="0" lang="en-US" sz="3600" spc="-1" strike="noStrike">
                <a:solidFill>
                  <a:srgbClr val="3c3c3b"/>
                </a:solidFill>
                <a:latin typeface="Arial"/>
              </a:rPr>
              <a:t>Brian Zhang, Saurav Chatterjee, Zachary Stephens  |  </a:t>
            </a:r>
            <a:r>
              <a:rPr b="1" lang="en-US" sz="3600" spc="-1" strike="noStrike">
                <a:solidFill>
                  <a:srgbClr val="3c3c3b"/>
                </a:solidFill>
                <a:latin typeface="Arial"/>
              </a:rPr>
              <a:t>Faculty adviser: </a:t>
            </a:r>
            <a:r>
              <a:rPr b="0" lang="en-US" sz="3600" spc="-1" strike="noStrike">
                <a:solidFill>
                  <a:srgbClr val="3c3c3b"/>
                </a:solidFill>
                <a:latin typeface="Arial"/>
              </a:rPr>
              <a:t>John Leonard  |  </a:t>
            </a:r>
            <a:r>
              <a:rPr b="1" lang="en-US" sz="3600" spc="-1" strike="noStrike">
                <a:solidFill>
                  <a:srgbClr val="3c3c3b"/>
                </a:solidFill>
                <a:latin typeface="Arial"/>
              </a:rPr>
              <a:t>Sponsor: </a:t>
            </a:r>
            <a:r>
              <a:rPr b="0" lang="en-US" sz="3600" spc="-1" strike="noStrike">
                <a:solidFill>
                  <a:srgbClr val="3c3c3b"/>
                </a:solidFill>
                <a:latin typeface="Arial"/>
              </a:rPr>
              <a:t>Bank of America  |  </a:t>
            </a:r>
            <a:r>
              <a:rPr b="1" lang="en-US" sz="3600" spc="-1" strike="noStrike">
                <a:solidFill>
                  <a:srgbClr val="3c3c3b"/>
                </a:solidFill>
                <a:latin typeface="Arial"/>
              </a:rPr>
              <a:t>Mentor: </a:t>
            </a:r>
            <a:r>
              <a:rPr b="0" lang="en-US" sz="3600" spc="-1" strike="noStrike">
                <a:solidFill>
                  <a:srgbClr val="3c3c3b"/>
                </a:solidFill>
                <a:latin typeface="Arial"/>
              </a:rPr>
              <a:t>Michael Karafotis</a:t>
            </a:r>
            <a:endParaRPr b="0" lang="en-US" sz="3600" spc="-1" strike="noStrike">
              <a:latin typeface="Arial"/>
            </a:endParaRPr>
          </a:p>
          <a:p>
            <a:pPr>
              <a:lnSpc>
                <a:spcPct val="100000"/>
              </a:lnSpc>
            </a:pPr>
            <a:r>
              <a:rPr b="0" lang="en-US" sz="4800" spc="-1" strike="noStrike">
                <a:solidFill>
                  <a:srgbClr val="000000"/>
                </a:solidFill>
                <a:latin typeface="Arial"/>
              </a:rPr>
              <a:t> </a:t>
            </a:r>
            <a:r>
              <a:rPr b="1" lang="en-US" sz="4800" spc="-1" strike="noStrike">
                <a:solidFill>
                  <a:srgbClr val="000000"/>
                </a:solidFill>
                <a:latin typeface="Arial"/>
              </a:rPr>
              <a:t> </a:t>
            </a:r>
            <a:endParaRPr b="0" lang="en-US" sz="4800" spc="-1" strike="noStrike">
              <a:latin typeface="Arial"/>
            </a:endParaRPr>
          </a:p>
        </p:txBody>
      </p:sp>
      <p:sp>
        <p:nvSpPr>
          <p:cNvPr id="49" name="Line 9"/>
          <p:cNvSpPr/>
          <p:nvPr/>
        </p:nvSpPr>
        <p:spPr>
          <a:xfrm>
            <a:off x="3140640" y="7346160"/>
            <a:ext cx="37609560" cy="0"/>
          </a:xfrm>
          <a:prstGeom prst="line">
            <a:avLst/>
          </a:prstGeom>
          <a:ln>
            <a:solidFill>
              <a:srgbClr val="3c3c3b"/>
            </a:solidFill>
            <a:prstDash val="dot"/>
          </a:ln>
        </p:spPr>
        <p:style>
          <a:lnRef idx="2">
            <a:schemeClr val="accent1"/>
          </a:lnRef>
          <a:fillRef idx="0">
            <a:schemeClr val="accent1"/>
          </a:fillRef>
          <a:effectRef idx="1">
            <a:schemeClr val="accent1"/>
          </a:effectRef>
          <a:fontRef idx="minor"/>
        </p:style>
      </p:sp>
      <p:sp>
        <p:nvSpPr>
          <p:cNvPr id="50" name="CustomShape 10"/>
          <p:cNvSpPr/>
          <p:nvPr/>
        </p:nvSpPr>
        <p:spPr>
          <a:xfrm>
            <a:off x="38392200" y="452160"/>
            <a:ext cx="3801600" cy="1143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910" spc="-1" strike="noStrike">
                <a:solidFill>
                  <a:srgbClr val="ffffff"/>
                </a:solidFill>
                <a:latin typeface="Arial"/>
                <a:ea typeface="Arial"/>
              </a:rPr>
              <a:t>320</a:t>
            </a:r>
            <a:endParaRPr b="0" lang="en-US" sz="6910" spc="-1" strike="noStrike">
              <a:latin typeface="Arial"/>
            </a:endParaRPr>
          </a:p>
        </p:txBody>
      </p:sp>
      <p:pic>
        <p:nvPicPr>
          <p:cNvPr id="51" name="" descr=""/>
          <p:cNvPicPr/>
          <p:nvPr/>
        </p:nvPicPr>
        <p:blipFill>
          <a:blip r:embed="rId4"/>
          <a:stretch/>
        </p:blipFill>
        <p:spPr>
          <a:xfrm>
            <a:off x="12597840" y="21332880"/>
            <a:ext cx="8961120" cy="5405760"/>
          </a:xfrm>
          <a:prstGeom prst="rect">
            <a:avLst/>
          </a:prstGeom>
          <a:ln>
            <a:noFill/>
          </a:ln>
        </p:spPr>
      </p:pic>
      <p:pic>
        <p:nvPicPr>
          <p:cNvPr id="52" name="" descr=""/>
          <p:cNvPicPr/>
          <p:nvPr/>
        </p:nvPicPr>
        <p:blipFill>
          <a:blip r:embed="rId5"/>
          <a:stretch/>
        </p:blipFill>
        <p:spPr>
          <a:xfrm>
            <a:off x="31912560" y="23427000"/>
            <a:ext cx="5486400" cy="5163480"/>
          </a:xfrm>
          <a:prstGeom prst="rect">
            <a:avLst/>
          </a:prstGeom>
          <a:ln>
            <a:noFill/>
          </a:ln>
        </p:spPr>
      </p:pic>
      <p:pic>
        <p:nvPicPr>
          <p:cNvPr id="53" name="" descr=""/>
          <p:cNvPicPr/>
          <p:nvPr/>
        </p:nvPicPr>
        <p:blipFill>
          <a:blip r:embed="rId6"/>
          <a:stretch/>
        </p:blipFill>
        <p:spPr>
          <a:xfrm>
            <a:off x="38566440" y="3322800"/>
            <a:ext cx="3678840" cy="687600"/>
          </a:xfrm>
          <a:prstGeom prst="rect">
            <a:avLst/>
          </a:prstGeom>
          <a:ln>
            <a:noFill/>
          </a:ln>
        </p:spPr>
      </p:pic>
      <p:pic>
        <p:nvPicPr>
          <p:cNvPr id="54" name="" descr=""/>
          <p:cNvPicPr/>
          <p:nvPr/>
        </p:nvPicPr>
        <p:blipFill>
          <a:blip r:embed="rId7"/>
          <a:stretch/>
        </p:blipFill>
        <p:spPr>
          <a:xfrm>
            <a:off x="38319480" y="5472000"/>
            <a:ext cx="1914120" cy="1828440"/>
          </a:xfrm>
          <a:prstGeom prst="rect">
            <a:avLst/>
          </a:prstGeom>
          <a:ln>
            <a:noFill/>
          </a:ln>
        </p:spPr>
      </p:pic>
      <p:pic>
        <p:nvPicPr>
          <p:cNvPr id="55" name="" descr=""/>
          <p:cNvPicPr/>
          <p:nvPr/>
        </p:nvPicPr>
        <p:blipFill>
          <a:blip r:embed="rId8"/>
          <a:stretch/>
        </p:blipFill>
        <p:spPr>
          <a:xfrm>
            <a:off x="39047040" y="4206240"/>
            <a:ext cx="2466720" cy="1114200"/>
          </a:xfrm>
          <a:prstGeom prst="rect">
            <a:avLst/>
          </a:prstGeom>
          <a:ln>
            <a:noFill/>
          </a:ln>
        </p:spPr>
      </p:pic>
      <p:pic>
        <p:nvPicPr>
          <p:cNvPr id="56" name="" descr=""/>
          <p:cNvPicPr/>
          <p:nvPr/>
        </p:nvPicPr>
        <p:blipFill>
          <a:blip r:embed="rId9"/>
          <a:stretch/>
        </p:blipFill>
        <p:spPr>
          <a:xfrm>
            <a:off x="36513360" y="5486400"/>
            <a:ext cx="1800000" cy="1733040"/>
          </a:xfrm>
          <a:prstGeom prst="rect">
            <a:avLst/>
          </a:prstGeom>
          <a:ln>
            <a:noFill/>
          </a:ln>
        </p:spPr>
      </p:pic>
      <p:pic>
        <p:nvPicPr>
          <p:cNvPr id="57" name="" descr=""/>
          <p:cNvPicPr/>
          <p:nvPr/>
        </p:nvPicPr>
        <p:blipFill>
          <a:blip r:embed="rId10"/>
          <a:stretch/>
        </p:blipFill>
        <p:spPr>
          <a:xfrm>
            <a:off x="40194000" y="5595480"/>
            <a:ext cx="1685520" cy="1628280"/>
          </a:xfrm>
          <a:prstGeom prst="rect">
            <a:avLst/>
          </a:prstGeom>
          <a:ln>
            <a:noFill/>
          </a:ln>
        </p:spPr>
      </p:pic>
      <p:pic>
        <p:nvPicPr>
          <p:cNvPr id="58" name="" descr=""/>
          <p:cNvPicPr/>
          <p:nvPr/>
        </p:nvPicPr>
        <p:blipFill>
          <a:blip r:embed="rId11"/>
          <a:stretch/>
        </p:blipFill>
        <p:spPr>
          <a:xfrm>
            <a:off x="36576000" y="3351240"/>
            <a:ext cx="1990440" cy="1952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172</TotalTime>
  <Application>LibreOffice/6.3.3.2$Windows_X86_64 LibreOffice_project/a64200df03143b798afd1ec74a12ab50359878ed</Application>
  <Words>47</Words>
  <Paragraphs>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2018-02-06T18:12:23Z</dcterms:created>
  <dc:creator>Microsoft Office User</dc:creator>
  <dc:description/>
  <dc:language>en-US</dc:language>
  <cp:lastModifiedBy/>
  <dcterms:modified xsi:type="dcterms:W3CDTF">2020-03-19T10:51:22Z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