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5" r:id="rId5"/>
    <p:sldId id="294" r:id="rId6"/>
    <p:sldId id="336" r:id="rId7"/>
    <p:sldId id="328" r:id="rId8"/>
    <p:sldId id="329" r:id="rId9"/>
    <p:sldId id="317" r:id="rId10"/>
    <p:sldId id="325" r:id="rId11"/>
    <p:sldId id="327" r:id="rId12"/>
    <p:sldId id="331" r:id="rId13"/>
    <p:sldId id="335" r:id="rId14"/>
    <p:sldId id="332" r:id="rId15"/>
    <p:sldId id="333" r:id="rId16"/>
    <p:sldId id="318" r:id="rId17"/>
    <p:sldId id="334" r:id="rId18"/>
    <p:sldId id="262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30D68-A7A1-1B87-156C-0A9AD93F20D1}" v="804" dt="2025-01-26T02:54:16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DE7FC-17D1-49DE-AC2F-03193F2DB9A4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9F8D-912A-4810-886B-A5175ABCD94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43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E6BEA-2D9D-4BF3-947B-64046A75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B83BDC-AB9C-4835-BA0D-CBA60BE1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1B367-8645-4707-83E0-A4599FF4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8F201-F713-43FF-979B-1394BD4A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A397E-E738-4B14-8F51-F8E897CA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696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FFDE-A2C1-499B-A639-35602782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71B62F-B345-45CF-B4BD-AB5CCC35D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C4078-2284-4BF9-A13A-4088098F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10896-E5A3-4BB2-8DC1-7676B28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16239-5399-4940-A830-460029F8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65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EC8224-CF49-4C93-846B-09203D13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27E0DF-2EFF-4316-B7E7-65C2B9B1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4964E-BB80-4A7C-94FB-DF655887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9479E-FE9D-46F1-BAD7-A2F975C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62E92-6BCD-442D-9A31-58AA285D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90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1AD9-93B2-4DC8-ACA4-AE3F12DE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D13CF-2335-46B2-BF84-4A29E4AB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670B3-C5BD-4277-8A83-8D6BC07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E21F1-D248-46AD-9FB6-9A2FF656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BCB31-2324-4F63-8FFF-E48866C6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EE92-C0FC-4139-B836-619382B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08E06-FFFB-422D-B8C7-C8C7A3DF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C7C8-58A2-4AA3-844A-0CFA2F7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0E2F-44FE-47E4-97BC-197F148F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4E5F0-ECF6-422F-8EC9-2E7F63EB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96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EED0-736A-4EA9-91A1-E5D59FCF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082CE-FC93-434B-A1BD-DE77BEC57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9DCA79-E5A9-41DE-B7BF-D31F8C1D6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2AC8D4-19FC-4C3F-86F5-29C00579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6E8219-C0A1-4ACA-AB2C-12D14206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E51D7F-BEE2-472C-B756-294BC006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89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418D6-CB03-4C97-807C-AFFE511B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F5FB5D-6AD0-47EB-B0E9-9CCA3522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10066-CCE7-432B-987F-87C14C1A6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B83986-DDD6-44C1-B4C7-9ECA4F2DD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7DD1F1-16B4-4DA9-BD4B-CF8127BAA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207419-408E-4210-BBA7-B2DD8F6D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2F961-A1E6-4107-B6C5-DA4EFA05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C0DA3-DF72-4576-B0D4-18E86496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06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E8699-AEF1-4D67-A780-33952A29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D30B0-B741-48FF-AD41-6D9B135B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579839-61DE-42D7-8012-7750486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84A444-BD03-42E7-BC79-3366182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81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CA49BD-FDDB-4F93-A16E-83BB112F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32CB1B-DD50-4508-9010-8EC8DB32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A1B60E-97A9-42BF-8D8B-F38FC8F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04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A6D64-9F64-4924-88FC-04A81673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96553-2B43-419B-A003-748AA9AC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19A351-E7FB-4F41-BFFB-D9CBA8E7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C6409-7E60-4ABF-BFFF-40F42B2A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FE4F4-2DB5-4933-8317-25A9C2DF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D562F7-9145-46E7-ADB1-040A7E1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74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2FA45-1276-4F4B-81A7-7497DB8E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7663E3-54C4-45F7-8F34-9D51DBC7F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0A7FD-20B4-430A-AACC-206EA341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79020-4267-47CC-925E-ED612062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9B544A-7536-4BC6-B1F3-EEF532DB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17F95C-B5ED-42E0-AD68-28AAD44E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79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47AEA1-7C5D-49A2-892D-A1EA0C71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AE86C-CD1B-43E0-AAB7-53822C9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E4567-6874-4998-92EC-CFBA75F5D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BDC-13AA-421B-BBB8-2560D9CC26FD}" type="datetimeFigureOut">
              <a:rPr lang="es-CL" smtClean="0"/>
              <a:t>25-01-2025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356F1-9A76-4818-8655-3CBF2C6F4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482DF-EFE1-4EE2-B642-30571E4BD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67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6FA2DCA0-8EEB-2133-A0E8-AC8E1DA5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9" r="9" b="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7E43567-B2ED-9AD0-CD41-BC35B4D35D0A}"/>
              </a:ext>
            </a:extLst>
          </p:cNvPr>
          <p:cNvSpPr/>
          <p:nvPr/>
        </p:nvSpPr>
        <p:spPr>
          <a:xfrm>
            <a:off x="-20" y="-1"/>
            <a:ext cx="12192000" cy="6857999"/>
          </a:xfrm>
          <a:prstGeom prst="rect">
            <a:avLst/>
          </a:prstGeom>
          <a:solidFill>
            <a:srgbClr val="00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C64BF2-4396-3019-E3DE-BF2D2347929D}"/>
              </a:ext>
            </a:extLst>
          </p:cNvPr>
          <p:cNvSpPr txBox="1">
            <a:spLocks/>
          </p:cNvSpPr>
          <p:nvPr/>
        </p:nvSpPr>
        <p:spPr>
          <a:xfrm>
            <a:off x="2071007" y="1806849"/>
            <a:ext cx="7315201" cy="1186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>
                <a:solidFill>
                  <a:schemeClr val="bg1"/>
                </a:solidFill>
                <a:latin typeface="+mn-lt"/>
              </a:rPr>
              <a:t>Tema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7D7B0A-4780-85A8-AFC5-7AA32D3B109E}"/>
              </a:ext>
            </a:extLst>
          </p:cNvPr>
          <p:cNvSpPr txBox="1">
            <a:spLocks/>
          </p:cNvSpPr>
          <p:nvPr/>
        </p:nvSpPr>
        <p:spPr>
          <a:xfrm>
            <a:off x="1551367" y="3064093"/>
            <a:ext cx="8354479" cy="118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solidFill>
                  <a:schemeClr val="bg1"/>
                </a:solidFill>
              </a:rPr>
              <a:t>Seminario de Título/Proyecto de Título/Proyecto de Titulación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7D96054-C1B1-9C9B-C15A-348ADB20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105" y="240248"/>
            <a:ext cx="3021678" cy="763602"/>
          </a:xfrm>
          <a:prstGeom prst="rect">
            <a:avLst/>
          </a:prstGeom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3931EB5-A13F-2159-C021-4CF79909E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5" y="5687985"/>
            <a:ext cx="2121057" cy="737569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A97FD6-C30E-F2C6-C064-8C9D9B790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036" y="4733878"/>
            <a:ext cx="32758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NOMBRE ESTUDIANTE: 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CARRERA: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SEDE: CED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PROFESOR DEL MÓDULO: 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AC98A-07EE-CD54-40E7-50D85538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48" y="6240888"/>
            <a:ext cx="16521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CED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, MES, AÑO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68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Modelo Relacional / Modelo </a:t>
            </a:r>
            <a:r>
              <a:rPr lang="es-CL" b="1"/>
              <a:t>No Relacional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61220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10967565" cy="5243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dirty="0"/>
              <a:t>Aspectos de Implementación </a:t>
            </a:r>
          </a:p>
          <a:p>
            <a:pPr marL="0" indent="0">
              <a:buNone/>
            </a:pPr>
            <a:r>
              <a:rPr lang="es-CL" b="1" dirty="0">
                <a:ea typeface="+mn-lt"/>
                <a:cs typeface="+mn-lt"/>
              </a:rPr>
              <a:t>      1. </a:t>
            </a:r>
            <a:r>
              <a:rPr lang="es-CL" b="1" dirty="0" err="1">
                <a:ea typeface="+mn-lt"/>
                <a:cs typeface="+mn-lt"/>
              </a:rPr>
              <a:t>Backend</a:t>
            </a:r>
            <a:r>
              <a:rPr lang="es-CL" b="1" dirty="0">
                <a:ea typeface="+mn-lt"/>
                <a:cs typeface="+mn-lt"/>
              </a:rPr>
              <a:t>:</a:t>
            </a:r>
            <a:endParaRPr lang="es-CL" b="1" dirty="0">
              <a:ea typeface="Calibri"/>
              <a:cs typeface="Calibri"/>
            </a:endParaRPr>
          </a:p>
          <a:p>
            <a:r>
              <a:rPr lang="es-CL" b="1" dirty="0">
                <a:ea typeface="+mn-lt"/>
                <a:cs typeface="+mn-lt"/>
              </a:rPr>
              <a:t>Framework:</a:t>
            </a:r>
            <a:r>
              <a:rPr lang="es-CL" dirty="0">
                <a:ea typeface="+mn-lt"/>
                <a:cs typeface="+mn-lt"/>
              </a:rPr>
              <a:t> Node.js con Express.js.</a:t>
            </a:r>
            <a:endParaRPr lang="es-CL"/>
          </a:p>
          <a:p>
            <a:r>
              <a:rPr lang="es-CL" b="1" dirty="0">
                <a:ea typeface="+mn-lt"/>
                <a:cs typeface="+mn-lt"/>
              </a:rPr>
              <a:t>Base de Datos:</a:t>
            </a:r>
            <a:r>
              <a:rPr lang="es-CL" dirty="0">
                <a:ea typeface="+mn-lt"/>
                <a:cs typeface="+mn-lt"/>
              </a:rPr>
              <a:t> MongoDB Atlas para persistencia estructurada.</a:t>
            </a:r>
            <a:endParaRPr lang="es-CL"/>
          </a:p>
          <a:p>
            <a:r>
              <a:rPr lang="es-CL" b="1" dirty="0" err="1">
                <a:ea typeface="+mn-lt"/>
                <a:cs typeface="+mn-lt"/>
              </a:rPr>
              <a:t>Firebase</a:t>
            </a:r>
            <a:r>
              <a:rPr lang="es-CL" b="1" dirty="0">
                <a:ea typeface="+mn-lt"/>
                <a:cs typeface="+mn-lt"/>
              </a:rPr>
              <a:t>:</a:t>
            </a:r>
            <a:r>
              <a:rPr lang="es-CL" dirty="0">
                <a:ea typeface="+mn-lt"/>
                <a:cs typeface="+mn-lt"/>
              </a:rPr>
              <a:t> Administración de usuarios y sincronización en tiempo real.</a:t>
            </a:r>
            <a:endParaRPr lang="es-CL"/>
          </a:p>
          <a:p>
            <a:pPr indent="0">
              <a:buNone/>
            </a:pPr>
            <a:r>
              <a:rPr lang="es-CL" b="1" dirty="0">
                <a:ea typeface="+mn-lt"/>
                <a:cs typeface="+mn-lt"/>
              </a:rPr>
              <a:t>2. </a:t>
            </a:r>
            <a:r>
              <a:rPr lang="es-CL" b="1" dirty="0" err="1">
                <a:ea typeface="+mn-lt"/>
                <a:cs typeface="+mn-lt"/>
              </a:rPr>
              <a:t>Frontend</a:t>
            </a:r>
            <a:r>
              <a:rPr lang="es-CL" b="1" dirty="0">
                <a:ea typeface="+mn-lt"/>
                <a:cs typeface="+mn-lt"/>
              </a:rPr>
              <a:t>:</a:t>
            </a:r>
            <a:endParaRPr lang="es-CL"/>
          </a:p>
          <a:p>
            <a:r>
              <a:rPr lang="es-CL" b="1" dirty="0">
                <a:ea typeface="+mn-lt"/>
                <a:cs typeface="+mn-lt"/>
              </a:rPr>
              <a:t>Tecnología:</a:t>
            </a:r>
            <a:r>
              <a:rPr lang="es-CL" dirty="0">
                <a:ea typeface="+mn-lt"/>
                <a:cs typeface="+mn-lt"/>
              </a:rPr>
              <a:t> React.js para interfaces interactivas.</a:t>
            </a:r>
            <a:endParaRPr lang="es-CL"/>
          </a:p>
          <a:p>
            <a:r>
              <a:rPr lang="es-CL" b="1" dirty="0">
                <a:ea typeface="+mn-lt"/>
                <a:cs typeface="+mn-lt"/>
              </a:rPr>
              <a:t>Conexión:</a:t>
            </a:r>
            <a:r>
              <a:rPr lang="es-CL" dirty="0">
                <a:ea typeface="+mn-lt"/>
                <a:cs typeface="+mn-lt"/>
              </a:rPr>
              <a:t> Integración con </a:t>
            </a:r>
            <a:r>
              <a:rPr lang="es-CL" dirty="0" err="1">
                <a:ea typeface="+mn-lt"/>
                <a:cs typeface="+mn-lt"/>
              </a:rPr>
              <a:t>Firebase</a:t>
            </a:r>
            <a:r>
              <a:rPr lang="es-CL" dirty="0">
                <a:ea typeface="+mn-lt"/>
                <a:cs typeface="+mn-lt"/>
              </a:rPr>
              <a:t> y MongoDB mediante Axios.</a:t>
            </a:r>
            <a:endParaRPr lang="es-CL"/>
          </a:p>
          <a:p>
            <a:pPr indent="0">
              <a:buNone/>
            </a:pPr>
            <a:endParaRPr lang="es-CL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s-CL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7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11111339" cy="53154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Aspectos de Implementación</a:t>
            </a:r>
          </a:p>
          <a:p>
            <a:pPr indent="0">
              <a:buNone/>
            </a:pPr>
            <a:r>
              <a:rPr lang="es-CL" sz="1500" b="1">
                <a:ea typeface="Calibri"/>
                <a:cs typeface="Calibri"/>
              </a:rPr>
              <a:t>3. Seguridad:</a:t>
            </a:r>
            <a:endParaRPr lang="es-CL" sz="15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s-CL" sz="1500" b="1" dirty="0">
                <a:ea typeface="Calibri"/>
                <a:cs typeface="Calibri"/>
              </a:rPr>
              <a:t>Cifrado HTTPS:</a:t>
            </a:r>
            <a:r>
              <a:rPr lang="es-CL" sz="1500" dirty="0">
                <a:ea typeface="Calibri"/>
                <a:cs typeface="Calibri"/>
              </a:rPr>
              <a:t> Protección en todas las comunicaciones.</a:t>
            </a:r>
          </a:p>
          <a:p>
            <a:pPr>
              <a:buFont typeface="Arial"/>
              <a:buChar char="•"/>
            </a:pPr>
            <a:r>
              <a:rPr lang="es-CL" sz="1500" b="1" dirty="0">
                <a:ea typeface="Calibri"/>
                <a:cs typeface="Calibri"/>
              </a:rPr>
              <a:t>Reglas de Seguridad Avanzadas:</a:t>
            </a:r>
            <a:r>
              <a:rPr lang="es-CL" sz="1500" dirty="0">
                <a:ea typeface="Calibri"/>
                <a:cs typeface="Calibri"/>
              </a:rPr>
              <a:t> </a:t>
            </a:r>
            <a:r>
              <a:rPr lang="es-CL" sz="1500" dirty="0" err="1">
                <a:ea typeface="Calibri"/>
                <a:cs typeface="Calibri"/>
              </a:rPr>
              <a:t>Firebase</a:t>
            </a:r>
            <a:r>
              <a:rPr lang="es-CL" sz="1500" dirty="0">
                <a:ea typeface="Calibri"/>
                <a:cs typeface="Calibri"/>
              </a:rPr>
              <a:t> Security Rules y MongoDB Atlas.</a:t>
            </a:r>
          </a:p>
          <a:p>
            <a:pPr indent="0">
              <a:buNone/>
            </a:pPr>
            <a:r>
              <a:rPr lang="es-CL" sz="1500" b="1" dirty="0">
                <a:ea typeface="Calibri"/>
                <a:cs typeface="Calibri"/>
              </a:rPr>
              <a:t>4. Escalabilidad y Rendimiento:</a:t>
            </a:r>
            <a:endParaRPr lang="es-CL" sz="15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s-CL" sz="1500" dirty="0">
                <a:ea typeface="Calibri"/>
                <a:cs typeface="Calibri"/>
              </a:rPr>
              <a:t>Gestión inicial para 700 usuarios con crecimiento del 20% anual.</a:t>
            </a:r>
          </a:p>
          <a:p>
            <a:pPr>
              <a:buFont typeface="Arial"/>
              <a:buChar char="•"/>
            </a:pPr>
            <a:r>
              <a:rPr lang="es-CL" sz="1500" dirty="0">
                <a:ea typeface="Calibri"/>
                <a:cs typeface="Calibri"/>
              </a:rPr>
              <a:t>Tiempos de respuesta &lt; 2 segundos, incluso con alta concurrencia.</a:t>
            </a:r>
          </a:p>
          <a:p>
            <a:pPr indent="0">
              <a:buNone/>
            </a:pPr>
            <a:r>
              <a:rPr lang="es-CL" sz="1500" b="1" dirty="0">
                <a:ea typeface="Calibri"/>
                <a:cs typeface="Calibri"/>
              </a:rPr>
              <a:t>5. Entorno de Desarrollo:</a:t>
            </a:r>
            <a:endParaRPr lang="es-CL" sz="15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s-CL" sz="1500" b="1" dirty="0">
                <a:ea typeface="Calibri"/>
                <a:cs typeface="Calibri"/>
              </a:rPr>
              <a:t>IDE:</a:t>
            </a:r>
            <a:r>
              <a:rPr lang="es-CL" sz="1500" dirty="0">
                <a:ea typeface="Calibri"/>
                <a:cs typeface="Calibri"/>
              </a:rPr>
              <a:t> Visual Studio </a:t>
            </a:r>
            <a:r>
              <a:rPr lang="es-CL" sz="1500" dirty="0" err="1">
                <a:ea typeface="Calibri"/>
                <a:cs typeface="Calibri"/>
              </a:rPr>
              <a:t>Code</a:t>
            </a:r>
            <a:r>
              <a:rPr lang="es-CL" sz="1500" dirty="0">
                <a:ea typeface="Calibri"/>
                <a:cs typeface="Calibri"/>
              </a:rPr>
              <a:t> con </a:t>
            </a:r>
            <a:r>
              <a:rPr lang="es-CL" sz="1500" dirty="0" err="1">
                <a:ea typeface="Calibri"/>
                <a:cs typeface="Calibri"/>
              </a:rPr>
              <a:t>ESLint</a:t>
            </a:r>
            <a:r>
              <a:rPr lang="es-CL" sz="1500" dirty="0">
                <a:ea typeface="Calibri"/>
                <a:cs typeface="Calibri"/>
              </a:rPr>
              <a:t> y </a:t>
            </a:r>
            <a:r>
              <a:rPr lang="es-CL" sz="1500" dirty="0" err="1">
                <a:ea typeface="Calibri"/>
                <a:cs typeface="Calibri"/>
              </a:rPr>
              <a:t>Prettier</a:t>
            </a:r>
            <a:r>
              <a:rPr lang="es-CL" sz="1500" dirty="0">
                <a:ea typeface="Calibri"/>
                <a:cs typeface="Calibri"/>
              </a:rPr>
              <a:t>.</a:t>
            </a:r>
          </a:p>
          <a:p>
            <a:pPr>
              <a:buFont typeface="Arial"/>
              <a:buChar char="•"/>
            </a:pPr>
            <a:r>
              <a:rPr lang="es-CL" sz="1500" b="1" dirty="0">
                <a:ea typeface="Calibri"/>
                <a:cs typeface="Calibri"/>
              </a:rPr>
              <a:t>Herramientas:</a:t>
            </a:r>
            <a:r>
              <a:rPr lang="es-CL" sz="1500" dirty="0">
                <a:ea typeface="Calibri"/>
                <a:cs typeface="Calibri"/>
              </a:rPr>
              <a:t> </a:t>
            </a:r>
            <a:r>
              <a:rPr lang="es-CL" sz="1500" dirty="0" err="1">
                <a:ea typeface="Calibri"/>
                <a:cs typeface="Calibri"/>
              </a:rPr>
              <a:t>Firebase</a:t>
            </a:r>
            <a:r>
              <a:rPr lang="es-CL" sz="1500" dirty="0">
                <a:ea typeface="Calibri"/>
                <a:cs typeface="Calibri"/>
              </a:rPr>
              <a:t> Tools y MongoDB </a:t>
            </a:r>
            <a:r>
              <a:rPr lang="es-CL" sz="1500" dirty="0" err="1">
                <a:ea typeface="Calibri"/>
                <a:cs typeface="Calibri"/>
              </a:rPr>
              <a:t>Extension</a:t>
            </a:r>
            <a:r>
              <a:rPr lang="es-CL" sz="1500" dirty="0">
                <a:ea typeface="Calibri"/>
                <a:cs typeface="Calibri"/>
              </a:rPr>
              <a:t> .</a:t>
            </a:r>
            <a:endParaRPr lang="es-CL" dirty="0"/>
          </a:p>
          <a:p>
            <a:pPr marL="0" indent="0">
              <a:buNone/>
            </a:pPr>
            <a:endParaRPr lang="es-CL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40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11053830" cy="508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Conclusiones</a:t>
            </a:r>
          </a:p>
          <a:p>
            <a:pPr>
              <a:buNone/>
            </a:pPr>
            <a:r>
              <a:rPr lang="es-CL" b="1">
                <a:ea typeface="+mn-lt"/>
                <a:cs typeface="+mn-lt"/>
              </a:rPr>
              <a:t>1. Objetivos Alcanzados:</a:t>
            </a:r>
            <a:endParaRPr lang="es-CL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Gestión de usuarios y matrículas implementada de manera eficiente.</a:t>
            </a:r>
            <a:endParaRPr lang="es-CL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Integración entre </a:t>
            </a:r>
            <a:r>
              <a:rPr lang="es-CL" dirty="0" err="1">
                <a:ea typeface="+mn-lt"/>
                <a:cs typeface="+mn-lt"/>
              </a:rPr>
              <a:t>Firebase</a:t>
            </a:r>
            <a:r>
              <a:rPr lang="es-CL" dirty="0">
                <a:ea typeface="+mn-lt"/>
                <a:cs typeface="+mn-lt"/>
              </a:rPr>
              <a:t> y MongoDB Atlas para sincronización en tiempo real.</a:t>
            </a:r>
            <a:endParaRPr lang="es-CL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Sistema de autenticación confiable basado en </a:t>
            </a:r>
            <a:r>
              <a:rPr lang="es-CL" dirty="0" err="1">
                <a:ea typeface="+mn-lt"/>
                <a:cs typeface="+mn-lt"/>
              </a:rPr>
              <a:t>Firebase</a:t>
            </a:r>
            <a:r>
              <a:rPr lang="es-CL" dirty="0">
                <a:ea typeface="+mn-lt"/>
                <a:cs typeface="+mn-lt"/>
              </a:rPr>
              <a:t>.</a:t>
            </a:r>
            <a:endParaRPr lang="es-CL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Tiempos de respuesta inferiores a 2 segundos en operaciones clave.</a:t>
            </a:r>
            <a:endParaRPr lang="es-CL"/>
          </a:p>
          <a:p>
            <a:pPr indent="0">
              <a:buNone/>
            </a:pPr>
            <a:r>
              <a:rPr lang="es-CL" b="1" dirty="0">
                <a:ea typeface="+mn-lt"/>
                <a:cs typeface="+mn-lt"/>
              </a:rPr>
              <a:t>2. Áreas de Mejora y Desafíos:</a:t>
            </a:r>
            <a:endParaRPr lang="es-CL" dirty="0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Gestión financiera y reportes administrativos avanzados quedaron fuera del alcance.</a:t>
            </a:r>
            <a:endParaRPr lang="es-CL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Optimización pendiente para dispositivos móviles.</a:t>
            </a:r>
            <a:endParaRPr lang="es-CL" dirty="0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Escalabilidad evaluada hasta 10 usuarios concurrentes; faltan pruebas con mayor carga.</a:t>
            </a:r>
            <a:endParaRPr lang="es-CL" dirty="0"/>
          </a:p>
          <a:p>
            <a:pPr indent="0">
              <a:buNone/>
            </a:pPr>
            <a:r>
              <a:rPr lang="es-CL" b="1" dirty="0">
                <a:ea typeface="+mn-lt"/>
                <a:cs typeface="+mn-lt"/>
              </a:rPr>
              <a:t>3. Impacto del Proyecto:</a:t>
            </a:r>
            <a:endParaRPr lang="es-CL" dirty="0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Mejora significativa en la experiencia de usuarios y eficiencia operativa.</a:t>
            </a:r>
            <a:endParaRPr lang="es-CL" dirty="0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Base sólida para futuras expansiones hacia una herramienta más integral y robusta.</a:t>
            </a:r>
            <a:endParaRPr lang="es-CL" dirty="0"/>
          </a:p>
          <a:p>
            <a:pPr marL="0" indent="0">
              <a:buNone/>
            </a:pPr>
            <a:endParaRPr lang="es-CL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s-CL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66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6FA2DCA0-8EEB-2133-A0E8-AC8E1DA5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9" r="9" b="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7E43567-B2ED-9AD0-CD41-BC35B4D35D0A}"/>
              </a:ext>
            </a:extLst>
          </p:cNvPr>
          <p:cNvSpPr/>
          <p:nvPr/>
        </p:nvSpPr>
        <p:spPr>
          <a:xfrm>
            <a:off x="-20" y="-1"/>
            <a:ext cx="12192000" cy="6857999"/>
          </a:xfrm>
          <a:prstGeom prst="rect">
            <a:avLst/>
          </a:prstGeom>
          <a:solidFill>
            <a:srgbClr val="00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C64BF2-4396-3019-E3DE-BF2D2347929D}"/>
              </a:ext>
            </a:extLst>
          </p:cNvPr>
          <p:cNvSpPr txBox="1">
            <a:spLocks/>
          </p:cNvSpPr>
          <p:nvPr/>
        </p:nvSpPr>
        <p:spPr>
          <a:xfrm>
            <a:off x="4342630" y="139076"/>
            <a:ext cx="7315201" cy="1186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>
                <a:solidFill>
                  <a:schemeClr val="bg1"/>
                </a:solidFill>
                <a:latin typeface="+mn-lt"/>
              </a:rPr>
              <a:t>Tema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7D96054-C1B1-9C9B-C15A-348ADB20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105" y="240248"/>
            <a:ext cx="3021678" cy="763602"/>
          </a:xfrm>
          <a:prstGeom prst="rect">
            <a:avLst/>
          </a:prstGeom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3931EB5-A13F-2159-C021-4CF79909E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74" y="6119306"/>
            <a:ext cx="2121057" cy="737569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A97FD6-C30E-F2C6-C064-8C9D9B790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244" y="5618085"/>
            <a:ext cx="41241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8945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/>
                <a:cs typeface="Arial"/>
              </a:rPr>
              <a:t>NOMBRE ESTUDIANTE: </a:t>
            </a:r>
            <a:r>
              <a:rPr lang="es-ES" sz="1600" dirty="0">
                <a:solidFill>
                  <a:schemeClr val="bg1"/>
                </a:solidFill>
                <a:ea typeface="Calibri"/>
                <a:cs typeface="Arial"/>
              </a:rPr>
              <a:t>Richard Wilson</a:t>
            </a:r>
            <a:endParaRPr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indent="44894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/>
                <a:cs typeface="Arial"/>
              </a:rPr>
              <a:t>CARRERA:</a:t>
            </a:r>
            <a:r>
              <a:rPr lang="es-ES" sz="1600" dirty="0">
                <a:solidFill>
                  <a:schemeClr val="bg1"/>
                </a:solidFill>
                <a:ea typeface="Calibri"/>
                <a:cs typeface="Arial"/>
              </a:rPr>
              <a:t> Analista Programador</a:t>
            </a:r>
            <a:endParaRPr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marL="0" marR="0" lvl="0" indent="44894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SEDE: CED</a:t>
            </a:r>
            <a:endParaRPr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indent="44894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/>
                <a:cs typeface="Arial"/>
              </a:rPr>
              <a:t>PROFESOR DEL MÓDULO: </a:t>
            </a:r>
            <a:r>
              <a:rPr lang="es-ES" sz="1600" dirty="0" err="1">
                <a:solidFill>
                  <a:schemeClr val="bg1"/>
                </a:solidFill>
                <a:ea typeface="Calibri"/>
                <a:cs typeface="Arial"/>
              </a:rPr>
              <a:t>AIda</a:t>
            </a:r>
            <a:r>
              <a:rPr lang="es-ES" sz="1600" dirty="0">
                <a:solidFill>
                  <a:schemeClr val="bg1"/>
                </a:solidFill>
                <a:ea typeface="Calibri"/>
                <a:cs typeface="Arial"/>
              </a:rPr>
              <a:t> Villamar.</a:t>
            </a:r>
            <a:endParaRPr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AC98A-07EE-CD54-40E7-50D85538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48" y="6240888"/>
            <a:ext cx="16521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CED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, MES, AÑO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261D863-DF9F-DD25-9F85-C1A78F71CFD1}"/>
              </a:ext>
            </a:extLst>
          </p:cNvPr>
          <p:cNvSpPr txBox="1">
            <a:spLocks/>
          </p:cNvSpPr>
          <p:nvPr/>
        </p:nvSpPr>
        <p:spPr>
          <a:xfrm>
            <a:off x="113632" y="1008131"/>
            <a:ext cx="12078214" cy="125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solidFill>
                  <a:schemeClr val="bg1"/>
                </a:solidFill>
              </a:rPr>
              <a:t>Seminario de Título/Proyecto de Título/Proyecto de Titulación</a:t>
            </a:r>
            <a:endParaRPr lang="es-CL">
              <a:solidFill>
                <a:schemeClr val="bg1"/>
              </a:solidFill>
              <a:ea typeface="Calibri"/>
              <a:cs typeface="Calibri"/>
            </a:endParaRPr>
          </a:p>
          <a:p>
            <a:pPr algn="just"/>
            <a:r>
              <a:rPr lang="es-CL" sz="9600" b="1" dirty="0">
                <a:solidFill>
                  <a:schemeClr val="bg1"/>
                </a:solidFill>
                <a:ea typeface="+mn-lt"/>
                <a:cs typeface="+mn-lt"/>
              </a:rPr>
              <a:t>Título:</a:t>
            </a:r>
            <a:endParaRPr lang="es-CL" sz="9600">
              <a:solidFill>
                <a:schemeClr val="bg1"/>
              </a:solidFill>
              <a:ea typeface="Calibri"/>
              <a:cs typeface="Calibri"/>
            </a:endParaRPr>
          </a:p>
          <a:p>
            <a:pPr algn="just"/>
            <a:r>
              <a:rPr lang="es-CL" sz="9600" i="1" dirty="0">
                <a:solidFill>
                  <a:schemeClr val="bg1"/>
                </a:solidFill>
                <a:ea typeface="+mn-lt"/>
                <a:cs typeface="+mn-lt"/>
              </a:rPr>
              <a:t>La Matriz Educativa: Innovación en Gestión Escolar</a:t>
            </a:r>
            <a:endParaRPr lang="es-CL" sz="9600">
              <a:solidFill>
                <a:schemeClr val="bg1"/>
              </a:solidFill>
              <a:ea typeface="Calibri"/>
              <a:cs typeface="Calibri"/>
            </a:endParaRPr>
          </a:p>
          <a:p>
            <a:pPr algn="just"/>
            <a:r>
              <a:rPr lang="es-CL" sz="7200" b="1" dirty="0">
                <a:solidFill>
                  <a:schemeClr val="bg1"/>
                </a:solidFill>
                <a:ea typeface="+mn-lt"/>
                <a:cs typeface="+mn-lt"/>
              </a:rPr>
              <a:t>Puntos Clave:</a:t>
            </a:r>
            <a:endParaRPr lang="es-CL" sz="72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s-CL" sz="7200" b="1" dirty="0">
                <a:solidFill>
                  <a:schemeClr val="bg1"/>
                </a:solidFill>
                <a:ea typeface="+mn-lt"/>
                <a:cs typeface="+mn-lt"/>
              </a:rPr>
              <a:t>Problema:</a:t>
            </a:r>
            <a:endParaRPr lang="es-CL" sz="7200">
              <a:solidFill>
                <a:schemeClr val="bg1"/>
              </a:solidFill>
              <a:ea typeface="Calibri"/>
              <a:cs typeface="Calibri"/>
            </a:endParaRPr>
          </a:p>
          <a:p>
            <a:pPr algn="just"/>
            <a:r>
              <a:rPr lang="es-CL" sz="7200" dirty="0">
                <a:solidFill>
                  <a:schemeClr val="bg1"/>
                </a:solidFill>
                <a:ea typeface="+mn-lt"/>
                <a:cs typeface="+mn-lt"/>
              </a:rPr>
              <a:t>Dificultades en la administración de matrículas escolares en Chile.</a:t>
            </a:r>
          </a:p>
          <a:p>
            <a:pPr marL="285750" indent="-285750" algn="just">
              <a:buFont typeface="Arial"/>
              <a:buChar char="•"/>
            </a:pPr>
            <a:r>
              <a:rPr lang="es-CL" sz="7200" b="1" dirty="0">
                <a:solidFill>
                  <a:schemeClr val="bg1"/>
                </a:solidFill>
                <a:ea typeface="+mn-lt"/>
                <a:cs typeface="+mn-lt"/>
              </a:rPr>
              <a:t>Solución:</a:t>
            </a:r>
            <a:endParaRPr lang="es-CL" sz="7200">
              <a:solidFill>
                <a:schemeClr val="bg1"/>
              </a:solidFill>
              <a:ea typeface="Calibri"/>
              <a:cs typeface="Calibri"/>
            </a:endParaRPr>
          </a:p>
          <a:p>
            <a:pPr algn="just"/>
            <a:r>
              <a:rPr lang="es-CL" sz="7200" dirty="0">
                <a:solidFill>
                  <a:schemeClr val="bg1"/>
                </a:solidFill>
                <a:ea typeface="+mn-lt"/>
                <a:cs typeface="+mn-lt"/>
              </a:rPr>
              <a:t>Sistema web basado en </a:t>
            </a:r>
            <a:r>
              <a:rPr lang="es-CL" sz="7200" err="1">
                <a:solidFill>
                  <a:schemeClr val="bg1"/>
                </a:solidFill>
                <a:ea typeface="+mn-lt"/>
                <a:cs typeface="+mn-lt"/>
              </a:rPr>
              <a:t>Firebase</a:t>
            </a:r>
            <a:r>
              <a:rPr lang="es-CL" sz="7200" dirty="0">
                <a:solidFill>
                  <a:schemeClr val="bg1"/>
                </a:solidFill>
                <a:ea typeface="+mn-lt"/>
                <a:cs typeface="+mn-lt"/>
              </a:rPr>
              <a:t> y MongoDB Atlas para sincronización en tiempo real.</a:t>
            </a:r>
            <a:endParaRPr lang="es-CL" sz="72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s-CL" sz="7200" b="1" dirty="0">
                <a:solidFill>
                  <a:schemeClr val="bg1"/>
                </a:solidFill>
                <a:ea typeface="+mn-lt"/>
                <a:cs typeface="+mn-lt"/>
              </a:rPr>
              <a:t>Beneficios:</a:t>
            </a:r>
            <a:endParaRPr lang="es-CL" sz="7200">
              <a:solidFill>
                <a:schemeClr val="bg1"/>
              </a:solidFill>
              <a:ea typeface="Calibri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s-CL" sz="7200" dirty="0">
                <a:solidFill>
                  <a:schemeClr val="bg1"/>
                </a:solidFill>
                <a:ea typeface="+mn-lt"/>
                <a:cs typeface="+mn-lt"/>
              </a:rPr>
              <a:t>Seguridad y accesibilidad desde cualquier dispositivo.</a:t>
            </a:r>
          </a:p>
          <a:p>
            <a:pPr marL="742950" lvl="1" indent="-285750" algn="just">
              <a:buFont typeface="Arial"/>
              <a:buChar char="•"/>
            </a:pPr>
            <a:r>
              <a:rPr lang="es-CL" sz="7200" dirty="0">
                <a:solidFill>
                  <a:schemeClr val="bg1"/>
                </a:solidFill>
                <a:ea typeface="+mn-lt"/>
                <a:cs typeface="+mn-lt"/>
              </a:rPr>
              <a:t>Gestión eficiente de estudiantes y apoderados.</a:t>
            </a:r>
            <a:endParaRPr lang="es-CL" sz="7200">
              <a:solidFill>
                <a:schemeClr val="bg1"/>
              </a:solidFill>
              <a:ea typeface="Calibri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s-CL" sz="7200" dirty="0">
                <a:solidFill>
                  <a:schemeClr val="bg1"/>
                </a:solidFill>
                <a:ea typeface="+mn-lt"/>
                <a:cs typeface="+mn-lt"/>
              </a:rPr>
              <a:t>Automatización de reportes y notificaciones personalizadas.</a:t>
            </a:r>
            <a:endParaRPr lang="es-CL" sz="72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s-CL" sz="7200" b="1" dirty="0">
                <a:solidFill>
                  <a:schemeClr val="bg1"/>
                </a:solidFill>
                <a:ea typeface="+mn-lt"/>
                <a:cs typeface="+mn-lt"/>
              </a:rPr>
              <a:t>Impacto:</a:t>
            </a:r>
            <a:endParaRPr lang="es-CL" sz="7200">
              <a:solidFill>
                <a:schemeClr val="bg1"/>
              </a:solidFill>
              <a:ea typeface="Calibri"/>
              <a:cs typeface="Calibri"/>
            </a:endParaRPr>
          </a:p>
          <a:p>
            <a:pPr algn="just"/>
            <a:r>
              <a:rPr lang="es-CL" sz="7200" dirty="0">
                <a:solidFill>
                  <a:schemeClr val="bg1"/>
                </a:solidFill>
                <a:ea typeface="+mn-lt"/>
                <a:cs typeface="+mn-lt"/>
              </a:rPr>
              <a:t>Optimización de recursos, reducción de errores y posicionamiento de instituciones como líderes en innovación educativa.</a:t>
            </a:r>
          </a:p>
          <a:p>
            <a:pPr algn="just"/>
            <a:endParaRPr lang="es-CL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s-CL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06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A413A8DE-395B-1347-1A7E-D8B166528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07104" y="502919"/>
            <a:ext cx="1311205" cy="2008655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CAB045D-58B4-B34E-1A5D-541C1204E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5504" y="4632959"/>
            <a:ext cx="1311205" cy="200865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F791906-35AA-8711-CFF8-BD7822A9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21" y="5751646"/>
            <a:ext cx="2121057" cy="737569"/>
          </a:xfrm>
          <a:prstGeom prst="rect">
            <a:avLst/>
          </a:prstGeom>
          <a:ln w="3175">
            <a:miter lim="400000"/>
          </a:ln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478811A-A8DC-9F86-05E9-E2844C2FF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8491" y="2299527"/>
            <a:ext cx="6455666" cy="16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2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EE6EC2-D40D-435B-BF2D-13E33B0AEB31}"/>
              </a:ext>
            </a:extLst>
          </p:cNvPr>
          <p:cNvSpPr txBox="1"/>
          <p:nvPr/>
        </p:nvSpPr>
        <p:spPr>
          <a:xfrm>
            <a:off x="2845496" y="3244334"/>
            <a:ext cx="66154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b="1" dirty="0"/>
              <a:t>Titulo del Proyecto: La matriz educativa, una gestión visionaria.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88C537-2766-4BC3-AD43-7AC43C6C1806}"/>
              </a:ext>
            </a:extLst>
          </p:cNvPr>
          <p:cNvSpPr txBox="1"/>
          <p:nvPr/>
        </p:nvSpPr>
        <p:spPr>
          <a:xfrm>
            <a:off x="7211833" y="5072932"/>
            <a:ext cx="419033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b="1" dirty="0"/>
              <a:t>Nombre de Estudiante: </a:t>
            </a:r>
            <a:endParaRPr lang="es-ES"/>
          </a:p>
          <a:p>
            <a:r>
              <a:rPr lang="es-CL" b="1" dirty="0"/>
              <a:t>Richard Alexander Wilson Rodríguez</a:t>
            </a:r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D5F4FB-75D7-ED2E-D023-A91DA644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76" y="521916"/>
            <a:ext cx="7489448" cy="2330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11053830" cy="5186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dirty="0"/>
              <a:t>Introducción</a:t>
            </a:r>
          </a:p>
          <a:p>
            <a:pPr marL="0" indent="0" algn="just">
              <a:buNone/>
            </a:pPr>
            <a:r>
              <a:rPr lang="es-CL" dirty="0">
                <a:ea typeface="+mn-lt"/>
                <a:cs typeface="+mn-lt"/>
              </a:rPr>
              <a:t>El presente proyecto </a:t>
            </a:r>
            <a:r>
              <a:rPr lang="es-CL" dirty="0" err="1">
                <a:ea typeface="+mn-lt"/>
                <a:cs typeface="+mn-lt"/>
              </a:rPr>
              <a:t>proyecto</a:t>
            </a:r>
            <a:r>
              <a:rPr lang="es-CL" dirty="0">
                <a:ea typeface="+mn-lt"/>
                <a:cs typeface="+mn-lt"/>
              </a:rPr>
              <a:t> </a:t>
            </a:r>
            <a:r>
              <a:rPr lang="es-CL" b="1" dirty="0">
                <a:ea typeface="+mn-lt"/>
                <a:cs typeface="+mn-lt"/>
              </a:rPr>
              <a:t>"La Matriz Educativa: Una Gestión Visionaria"</a:t>
            </a:r>
            <a:r>
              <a:rPr lang="es-CL" dirty="0">
                <a:ea typeface="+mn-lt"/>
                <a:cs typeface="+mn-lt"/>
              </a:rPr>
              <a:t> surge como una respuesta innovadora a las dificultades en la administración de matrículas escolares en Chile. Este sistema web, diseñado con tecnologías modernas como </a:t>
            </a:r>
            <a:r>
              <a:rPr lang="es-CL" dirty="0" err="1">
                <a:ea typeface="+mn-lt"/>
                <a:cs typeface="+mn-lt"/>
              </a:rPr>
              <a:t>Firebase</a:t>
            </a:r>
            <a:r>
              <a:rPr lang="es-CL" dirty="0">
                <a:ea typeface="+mn-lt"/>
                <a:cs typeface="+mn-lt"/>
              </a:rPr>
              <a:t> y MongoDB Atlas, permite la sincronización de datos en tiempo real, asegurando seguridad, escalabilidad y accesibilidad desde cualquier dispositivo. A través de una gestión eficiente de estudiantes y apoderados, automatización de reportes y notificaciones personalizadas, el proyecto busca optimizar recursos, reducir errores administrativos y posicionar a las instituciones educativas como líderes en innovación, mejorando la experiencia de usuarios y fortaleciendo la planificación estratégica del sistema educativo chileno.</a:t>
            </a:r>
            <a:endParaRPr lang="es-CL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130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11111339" cy="499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Situación Actual</a:t>
            </a:r>
          </a:p>
          <a:p>
            <a:pPr marL="0" indent="0">
              <a:buNone/>
            </a:pPr>
            <a:r>
              <a:rPr lang="es-CL" dirty="0">
                <a:ea typeface="+mn-lt"/>
                <a:cs typeface="+mn-lt"/>
              </a:rPr>
              <a:t>Situación Actual: Problemática en la Gestión Escolar</a:t>
            </a:r>
          </a:p>
          <a:p>
            <a:pPr marL="0" indent="0">
              <a:buNone/>
            </a:pPr>
            <a:endParaRPr lang="es-CL" dirty="0">
              <a:ea typeface="Calibri"/>
              <a:cs typeface="Calibri"/>
            </a:endParaRPr>
          </a:p>
          <a:p>
            <a:pPr>
              <a:buNone/>
            </a:pPr>
            <a:r>
              <a:rPr lang="es-CL" b="1">
                <a:ea typeface="+mn-lt"/>
                <a:cs typeface="+mn-lt"/>
              </a:rPr>
              <a:t>Ámbito Administrativo:</a:t>
            </a:r>
            <a:endParaRPr lang="es-CL"/>
          </a:p>
          <a:p>
            <a:pPr>
              <a:buFont typeface="Arial"/>
              <a:buChar char="•"/>
            </a:pPr>
            <a:r>
              <a:rPr lang="es-CL">
                <a:ea typeface="+mn-lt"/>
                <a:cs typeface="+mn-lt"/>
              </a:rPr>
              <a:t>Procesos manuales generan errores frecuentes y demoras.</a:t>
            </a:r>
            <a:endParaRPr lang="es-CL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Sobrecarga en períodos de alta demanda, especialmente matrículas.</a:t>
            </a:r>
            <a:endParaRPr lang="es-CL" dirty="0"/>
          </a:p>
          <a:p>
            <a:pPr indent="0">
              <a:buNone/>
            </a:pPr>
            <a:r>
              <a:rPr lang="es-CL" b="1" dirty="0">
                <a:ea typeface="+mn-lt"/>
                <a:cs typeface="+mn-lt"/>
              </a:rPr>
              <a:t>Ámbito Tecnológico:</a:t>
            </a:r>
            <a:endParaRPr lang="es-CL" dirty="0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Sistemas fragmentados sin integración ni acceso en tiempo real.</a:t>
            </a:r>
            <a:endParaRPr lang="es-CL" dirty="0"/>
          </a:p>
          <a:p>
            <a:pPr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Limitaciones en la generación de reportes y análisis estratégico.</a:t>
            </a:r>
            <a:endParaRPr lang="es-CL" dirty="0"/>
          </a:p>
          <a:p>
            <a:pPr marL="0" indent="0">
              <a:buNone/>
            </a:pPr>
            <a:endParaRPr lang="es-C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60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11068207" cy="4956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dirty="0"/>
              <a:t>Alternativa de Solución  </a:t>
            </a: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CL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CL" i="1" dirty="0">
                <a:ea typeface="+mn-lt"/>
                <a:cs typeface="+mn-lt"/>
              </a:rPr>
              <a:t>La Solución Propuesta: Modernización de la Gestión Escolar</a:t>
            </a:r>
            <a:endParaRPr lang="es-ES" dirty="0">
              <a:ea typeface="Calibri"/>
              <a:cs typeface="Calibri"/>
            </a:endParaRPr>
          </a:p>
          <a:p>
            <a:pPr>
              <a:buNone/>
            </a:pPr>
            <a:r>
              <a:rPr lang="es-CL" b="1" dirty="0">
                <a:ea typeface="+mn-lt"/>
                <a:cs typeface="+mn-lt"/>
              </a:rPr>
              <a:t>Ámbito Administrativo:</a:t>
            </a:r>
            <a:endParaRPr lang="es-CL" dirty="0"/>
          </a:p>
          <a:p>
            <a:r>
              <a:rPr lang="es-CL" dirty="0">
                <a:ea typeface="+mn-lt"/>
                <a:cs typeface="+mn-lt"/>
              </a:rPr>
              <a:t>Automatización de procesos clave para reducir errores y tiempos.</a:t>
            </a:r>
            <a:endParaRPr lang="es-CL" dirty="0"/>
          </a:p>
          <a:p>
            <a:r>
              <a:rPr lang="es-CL" dirty="0">
                <a:ea typeface="+mn-lt"/>
                <a:cs typeface="+mn-lt"/>
              </a:rPr>
              <a:t>Gestión centralizada de matrículas, estudiantes y apoderados.</a:t>
            </a:r>
            <a:endParaRPr lang="es-CL" dirty="0"/>
          </a:p>
          <a:p>
            <a:pPr indent="0">
              <a:buNone/>
            </a:pPr>
            <a:r>
              <a:rPr lang="es-CL" b="1" dirty="0">
                <a:ea typeface="+mn-lt"/>
                <a:cs typeface="+mn-lt"/>
              </a:rPr>
              <a:t>Ámbito Tecnológico:</a:t>
            </a:r>
            <a:endParaRPr lang="es-CL" dirty="0"/>
          </a:p>
          <a:p>
            <a:r>
              <a:rPr lang="es-CL" dirty="0">
                <a:ea typeface="+mn-lt"/>
                <a:cs typeface="+mn-lt"/>
              </a:rPr>
              <a:t>Implementación de un sistema web con </a:t>
            </a:r>
            <a:r>
              <a:rPr lang="es-CL" dirty="0" err="1">
                <a:ea typeface="+mn-lt"/>
                <a:cs typeface="+mn-lt"/>
              </a:rPr>
              <a:t>Firebase</a:t>
            </a:r>
            <a:r>
              <a:rPr lang="es-CL" dirty="0">
                <a:ea typeface="+mn-lt"/>
                <a:cs typeface="+mn-lt"/>
              </a:rPr>
              <a:t> y MongoDB Atlas.</a:t>
            </a:r>
            <a:endParaRPr lang="es-CL" dirty="0"/>
          </a:p>
          <a:p>
            <a:r>
              <a:rPr lang="es-CL" dirty="0">
                <a:ea typeface="+mn-lt"/>
                <a:cs typeface="+mn-lt"/>
              </a:rPr>
              <a:t>Sincronización en tiempo real y accesibilidad desde cualquier dispositivo.</a:t>
            </a:r>
            <a:endParaRPr lang="es-CL" dirty="0"/>
          </a:p>
          <a:p>
            <a:pPr marL="0" indent="0">
              <a:buNone/>
            </a:pPr>
            <a:endParaRPr lang="es-CL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11413263" cy="4970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Descripción del Sistema de Información</a:t>
            </a:r>
          </a:p>
          <a:p>
            <a:pPr>
              <a:buNone/>
            </a:pPr>
            <a:r>
              <a:rPr lang="es-CL" sz="2200" b="1" dirty="0">
                <a:ea typeface="+mn-lt"/>
                <a:cs typeface="+mn-lt"/>
              </a:rPr>
              <a:t>Componentes Principales:</a:t>
            </a:r>
            <a:endParaRPr lang="es-CL" sz="2200" dirty="0"/>
          </a:p>
          <a:p>
            <a:pPr>
              <a:buFont typeface="Arial"/>
              <a:buChar char="•"/>
            </a:pPr>
            <a:r>
              <a:rPr lang="es-CL" b="1" dirty="0">
                <a:ea typeface="+mn-lt"/>
                <a:cs typeface="+mn-lt"/>
              </a:rPr>
              <a:t>Base de Datos:</a:t>
            </a:r>
            <a:endParaRPr lang="es-CL" dirty="0"/>
          </a:p>
          <a:p>
            <a:pPr marL="971550" lvl="1" indent="-285750">
              <a:buFont typeface="Arial"/>
              <a:buChar char="•"/>
            </a:pPr>
            <a:r>
              <a:rPr lang="es-CL" dirty="0" err="1">
                <a:ea typeface="+mn-lt"/>
                <a:cs typeface="+mn-lt"/>
              </a:rPr>
              <a:t>Firebase</a:t>
            </a:r>
            <a:r>
              <a:rPr lang="es-CL" dirty="0">
                <a:ea typeface="+mn-lt"/>
                <a:cs typeface="+mn-lt"/>
              </a:rPr>
              <a:t> para datos en tiempo real y autenticación.</a:t>
            </a:r>
            <a:endParaRPr lang="es-CL" dirty="0"/>
          </a:p>
          <a:p>
            <a:pPr marL="971550" lvl="1" indent="-285750"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MongoDB Atlas para almacenamiento escalable y seguro.</a:t>
            </a:r>
            <a:endParaRPr lang="es-CL" dirty="0"/>
          </a:p>
          <a:p>
            <a:pPr>
              <a:buFont typeface="Arial"/>
              <a:buChar char="•"/>
            </a:pPr>
            <a:r>
              <a:rPr lang="es-CL" b="1" dirty="0" err="1">
                <a:ea typeface="+mn-lt"/>
                <a:cs typeface="+mn-lt"/>
              </a:rPr>
              <a:t>Frontend</a:t>
            </a:r>
            <a:r>
              <a:rPr lang="es-CL" b="1" dirty="0">
                <a:ea typeface="+mn-lt"/>
                <a:cs typeface="+mn-lt"/>
              </a:rPr>
              <a:t>:</a:t>
            </a:r>
            <a:endParaRPr lang="es-CL" dirty="0"/>
          </a:p>
          <a:p>
            <a:pPr marL="971550" lvl="1" indent="-285750"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Interfaz web responsiva y accesible desde múltiples dispositivos.</a:t>
            </a:r>
            <a:endParaRPr lang="es-CL" dirty="0"/>
          </a:p>
          <a:p>
            <a:pPr marL="971550" lvl="1" indent="-285750"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Diseño intuitivo para usuarios administrativos y apoderados.</a:t>
            </a:r>
            <a:endParaRPr lang="es-CL" dirty="0"/>
          </a:p>
          <a:p>
            <a:pPr>
              <a:buFont typeface="Arial"/>
              <a:buChar char="•"/>
            </a:pPr>
            <a:r>
              <a:rPr lang="es-CL" b="1" dirty="0" err="1">
                <a:ea typeface="+mn-lt"/>
                <a:cs typeface="+mn-lt"/>
              </a:rPr>
              <a:t>Backend</a:t>
            </a:r>
            <a:r>
              <a:rPr lang="es-CL" b="1" dirty="0">
                <a:ea typeface="+mn-lt"/>
                <a:cs typeface="+mn-lt"/>
              </a:rPr>
              <a:t>:</a:t>
            </a:r>
            <a:endParaRPr lang="es-CL" dirty="0"/>
          </a:p>
          <a:p>
            <a:pPr marL="971550" lvl="1" indent="-285750"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API eficiente para la gestión de datos y operaciones clave.</a:t>
            </a:r>
            <a:endParaRPr lang="es-CL" dirty="0"/>
          </a:p>
          <a:p>
            <a:pPr marL="971550" lvl="1" indent="-285750"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Integración con servicios de notificaciones y reportes automáticos.</a:t>
            </a:r>
            <a:endParaRPr lang="es-CL" dirty="0"/>
          </a:p>
          <a:p>
            <a:pPr>
              <a:buFont typeface="Arial"/>
              <a:buChar char="•"/>
            </a:pPr>
            <a:r>
              <a:rPr lang="es-CL" b="1" dirty="0">
                <a:ea typeface="+mn-lt"/>
                <a:cs typeface="+mn-lt"/>
              </a:rPr>
              <a:t>Funcionalidades:</a:t>
            </a:r>
            <a:endParaRPr lang="es-CL" dirty="0"/>
          </a:p>
          <a:p>
            <a:pPr marL="971550" lvl="1" indent="-285750"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Gestión centralizada de matrículas y usuarios.</a:t>
            </a:r>
            <a:endParaRPr lang="es-CL" dirty="0"/>
          </a:p>
          <a:p>
            <a:pPr marL="971550" lvl="1" indent="-285750">
              <a:buFont typeface="Arial"/>
              <a:buChar char="•"/>
            </a:pPr>
            <a:r>
              <a:rPr lang="es-CL" dirty="0">
                <a:ea typeface="+mn-lt"/>
                <a:cs typeface="+mn-lt"/>
              </a:rPr>
              <a:t>Generación de reportes detallados y personalizados.</a:t>
            </a:r>
            <a:endParaRPr lang="es-CL" dirty="0"/>
          </a:p>
          <a:p>
            <a:pPr marL="0" indent="0">
              <a:buNone/>
            </a:pPr>
            <a:endParaRPr lang="es-CL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s-CL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99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Modelo Entidad Relación</a:t>
            </a:r>
          </a:p>
        </p:txBody>
      </p:sp>
    </p:spTree>
    <p:extLst>
      <p:ext uri="{BB962C8B-B14F-4D97-AF65-F5344CB8AC3E}">
        <p14:creationId xmlns:p14="http://schemas.microsoft.com/office/powerpoint/2010/main" val="7510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Requerimientos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D92A5F3-B5C6-461B-B74B-F572E9FA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255"/>
              </p:ext>
            </p:extLst>
          </p:nvPr>
        </p:nvGraphicFramePr>
        <p:xfrm>
          <a:off x="201282" y="1710905"/>
          <a:ext cx="11455427" cy="57359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91957">
                  <a:extLst>
                    <a:ext uri="{9D8B030D-6E8A-4147-A177-3AD203B41FA5}">
                      <a16:colId xmlns:a16="http://schemas.microsoft.com/office/drawing/2014/main" val="3316921318"/>
                    </a:ext>
                  </a:extLst>
                </a:gridCol>
                <a:gridCol w="7463470">
                  <a:extLst>
                    <a:ext uri="{9D8B030D-6E8A-4147-A177-3AD203B41FA5}">
                      <a16:colId xmlns:a16="http://schemas.microsoft.com/office/drawing/2014/main" val="2372827922"/>
                    </a:ext>
                  </a:extLst>
                </a:gridCol>
              </a:tblGrid>
              <a:tr h="4851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 REQUERIMIENTO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872128"/>
                  </a:ext>
                </a:extLst>
              </a:tr>
              <a:tr h="5873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dirty="0"/>
                        <a:t>RF01</a:t>
                      </a:r>
                      <a:endParaRPr lang="es-CL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Gestión de datos: Manejo de información de estudiantes y apoderados en tiempo real (</a:t>
                      </a:r>
                      <a:r>
                        <a:rPr lang="es-CL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Firestore</a:t>
                      </a:r>
                      <a:r>
                        <a:rPr lang="es-CL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y MongoDB Atlas).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01518"/>
                  </a:ext>
                </a:extLst>
              </a:tr>
              <a:tr h="587313">
                <a:tc>
                  <a:txBody>
                    <a:bodyPr/>
                    <a:lstStyle/>
                    <a:p>
                      <a:r>
                        <a:rPr lang="es-CL" dirty="0"/>
                        <a:t>RF02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Gestión de datos: Actualizaciones con margen de error inferior al 1%.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2027"/>
                  </a:ext>
                </a:extLst>
              </a:tr>
              <a:tr h="587313">
                <a:tc>
                  <a:txBody>
                    <a:bodyPr/>
                    <a:lstStyle/>
                    <a:p>
                      <a:r>
                        <a:rPr lang="es-CL" dirty="0"/>
                        <a:t>RF03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Procesos  administrativos: Registro y autenticación segura de usuarios mediante </a:t>
                      </a:r>
                      <a:r>
                        <a:rPr lang="es-CL" sz="1800" b="0" i="0" u="none" strike="noStrike" noProof="0" err="1">
                          <a:latin typeface="Calibri"/>
                        </a:rPr>
                        <a:t>Firebase</a:t>
                      </a:r>
                      <a:r>
                        <a:rPr lang="es-CL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s-CL" sz="1800" b="0" i="0" u="none" strike="noStrike" noProof="0" err="1">
                          <a:latin typeface="Calibri"/>
                        </a:rPr>
                        <a:t>Authentication</a:t>
                      </a:r>
                      <a:r>
                        <a:rPr lang="es-CL" sz="1800" b="0" i="0" u="none" strike="noStrike" noProof="0" dirty="0">
                          <a:latin typeface="Calibri"/>
                        </a:rPr>
                        <a:t>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1101"/>
                  </a:ext>
                </a:extLst>
              </a:tr>
              <a:tr h="587313">
                <a:tc>
                  <a:txBody>
                    <a:bodyPr/>
                    <a:lstStyle/>
                    <a:p>
                      <a:r>
                        <a:rPr lang="es-CL" dirty="0"/>
                        <a:t>RF04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Procesos Administrativos: Automatización de reportes en menos de 5 segundos (matrículas, cupos y estadísticas).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00633"/>
                  </a:ext>
                </a:extLst>
              </a:tr>
              <a:tr h="587313">
                <a:tc>
                  <a:txBody>
                    <a:bodyPr/>
                    <a:lstStyle/>
                    <a:p>
                      <a:r>
                        <a:rPr lang="es-CL" dirty="0"/>
                        <a:t>RF05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Notificaciones y supervisión: Envío de actualizaciones automáticas sobre matrículas y fechas importantes.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34390"/>
                  </a:ext>
                </a:extLst>
              </a:tr>
              <a:tr h="344727">
                <a:tc>
                  <a:txBody>
                    <a:bodyPr/>
                    <a:lstStyle/>
                    <a:p>
                      <a:r>
                        <a:rPr lang="es-CL" dirty="0"/>
                        <a:t>RF06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Notificaciones y supervisión: Monitoreo de métricas clave mediante </a:t>
                      </a:r>
                      <a:r>
                        <a:rPr lang="es-CL" sz="1800" b="0" i="0" u="none" strike="noStrike" noProof="0" dirty="0" err="1">
                          <a:latin typeface="Calibri"/>
                        </a:rPr>
                        <a:t>Firebase</a:t>
                      </a:r>
                      <a:r>
                        <a:rPr lang="es-CL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s-CL" sz="1800" b="0" i="0" u="none" strike="noStrike" noProof="0" dirty="0" err="1">
                          <a:latin typeface="Calibri"/>
                        </a:rPr>
                        <a:t>Analytics</a:t>
                      </a:r>
                      <a:r>
                        <a:rPr lang="es-CL" sz="1800" b="0" i="0" u="none" strike="noStrike" noProof="0" dirty="0">
                          <a:latin typeface="Calibri"/>
                        </a:rPr>
                        <a:t> con 95% de precisión.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97930"/>
                  </a:ext>
                </a:extLst>
              </a:tr>
              <a:tr h="344727">
                <a:tc>
                  <a:txBody>
                    <a:bodyPr/>
                    <a:lstStyle/>
                    <a:p>
                      <a:r>
                        <a:rPr lang="es-CL" dirty="0"/>
                        <a:t>RF07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13544"/>
                  </a:ext>
                </a:extLst>
              </a:tr>
              <a:tr h="344727">
                <a:tc>
                  <a:txBody>
                    <a:bodyPr/>
                    <a:lstStyle/>
                    <a:p>
                      <a:r>
                        <a:rPr lang="es-CL" dirty="0"/>
                        <a:t>RF08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84451"/>
                  </a:ext>
                </a:extLst>
              </a:tr>
              <a:tr h="344727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9550"/>
                  </a:ext>
                </a:extLst>
              </a:tr>
              <a:tr h="344727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28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7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Requerimientos No Funcionales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6816D39-CFF6-1F31-DCE1-3AF5520D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2074"/>
              </p:ext>
            </p:extLst>
          </p:nvPr>
        </p:nvGraphicFramePr>
        <p:xfrm>
          <a:off x="287547" y="1811547"/>
          <a:ext cx="9327494" cy="53108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50421">
                  <a:extLst>
                    <a:ext uri="{9D8B030D-6E8A-4147-A177-3AD203B41FA5}">
                      <a16:colId xmlns:a16="http://schemas.microsoft.com/office/drawing/2014/main" val="3316921318"/>
                    </a:ext>
                  </a:extLst>
                </a:gridCol>
                <a:gridCol w="6077073">
                  <a:extLst>
                    <a:ext uri="{9D8B030D-6E8A-4147-A177-3AD203B41FA5}">
                      <a16:colId xmlns:a16="http://schemas.microsoft.com/office/drawing/2014/main" val="2372827922"/>
                    </a:ext>
                  </a:extLst>
                </a:gridCol>
              </a:tblGrid>
              <a:tr h="52547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 REQUERIMIENTO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87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RNF01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Compatible con navegadores modernos (Chrome 92+, Firefox 90+, Edge 91+).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0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RNF02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Optimizado para resoluciones entre 1024x768 y 1920x1080.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RNF03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Respuesta menor a 2 segundos en operaciones críticas.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RNF04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Disponibilidad del sistema garantizada en un 99.9% (</a:t>
                      </a:r>
                      <a:r>
                        <a:rPr lang="es-CL" sz="1800" b="0" i="0" u="none" strike="noStrike" noProof="0" dirty="0" err="1">
                          <a:latin typeface="Calibri"/>
                        </a:rPr>
                        <a:t>uptime</a:t>
                      </a:r>
                      <a:r>
                        <a:rPr lang="es-CL" sz="1800" b="0" i="0" u="none" strike="noStrike" noProof="0" dirty="0">
                          <a:latin typeface="Calibri"/>
                        </a:rPr>
                        <a:t>).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0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RNF05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Cifrado HTTPS para proteger las comunicaciones.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3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RNF06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Reglas avanzadas de </a:t>
                      </a:r>
                      <a:r>
                        <a:rPr lang="es-CL" sz="1800" b="0" i="0" u="none" strike="noStrike" noProof="0" dirty="0" err="1">
                          <a:latin typeface="Calibri"/>
                        </a:rPr>
                        <a:t>Firebase</a:t>
                      </a:r>
                      <a:r>
                        <a:rPr lang="es-CL" sz="1800" b="0" i="0" u="none" strike="noStrike" noProof="0" dirty="0">
                          <a:latin typeface="Calibri"/>
                        </a:rPr>
                        <a:t> Security y validación de entradas para prevenir vulnerabilidades.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9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RNF07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Capacidad inicial para 700 usuarios con crecimiento anual del 20%.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1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RNF08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Recursos ajustables dinámicamente con </a:t>
                      </a:r>
                      <a:r>
                        <a:rPr lang="es-CL" sz="1800" b="0" i="0" u="none" strike="noStrike" noProof="0" dirty="0" err="1">
                          <a:latin typeface="Calibri"/>
                        </a:rPr>
                        <a:t>Firebase</a:t>
                      </a:r>
                      <a:r>
                        <a:rPr lang="es-CL" sz="1800" b="0" i="0" u="none" strike="noStrike" noProof="0" dirty="0">
                          <a:latin typeface="Calibri"/>
                        </a:rPr>
                        <a:t> y MongoDB Atlas.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8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RNF09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L" sz="1800" b="0" i="0" u="none" strike="noStrike" noProof="0" dirty="0">
                          <a:latin typeface="Calibri"/>
                        </a:rPr>
                        <a:t>Revisiones trimestrales planificadas.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28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53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2BF554D0E05547ABD9A3E06B57AE99" ma:contentTypeVersion="8" ma:contentTypeDescription="Create a new document." ma:contentTypeScope="" ma:versionID="1f2540f5498c6a48300fbcee9aab225b">
  <xsd:schema xmlns:xsd="http://www.w3.org/2001/XMLSchema" xmlns:xs="http://www.w3.org/2001/XMLSchema" xmlns:p="http://schemas.microsoft.com/office/2006/metadata/properties" xmlns:ns3="2af75790-831c-46f2-bc59-a75ef625ca76" targetNamespace="http://schemas.microsoft.com/office/2006/metadata/properties" ma:root="true" ma:fieldsID="3157228da61959dfe565e864d48f592f" ns3:_="">
    <xsd:import namespace="2af75790-831c-46f2-bc59-a75ef625ca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75790-831c-46f2-bc59-a75ef625c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934BC-E6E4-45A3-9386-9C7935B1FB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f75790-831c-46f2-bc59-a75ef625ca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8AA106-8602-4AAC-AB13-E0E9982B4F22}">
  <ds:schemaRefs>
    <ds:schemaRef ds:uri="http://purl.org/dc/terms/"/>
    <ds:schemaRef ds:uri="http://schemas.microsoft.com/office/2006/metadata/properties"/>
    <ds:schemaRef ds:uri="2af75790-831c-46f2-bc59-a75ef625ca76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99C00A-B1E2-4B95-8259-BE52BFDFB5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105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Escuela</dc:title>
  <dc:creator>Ignacio Navarrete</dc:creator>
  <cp:lastModifiedBy>Aída Villamar Gallardo</cp:lastModifiedBy>
  <cp:revision>234</cp:revision>
  <dcterms:created xsi:type="dcterms:W3CDTF">2019-08-09T13:48:41Z</dcterms:created>
  <dcterms:modified xsi:type="dcterms:W3CDTF">2025-01-26T02:54:26Z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0x010100222BF554D0E05547ABD9A3E06B57AE99</vt:lpwstr>
  </property>
</Properties>
</file>