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2672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338" d="100"/>
          <a:sy n="338" d="100"/>
        </p:scale>
        <p:origin x="110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53596"/>
            <a:ext cx="32004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34809"/>
            <a:ext cx="32004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2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98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15032"/>
            <a:ext cx="92011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15032"/>
            <a:ext cx="270700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34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9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538647"/>
            <a:ext cx="368046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445894"/>
            <a:ext cx="368046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94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5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15031"/>
            <a:ext cx="368046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529645"/>
            <a:ext cx="180522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789215"/>
            <a:ext cx="180522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529645"/>
            <a:ext cx="18141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789215"/>
            <a:ext cx="181411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46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81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21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11085"/>
            <a:ext cx="216027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03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11085"/>
            <a:ext cx="216027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7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15031"/>
            <a:ext cx="368046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575157"/>
            <a:ext cx="368046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002545"/>
            <a:ext cx="144018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12424-B8EC-C1C9-6C46-CCB3148AAD17}"/>
              </a:ext>
            </a:extLst>
          </p:cNvPr>
          <p:cNvSpPr txBox="1"/>
          <p:nvPr/>
        </p:nvSpPr>
        <p:spPr>
          <a:xfrm>
            <a:off x="-75456" y="403001"/>
            <a:ext cx="81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S Reference Sans Serif" panose="020B0604030504040204" pitchFamily="34" charset="0"/>
              </a:rPr>
              <a:t>NoValue</a:t>
            </a:r>
            <a:endParaRPr lang="en-US" sz="1200" dirty="0">
              <a:latin typeface="MS Reference Sans Serif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6E29-C9E1-0AE1-7D3B-0D044FB2D2DC}"/>
              </a:ext>
            </a:extLst>
          </p:cNvPr>
          <p:cNvSpPr txBox="1"/>
          <p:nvPr/>
        </p:nvSpPr>
        <p:spPr>
          <a:xfrm>
            <a:off x="-75199" y="-5540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S Reference Sans Serif" panose="020B0604030504040204" pitchFamily="34" charset="0"/>
              </a:rPr>
              <a:t>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EF439-7CF1-2F26-01A1-18FDF0C14903}"/>
              </a:ext>
            </a:extLst>
          </p:cNvPr>
          <p:cNvSpPr txBox="1"/>
          <p:nvPr/>
        </p:nvSpPr>
        <p:spPr>
          <a:xfrm>
            <a:off x="647370" y="40300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S Reference Sans Serif" panose="020B0604030504040204" pitchFamily="34" charset="0"/>
              </a:rPr>
              <a:t>Callback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FF25-4FAF-05BE-6B88-F66C7B90ADD6}"/>
              </a:ext>
            </a:extLst>
          </p:cNvPr>
          <p:cNvSpPr txBox="1"/>
          <p:nvPr/>
        </p:nvSpPr>
        <p:spPr>
          <a:xfrm>
            <a:off x="2047653" y="403001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S Reference Sans Serif" panose="020B0604030504040204" pitchFamily="34" charset="0"/>
              </a:rPr>
              <a:t>ConcreteElement</a:t>
            </a:r>
            <a:endParaRPr lang="en-US" sz="1200" dirty="0">
              <a:latin typeface="MS Reference Sans Serif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16EB65-A3E3-46D1-B2D7-64BAA9CDAF5C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32124" y="221594"/>
            <a:ext cx="1" cy="181407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142DE6-0BE6-77C9-6B4D-CDF342ECAC57}"/>
              </a:ext>
            </a:extLst>
          </p:cNvPr>
          <p:cNvCxnSpPr>
            <a:cxnSpLocks/>
          </p:cNvCxnSpPr>
          <p:nvPr/>
        </p:nvCxnSpPr>
        <p:spPr>
          <a:xfrm>
            <a:off x="332124" y="308573"/>
            <a:ext cx="2466696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9512B-62CE-802B-8923-E3B490B057D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61907" y="308573"/>
            <a:ext cx="0" cy="94428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C27283-5644-B113-5E6A-6922681601B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798820" y="308573"/>
            <a:ext cx="0" cy="94428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68FF9-2155-70B8-2808-67986AE08274}"/>
              </a:ext>
            </a:extLst>
          </p:cNvPr>
          <p:cNvSpPr txBox="1"/>
          <p:nvPr/>
        </p:nvSpPr>
        <p:spPr>
          <a:xfrm>
            <a:off x="659507" y="593808"/>
            <a:ext cx="155770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EL </a:t>
            </a:r>
            <a:r>
              <a:rPr lang="en-US" sz="400" dirty="0">
                <a:latin typeface="MS Reference Sans Serif" panose="020B0604030504040204" pitchFamily="34" charset="0"/>
              </a:rPr>
              <a:t>(data, item) is the callback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PROP</a:t>
            </a:r>
            <a:r>
              <a:rPr lang="en-US" sz="400" dirty="0">
                <a:latin typeface="MS Reference Sans Serif" panose="020B0604030504040204" pitchFamily="34" charset="0"/>
              </a:rPr>
              <a:t> (data, scalar) is the callback property number.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TAG</a:t>
            </a:r>
            <a:r>
              <a:rPr lang="en-US" sz="400" dirty="0">
                <a:latin typeface="MS Reference Sans Serif" panose="020B0604030504040204" pitchFamily="34" charset="0"/>
              </a:rPr>
              <a:t> (data, string) is the callback property tag.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TOSTRING</a:t>
            </a:r>
            <a:r>
              <a:rPr lang="en-US" sz="400" dirty="0">
                <a:latin typeface="MS Reference Sans Serif" panose="020B0604030504040204" pitchFamily="34" charset="0"/>
              </a:rPr>
              <a:t> (query, string) returns a string that represents the object.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68EC1-370C-D15A-1B2B-0F7A3D64E8EE}"/>
              </a:ext>
            </a:extLst>
          </p:cNvPr>
          <p:cNvSpPr txBox="1"/>
          <p:nvPr/>
        </p:nvSpPr>
        <p:spPr>
          <a:xfrm>
            <a:off x="2047652" y="593808"/>
            <a:ext cx="2346318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ELCLASS </a:t>
            </a:r>
            <a:r>
              <a:rPr lang="en-US" sz="400" dirty="0">
                <a:latin typeface="MS Reference Sans Serif" panose="020B0604030504040204" pitchFamily="34" charset="0"/>
              </a:rPr>
              <a:t>(constant, string) is the class of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NAME </a:t>
            </a:r>
            <a:r>
              <a:rPr lang="en-US" sz="400" dirty="0">
                <a:latin typeface="MS Reference Sans Serif" panose="020B0604030504040204" pitchFamily="34" charset="0"/>
              </a:rPr>
              <a:t>(constant, string) is the name of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DESCRIPTION</a:t>
            </a:r>
            <a:r>
              <a:rPr lang="en-US" sz="400" dirty="0">
                <a:latin typeface="MS Reference Sans Serif" panose="020B0604030504040204" pitchFamily="34" charset="0"/>
              </a:rPr>
              <a:t> (constant, string) is the description of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TEMPLATE </a:t>
            </a:r>
            <a:r>
              <a:rPr lang="en-US" sz="400" dirty="0">
                <a:latin typeface="MS Reference Sans Serif" panose="020B0604030504040204" pitchFamily="34" charset="0"/>
              </a:rPr>
              <a:t>(parameter, item) is the template of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ID </a:t>
            </a:r>
            <a:r>
              <a:rPr lang="en-US" sz="400" dirty="0">
                <a:latin typeface="MS Reference Sans Serif" panose="020B0604030504040204" pitchFamily="34" charset="0"/>
              </a:rPr>
              <a:t>(data, string) is a few-letter code for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LABEL </a:t>
            </a:r>
            <a:r>
              <a:rPr lang="en-US" sz="400" dirty="0">
                <a:latin typeface="MS Reference Sans Serif" panose="020B0604030504040204" pitchFamily="34" charset="0"/>
              </a:rPr>
              <a:t>(metadata, string) is an extended label of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NOTES </a:t>
            </a:r>
            <a:r>
              <a:rPr lang="en-US" sz="400" dirty="0">
                <a:latin typeface="MS Reference Sans Serif" panose="020B0604030504040204" pitchFamily="34" charset="0"/>
              </a:rPr>
              <a:t>(metadata, string) are some specific notes about the concrete element.</a:t>
            </a:r>
          </a:p>
          <a:p>
            <a:pPr marL="88900" indent="-88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00" b="1" dirty="0">
                <a:latin typeface="MS Reference Sans Serif" panose="020B0604030504040204" pitchFamily="34" charset="0"/>
              </a:rPr>
              <a:t>TOSTRING </a:t>
            </a:r>
            <a:r>
              <a:rPr lang="en-US" sz="400" dirty="0">
                <a:latin typeface="MS Reference Sans Serif" panose="020B0604030504040204" pitchFamily="34" charset="0"/>
              </a:rPr>
              <a:t>(query, string) returns a string that represents the concrete element.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EFAB6E-8552-DA91-63BC-1110CFCDFADD}"/>
              </a:ext>
            </a:extLst>
          </p:cNvPr>
          <p:cNvGrpSpPr/>
          <p:nvPr/>
        </p:nvGrpSpPr>
        <p:grpSpPr>
          <a:xfrm>
            <a:off x="2672995" y="1549299"/>
            <a:ext cx="311304" cy="458406"/>
            <a:chOff x="2643167" y="1576180"/>
            <a:chExt cx="311304" cy="45840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39A7AF-08B1-FE93-7265-DD9169071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818" y="1576180"/>
              <a:ext cx="1" cy="181407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8EE0DA-7C6E-564F-3750-D3020A24AF21}"/>
                </a:ext>
              </a:extLst>
            </p:cNvPr>
            <p:cNvSpPr txBox="1"/>
            <p:nvPr/>
          </p:nvSpPr>
          <p:spPr>
            <a:xfrm>
              <a:off x="2643167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373EB9-C0E1-0991-3F1B-32D387EE0210}"/>
              </a:ext>
            </a:extLst>
          </p:cNvPr>
          <p:cNvGrpSpPr/>
          <p:nvPr/>
        </p:nvGrpSpPr>
        <p:grpSpPr>
          <a:xfrm>
            <a:off x="1476443" y="1636278"/>
            <a:ext cx="311304" cy="371427"/>
            <a:chOff x="1363560" y="1663159"/>
            <a:chExt cx="311304" cy="37142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165BDE-1FE0-AF1C-DEA4-E448813E773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7D43CE-7FEA-44D8-E726-5B4723A9FA4E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8D2FBF-DCE8-4A79-1793-4C5DE4D07996}"/>
              </a:ext>
            </a:extLst>
          </p:cNvPr>
          <p:cNvGrpSpPr/>
          <p:nvPr/>
        </p:nvGrpSpPr>
        <p:grpSpPr>
          <a:xfrm>
            <a:off x="1775581" y="1636278"/>
            <a:ext cx="311304" cy="371427"/>
            <a:chOff x="1363560" y="1663159"/>
            <a:chExt cx="311304" cy="37142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D6ACC3A-A06B-802D-0FE1-1D41B11C944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93A422-56A0-445B-E1D6-EAF59AA4E376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8AB88C-80F6-E0AB-2D0A-7414DEFE322A}"/>
              </a:ext>
            </a:extLst>
          </p:cNvPr>
          <p:cNvGrpSpPr/>
          <p:nvPr/>
        </p:nvGrpSpPr>
        <p:grpSpPr>
          <a:xfrm>
            <a:off x="2074719" y="1636278"/>
            <a:ext cx="311304" cy="371427"/>
            <a:chOff x="1363560" y="1663159"/>
            <a:chExt cx="311304" cy="37142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D1611E-F9B1-6B86-6E95-8CBDB6D81275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0AD31E-3BDF-09BC-9A28-90B294CFCCD4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770C-828B-8E09-B326-BEA76630E20F}"/>
              </a:ext>
            </a:extLst>
          </p:cNvPr>
          <p:cNvGrpSpPr/>
          <p:nvPr/>
        </p:nvGrpSpPr>
        <p:grpSpPr>
          <a:xfrm>
            <a:off x="2373857" y="1636278"/>
            <a:ext cx="311304" cy="371427"/>
            <a:chOff x="1363560" y="1663159"/>
            <a:chExt cx="311304" cy="37142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A37749-04B5-5ADD-B6D5-D9C1792C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26B61A-055C-9766-17B4-EDD2AE1BFA71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C9589D-5CDC-AAB3-63DD-6F3327B36011}"/>
              </a:ext>
            </a:extLst>
          </p:cNvPr>
          <p:cNvGrpSpPr/>
          <p:nvPr/>
        </p:nvGrpSpPr>
        <p:grpSpPr>
          <a:xfrm>
            <a:off x="2972133" y="1636278"/>
            <a:ext cx="311304" cy="371427"/>
            <a:chOff x="1363560" y="1663159"/>
            <a:chExt cx="311304" cy="37142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2858AE-3266-3C43-B759-A175D3B9ABC4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3871E4-A4AB-C70A-85B5-2C8C08776533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4AFFE6-45DD-2F3D-E771-405B660C6678}"/>
              </a:ext>
            </a:extLst>
          </p:cNvPr>
          <p:cNvGrpSpPr/>
          <p:nvPr/>
        </p:nvGrpSpPr>
        <p:grpSpPr>
          <a:xfrm>
            <a:off x="3271271" y="1636278"/>
            <a:ext cx="311304" cy="371427"/>
            <a:chOff x="1363560" y="1663159"/>
            <a:chExt cx="311304" cy="37142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C611F4-848F-0EC7-2D1F-E2D0F4C130F0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B0D91F-AD6F-D678-5FE7-C2599AD701F2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8504E3-EB08-CCA4-BD31-A0D85EBA7C15}"/>
              </a:ext>
            </a:extLst>
          </p:cNvPr>
          <p:cNvGrpSpPr/>
          <p:nvPr/>
        </p:nvGrpSpPr>
        <p:grpSpPr>
          <a:xfrm>
            <a:off x="3570409" y="1636278"/>
            <a:ext cx="311304" cy="371427"/>
            <a:chOff x="1363560" y="1663159"/>
            <a:chExt cx="311304" cy="37142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A79EF5-2DFA-F9DD-17AE-8315236A45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881D2B-5553-232E-B0C9-8C6DBF6F0F9B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E7295D-5793-B093-4443-85AE4C5B81E3}"/>
              </a:ext>
            </a:extLst>
          </p:cNvPr>
          <p:cNvGrpSpPr/>
          <p:nvPr/>
        </p:nvGrpSpPr>
        <p:grpSpPr>
          <a:xfrm>
            <a:off x="3869547" y="1636278"/>
            <a:ext cx="311304" cy="371427"/>
            <a:chOff x="1363560" y="1663159"/>
            <a:chExt cx="311304" cy="37142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E4EC05-6D75-7250-AB1B-7CEF23541B6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7AFAB7-4C84-E65C-EECA-81E5DD7033CB}"/>
                </a:ext>
              </a:extLst>
            </p:cNvPr>
            <p:cNvSpPr txBox="1"/>
            <p:nvPr/>
          </p:nvSpPr>
          <p:spPr>
            <a:xfrm>
              <a:off x="1363560" y="1757587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17194B-03D3-41A9-C1F7-A0B00ED08BDD}"/>
              </a:ext>
            </a:extLst>
          </p:cNvPr>
          <p:cNvCxnSpPr>
            <a:cxnSpLocks/>
          </p:cNvCxnSpPr>
          <p:nvPr/>
        </p:nvCxnSpPr>
        <p:spPr>
          <a:xfrm>
            <a:off x="1632095" y="1636278"/>
            <a:ext cx="2393103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178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Giovanni Volpe</cp:lastModifiedBy>
  <cp:revision>16</cp:revision>
  <dcterms:created xsi:type="dcterms:W3CDTF">2023-09-30T18:26:37Z</dcterms:created>
  <dcterms:modified xsi:type="dcterms:W3CDTF">2023-10-18T05:18:11Z</dcterms:modified>
</cp:coreProperties>
</file>