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4" d="100"/>
          <a:sy n="14" d="100"/>
        </p:scale>
        <p:origin x="154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dirty="0"/>
              <a:t>Mu</a:t>
            </a:r>
            <a:r>
              <a:rPr lang="en-US" sz="3200" baseline="0" dirty="0"/>
              <a:t> Value vs. Run Number</a:t>
            </a:r>
            <a:endParaRPr lang="en-US" sz="3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Sheet1!$B$1:$B$178</c:f>
              <c:numCache>
                <c:formatCode>General</c:formatCode>
                <c:ptCount val="178"/>
                <c:pt idx="0">
                  <c:v>5.07</c:v>
                </c:pt>
                <c:pt idx="1">
                  <c:v>5.46</c:v>
                </c:pt>
                <c:pt idx="2">
                  <c:v>5.35</c:v>
                </c:pt>
                <c:pt idx="3">
                  <c:v>5.49</c:v>
                </c:pt>
                <c:pt idx="4">
                  <c:v>5.83</c:v>
                </c:pt>
                <c:pt idx="5">
                  <c:v>5.1100000000000003</c:v>
                </c:pt>
                <c:pt idx="6">
                  <c:v>5.4</c:v>
                </c:pt>
                <c:pt idx="7">
                  <c:v>5.37</c:v>
                </c:pt>
                <c:pt idx="8">
                  <c:v>5.29</c:v>
                </c:pt>
                <c:pt idx="9">
                  <c:v>5.35</c:v>
                </c:pt>
                <c:pt idx="10">
                  <c:v>5.4</c:v>
                </c:pt>
                <c:pt idx="11">
                  <c:v>5.31</c:v>
                </c:pt>
                <c:pt idx="12">
                  <c:v>5.3</c:v>
                </c:pt>
                <c:pt idx="13">
                  <c:v>5.05</c:v>
                </c:pt>
                <c:pt idx="14">
                  <c:v>5.18</c:v>
                </c:pt>
                <c:pt idx="15">
                  <c:v>5.26</c:v>
                </c:pt>
                <c:pt idx="16">
                  <c:v>5.3</c:v>
                </c:pt>
                <c:pt idx="17">
                  <c:v>5.24</c:v>
                </c:pt>
                <c:pt idx="18">
                  <c:v>4.87</c:v>
                </c:pt>
                <c:pt idx="19">
                  <c:v>5.01</c:v>
                </c:pt>
                <c:pt idx="20">
                  <c:v>5.25</c:v>
                </c:pt>
                <c:pt idx="21">
                  <c:v>5.24</c:v>
                </c:pt>
                <c:pt idx="22">
                  <c:v>4.32</c:v>
                </c:pt>
                <c:pt idx="23">
                  <c:v>5.31</c:v>
                </c:pt>
                <c:pt idx="24">
                  <c:v>5.08</c:v>
                </c:pt>
                <c:pt idx="25">
                  <c:v>5.13</c:v>
                </c:pt>
                <c:pt idx="26">
                  <c:v>5.15</c:v>
                </c:pt>
                <c:pt idx="27">
                  <c:v>4.96</c:v>
                </c:pt>
                <c:pt idx="28">
                  <c:v>4.17</c:v>
                </c:pt>
                <c:pt idx="29">
                  <c:v>4.16</c:v>
                </c:pt>
                <c:pt idx="30">
                  <c:v>4.18</c:v>
                </c:pt>
                <c:pt idx="31">
                  <c:v>4.79</c:v>
                </c:pt>
                <c:pt idx="32">
                  <c:v>4.08</c:v>
                </c:pt>
                <c:pt idx="33">
                  <c:v>4.99</c:v>
                </c:pt>
                <c:pt idx="34">
                  <c:v>4.71</c:v>
                </c:pt>
                <c:pt idx="35">
                  <c:v>4.51</c:v>
                </c:pt>
                <c:pt idx="36">
                  <c:v>4.4000000000000004</c:v>
                </c:pt>
                <c:pt idx="37">
                  <c:v>4.74</c:v>
                </c:pt>
                <c:pt idx="38">
                  <c:v>4.68</c:v>
                </c:pt>
                <c:pt idx="39">
                  <c:v>5.0999999999999996</c:v>
                </c:pt>
                <c:pt idx="40">
                  <c:v>4.74</c:v>
                </c:pt>
                <c:pt idx="41">
                  <c:v>4.5</c:v>
                </c:pt>
                <c:pt idx="42">
                  <c:v>4.9000000000000004</c:v>
                </c:pt>
                <c:pt idx="43">
                  <c:v>4.04</c:v>
                </c:pt>
                <c:pt idx="44">
                  <c:v>5.03</c:v>
                </c:pt>
                <c:pt idx="45">
                  <c:v>5.04</c:v>
                </c:pt>
                <c:pt idx="46">
                  <c:v>5</c:v>
                </c:pt>
                <c:pt idx="47">
                  <c:v>4.95</c:v>
                </c:pt>
                <c:pt idx="48">
                  <c:v>4.8499999999999996</c:v>
                </c:pt>
                <c:pt idx="49">
                  <c:v>4.84</c:v>
                </c:pt>
                <c:pt idx="50">
                  <c:v>4.87</c:v>
                </c:pt>
                <c:pt idx="51">
                  <c:v>5.08</c:v>
                </c:pt>
                <c:pt idx="52">
                  <c:v>4.99</c:v>
                </c:pt>
                <c:pt idx="53">
                  <c:v>4.59</c:v>
                </c:pt>
                <c:pt idx="54">
                  <c:v>4.93</c:v>
                </c:pt>
                <c:pt idx="55">
                  <c:v>4.05</c:v>
                </c:pt>
                <c:pt idx="56">
                  <c:v>4.5599999999999996</c:v>
                </c:pt>
                <c:pt idx="57">
                  <c:v>4.97</c:v>
                </c:pt>
                <c:pt idx="58">
                  <c:v>4.99</c:v>
                </c:pt>
                <c:pt idx="59">
                  <c:v>4.92</c:v>
                </c:pt>
                <c:pt idx="60">
                  <c:v>5.01</c:v>
                </c:pt>
                <c:pt idx="61">
                  <c:v>4.58</c:v>
                </c:pt>
                <c:pt idx="62">
                  <c:v>4.59</c:v>
                </c:pt>
                <c:pt idx="63">
                  <c:v>4.88</c:v>
                </c:pt>
                <c:pt idx="64">
                  <c:v>4.83</c:v>
                </c:pt>
                <c:pt idx="65">
                  <c:v>4.74</c:v>
                </c:pt>
                <c:pt idx="66">
                  <c:v>5.0999999999999996</c:v>
                </c:pt>
                <c:pt idx="67">
                  <c:v>4.78</c:v>
                </c:pt>
                <c:pt idx="68">
                  <c:v>4.95</c:v>
                </c:pt>
                <c:pt idx="69">
                  <c:v>4.92</c:v>
                </c:pt>
                <c:pt idx="70">
                  <c:v>4.78</c:v>
                </c:pt>
                <c:pt idx="71">
                  <c:v>4.8499999999999996</c:v>
                </c:pt>
                <c:pt idx="72">
                  <c:v>4.83</c:v>
                </c:pt>
                <c:pt idx="73">
                  <c:v>4.93</c:v>
                </c:pt>
                <c:pt idx="74">
                  <c:v>4.87</c:v>
                </c:pt>
                <c:pt idx="75">
                  <c:v>4.83</c:v>
                </c:pt>
                <c:pt idx="76">
                  <c:v>4.78</c:v>
                </c:pt>
                <c:pt idx="77">
                  <c:v>4.5</c:v>
                </c:pt>
                <c:pt idx="78">
                  <c:v>4.8600000000000003</c:v>
                </c:pt>
                <c:pt idx="79">
                  <c:v>4.9000000000000004</c:v>
                </c:pt>
                <c:pt idx="80">
                  <c:v>4.91</c:v>
                </c:pt>
                <c:pt idx="81">
                  <c:v>4.93</c:v>
                </c:pt>
                <c:pt idx="82">
                  <c:v>4.76</c:v>
                </c:pt>
                <c:pt idx="83">
                  <c:v>5.0599999999999996</c:v>
                </c:pt>
                <c:pt idx="84">
                  <c:v>4.87</c:v>
                </c:pt>
                <c:pt idx="85">
                  <c:v>4.74</c:v>
                </c:pt>
                <c:pt idx="86">
                  <c:v>4.71</c:v>
                </c:pt>
                <c:pt idx="87">
                  <c:v>4.67</c:v>
                </c:pt>
                <c:pt idx="88">
                  <c:v>4.82</c:v>
                </c:pt>
                <c:pt idx="89">
                  <c:v>4.78</c:v>
                </c:pt>
                <c:pt idx="90">
                  <c:v>4.76</c:v>
                </c:pt>
                <c:pt idx="91">
                  <c:v>4.8600000000000003</c:v>
                </c:pt>
                <c:pt idx="92">
                  <c:v>4.7699999999999996</c:v>
                </c:pt>
                <c:pt idx="93">
                  <c:v>4.74</c:v>
                </c:pt>
                <c:pt idx="94">
                  <c:v>4.7699999999999996</c:v>
                </c:pt>
                <c:pt idx="95">
                  <c:v>4.71</c:v>
                </c:pt>
                <c:pt idx="96">
                  <c:v>4.92</c:v>
                </c:pt>
                <c:pt idx="97">
                  <c:v>4.84</c:v>
                </c:pt>
                <c:pt idx="98">
                  <c:v>4.71</c:v>
                </c:pt>
                <c:pt idx="99">
                  <c:v>4.74</c:v>
                </c:pt>
                <c:pt idx="100">
                  <c:v>4.76</c:v>
                </c:pt>
                <c:pt idx="101">
                  <c:v>4.74</c:v>
                </c:pt>
                <c:pt idx="102">
                  <c:v>4.57</c:v>
                </c:pt>
                <c:pt idx="103">
                  <c:v>4.6500000000000004</c:v>
                </c:pt>
                <c:pt idx="104">
                  <c:v>4.6399999999999997</c:v>
                </c:pt>
                <c:pt idx="105">
                  <c:v>4.5999999999999996</c:v>
                </c:pt>
                <c:pt idx="106">
                  <c:v>4.67</c:v>
                </c:pt>
                <c:pt idx="107">
                  <c:v>4.7300000000000004</c:v>
                </c:pt>
                <c:pt idx="108">
                  <c:v>4.54</c:v>
                </c:pt>
                <c:pt idx="109">
                  <c:v>4.55</c:v>
                </c:pt>
                <c:pt idx="110">
                  <c:v>4.4800000000000004</c:v>
                </c:pt>
                <c:pt idx="111">
                  <c:v>4.6500000000000004</c:v>
                </c:pt>
                <c:pt idx="112">
                  <c:v>4.7300000000000004</c:v>
                </c:pt>
                <c:pt idx="113">
                  <c:v>4.5999999999999996</c:v>
                </c:pt>
                <c:pt idx="114">
                  <c:v>4.7</c:v>
                </c:pt>
                <c:pt idx="115">
                  <c:v>4.63</c:v>
                </c:pt>
                <c:pt idx="116">
                  <c:v>4.5</c:v>
                </c:pt>
                <c:pt idx="117">
                  <c:v>4.54</c:v>
                </c:pt>
                <c:pt idx="118">
                  <c:v>4.5999999999999996</c:v>
                </c:pt>
                <c:pt idx="119">
                  <c:v>4.5199999999999996</c:v>
                </c:pt>
                <c:pt idx="120">
                  <c:v>4.49</c:v>
                </c:pt>
                <c:pt idx="121">
                  <c:v>4.6399999999999997</c:v>
                </c:pt>
                <c:pt idx="122">
                  <c:v>4.43</c:v>
                </c:pt>
                <c:pt idx="123">
                  <c:v>4.41</c:v>
                </c:pt>
                <c:pt idx="124">
                  <c:v>4.46</c:v>
                </c:pt>
                <c:pt idx="125">
                  <c:v>4.45</c:v>
                </c:pt>
                <c:pt idx="126">
                  <c:v>4.51</c:v>
                </c:pt>
                <c:pt idx="127">
                  <c:v>4.46</c:v>
                </c:pt>
                <c:pt idx="128">
                  <c:v>4.4000000000000004</c:v>
                </c:pt>
                <c:pt idx="129">
                  <c:v>4.3499999999999996</c:v>
                </c:pt>
                <c:pt idx="130">
                  <c:v>4.41</c:v>
                </c:pt>
                <c:pt idx="131">
                  <c:v>4.12</c:v>
                </c:pt>
                <c:pt idx="132">
                  <c:v>4.53</c:v>
                </c:pt>
                <c:pt idx="133">
                  <c:v>4.47</c:v>
                </c:pt>
                <c:pt idx="134">
                  <c:v>4.55</c:v>
                </c:pt>
                <c:pt idx="135">
                  <c:v>4.18</c:v>
                </c:pt>
                <c:pt idx="136">
                  <c:v>4.45</c:v>
                </c:pt>
                <c:pt idx="137">
                  <c:v>4.4400000000000004</c:v>
                </c:pt>
                <c:pt idx="138">
                  <c:v>4.6100000000000003</c:v>
                </c:pt>
                <c:pt idx="139">
                  <c:v>4.25</c:v>
                </c:pt>
                <c:pt idx="140">
                  <c:v>4.34</c:v>
                </c:pt>
                <c:pt idx="141">
                  <c:v>4.8499999999999996</c:v>
                </c:pt>
                <c:pt idx="142">
                  <c:v>4.71</c:v>
                </c:pt>
                <c:pt idx="143">
                  <c:v>4.6399999999999997</c:v>
                </c:pt>
                <c:pt idx="144">
                  <c:v>4.76</c:v>
                </c:pt>
                <c:pt idx="145">
                  <c:v>4.5599999999999996</c:v>
                </c:pt>
                <c:pt idx="146">
                  <c:v>4.75</c:v>
                </c:pt>
                <c:pt idx="147">
                  <c:v>4.78</c:v>
                </c:pt>
                <c:pt idx="148">
                  <c:v>4.8499999999999996</c:v>
                </c:pt>
                <c:pt idx="149">
                  <c:v>4.2699999999999996</c:v>
                </c:pt>
                <c:pt idx="150">
                  <c:v>4.63</c:v>
                </c:pt>
                <c:pt idx="151">
                  <c:v>4.92</c:v>
                </c:pt>
                <c:pt idx="152">
                  <c:v>4.76</c:v>
                </c:pt>
                <c:pt idx="153">
                  <c:v>4.71</c:v>
                </c:pt>
                <c:pt idx="154">
                  <c:v>4.9800000000000004</c:v>
                </c:pt>
                <c:pt idx="155">
                  <c:v>4.7300000000000004</c:v>
                </c:pt>
                <c:pt idx="156">
                  <c:v>4.6900000000000004</c:v>
                </c:pt>
                <c:pt idx="157">
                  <c:v>4.7699999999999996</c:v>
                </c:pt>
                <c:pt idx="158">
                  <c:v>4.71</c:v>
                </c:pt>
                <c:pt idx="159">
                  <c:v>4.6900000000000004</c:v>
                </c:pt>
                <c:pt idx="160">
                  <c:v>4.7</c:v>
                </c:pt>
                <c:pt idx="161">
                  <c:v>4.83</c:v>
                </c:pt>
                <c:pt idx="162">
                  <c:v>4.3</c:v>
                </c:pt>
                <c:pt idx="163">
                  <c:v>4.33</c:v>
                </c:pt>
                <c:pt idx="164">
                  <c:v>4.1900000000000004</c:v>
                </c:pt>
                <c:pt idx="165">
                  <c:v>4.32</c:v>
                </c:pt>
                <c:pt idx="166">
                  <c:v>4.5</c:v>
                </c:pt>
                <c:pt idx="167">
                  <c:v>4.28</c:v>
                </c:pt>
              </c:numCache>
            </c:numRef>
          </c:val>
          <c:smooth val="0"/>
          <c:extLst>
            <c:ext xmlns:c16="http://schemas.microsoft.com/office/drawing/2014/chart" uri="{C3380CC4-5D6E-409C-BE32-E72D297353CC}">
              <c16:uniqueId val="{00000000-E4EC-4B52-A15D-014F1003D46A}"/>
            </c:ext>
          </c:extLst>
        </c:ser>
        <c:dLbls>
          <c:showLegendKey val="0"/>
          <c:showVal val="0"/>
          <c:showCatName val="0"/>
          <c:showSerName val="0"/>
          <c:showPercent val="0"/>
          <c:showBubbleSize val="0"/>
        </c:dLbls>
        <c:marker val="1"/>
        <c:smooth val="0"/>
        <c:axId val="156341912"/>
        <c:axId val="156343224"/>
      </c:lineChart>
      <c:catAx>
        <c:axId val="1563419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43224"/>
        <c:crosses val="autoZero"/>
        <c:auto val="1"/>
        <c:lblAlgn val="ctr"/>
        <c:lblOffset val="100"/>
        <c:noMultiLvlLbl val="0"/>
      </c:catAx>
      <c:valAx>
        <c:axId val="156343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41912"/>
        <c:crosses val="autoZero"/>
        <c:crossBetween val="between"/>
      </c:valAx>
      <c:spPr>
        <a:noFill/>
        <a:ln>
          <a:noFill/>
        </a:ln>
        <a:effectLst/>
      </c:spPr>
    </c:plotArea>
    <c:legend>
      <c:legendPos val="b"/>
      <c:layout>
        <c:manualLayout>
          <c:xMode val="edge"/>
          <c:yMode val="edge"/>
          <c:x val="0.43015933747069701"/>
          <c:y val="0.95359588503880732"/>
          <c:w val="8.5769997056443129E-2"/>
          <c:h val="3.279878730465297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Module 1 Mu Values</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Sheet1!$B$1:$B$28</c:f>
              <c:numCache>
                <c:formatCode>General</c:formatCode>
                <c:ptCount val="28"/>
                <c:pt idx="0">
                  <c:v>5.07</c:v>
                </c:pt>
                <c:pt idx="1">
                  <c:v>5.46</c:v>
                </c:pt>
                <c:pt idx="2">
                  <c:v>5.35</c:v>
                </c:pt>
                <c:pt idx="3">
                  <c:v>5.49</c:v>
                </c:pt>
                <c:pt idx="4">
                  <c:v>5.83</c:v>
                </c:pt>
                <c:pt idx="5">
                  <c:v>5.1100000000000003</c:v>
                </c:pt>
                <c:pt idx="6">
                  <c:v>5.4</c:v>
                </c:pt>
                <c:pt idx="7">
                  <c:v>5.37</c:v>
                </c:pt>
                <c:pt idx="8">
                  <c:v>5.29</c:v>
                </c:pt>
                <c:pt idx="9">
                  <c:v>5.35</c:v>
                </c:pt>
                <c:pt idx="10">
                  <c:v>5.4</c:v>
                </c:pt>
                <c:pt idx="11">
                  <c:v>5.31</c:v>
                </c:pt>
                <c:pt idx="12">
                  <c:v>5.3</c:v>
                </c:pt>
                <c:pt idx="13">
                  <c:v>5.05</c:v>
                </c:pt>
                <c:pt idx="14">
                  <c:v>5.18</c:v>
                </c:pt>
                <c:pt idx="15">
                  <c:v>5.26</c:v>
                </c:pt>
                <c:pt idx="16">
                  <c:v>5.3</c:v>
                </c:pt>
                <c:pt idx="17">
                  <c:v>5.24</c:v>
                </c:pt>
                <c:pt idx="18">
                  <c:v>4.87</c:v>
                </c:pt>
                <c:pt idx="19">
                  <c:v>5.01</c:v>
                </c:pt>
                <c:pt idx="20">
                  <c:v>5.25</c:v>
                </c:pt>
                <c:pt idx="21">
                  <c:v>5.24</c:v>
                </c:pt>
                <c:pt idx="22">
                  <c:v>4.32</c:v>
                </c:pt>
                <c:pt idx="23">
                  <c:v>5.31</c:v>
                </c:pt>
                <c:pt idx="24">
                  <c:v>5.08</c:v>
                </c:pt>
                <c:pt idx="25">
                  <c:v>5.13</c:v>
                </c:pt>
                <c:pt idx="26">
                  <c:v>5.15</c:v>
                </c:pt>
                <c:pt idx="27">
                  <c:v>4.96</c:v>
                </c:pt>
              </c:numCache>
            </c:numRef>
          </c:val>
          <c:smooth val="0"/>
          <c:extLst>
            <c:ext xmlns:c16="http://schemas.microsoft.com/office/drawing/2014/chart" uri="{C3380CC4-5D6E-409C-BE32-E72D297353CC}">
              <c16:uniqueId val="{00000000-FC34-4C27-97B9-F802BBF61749}"/>
            </c:ext>
          </c:extLst>
        </c:ser>
        <c:dLbls>
          <c:showLegendKey val="0"/>
          <c:showVal val="0"/>
          <c:showCatName val="0"/>
          <c:showSerName val="0"/>
          <c:showPercent val="0"/>
          <c:showBubbleSize val="0"/>
        </c:dLbls>
        <c:marker val="1"/>
        <c:smooth val="0"/>
        <c:axId val="479112272"/>
        <c:axId val="479114896"/>
      </c:lineChart>
      <c:catAx>
        <c:axId val="479112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114896"/>
        <c:crosses val="autoZero"/>
        <c:auto val="1"/>
        <c:lblAlgn val="ctr"/>
        <c:lblOffset val="100"/>
        <c:noMultiLvlLbl val="0"/>
      </c:catAx>
      <c:valAx>
        <c:axId val="479114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112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Module 6 Mu Values</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Sheet1!$B$141:$B$168</c:f>
              <c:numCache>
                <c:formatCode>General</c:formatCode>
                <c:ptCount val="28"/>
                <c:pt idx="0">
                  <c:v>4.34</c:v>
                </c:pt>
                <c:pt idx="1">
                  <c:v>4.8499999999999996</c:v>
                </c:pt>
                <c:pt idx="2">
                  <c:v>4.71</c:v>
                </c:pt>
                <c:pt idx="3">
                  <c:v>4.6399999999999997</c:v>
                </c:pt>
                <c:pt idx="4">
                  <c:v>4.76</c:v>
                </c:pt>
                <c:pt idx="5">
                  <c:v>4.5599999999999996</c:v>
                </c:pt>
                <c:pt idx="6">
                  <c:v>4.75</c:v>
                </c:pt>
                <c:pt idx="7">
                  <c:v>4.78</c:v>
                </c:pt>
                <c:pt idx="8">
                  <c:v>4.8499999999999996</c:v>
                </c:pt>
                <c:pt idx="9">
                  <c:v>4.2699999999999996</c:v>
                </c:pt>
                <c:pt idx="10">
                  <c:v>4.63</c:v>
                </c:pt>
                <c:pt idx="11">
                  <c:v>4.92</c:v>
                </c:pt>
                <c:pt idx="12">
                  <c:v>4.76</c:v>
                </c:pt>
                <c:pt idx="13">
                  <c:v>4.71</c:v>
                </c:pt>
                <c:pt idx="14">
                  <c:v>4.9800000000000004</c:v>
                </c:pt>
                <c:pt idx="15">
                  <c:v>4.7300000000000004</c:v>
                </c:pt>
                <c:pt idx="16">
                  <c:v>4.6900000000000004</c:v>
                </c:pt>
                <c:pt idx="17">
                  <c:v>4.7699999999999996</c:v>
                </c:pt>
                <c:pt idx="18">
                  <c:v>4.71</c:v>
                </c:pt>
                <c:pt idx="19">
                  <c:v>4.6900000000000004</c:v>
                </c:pt>
                <c:pt idx="20">
                  <c:v>4.7</c:v>
                </c:pt>
                <c:pt idx="21">
                  <c:v>4.83</c:v>
                </c:pt>
                <c:pt idx="22">
                  <c:v>4.3</c:v>
                </c:pt>
                <c:pt idx="23">
                  <c:v>4.33</c:v>
                </c:pt>
                <c:pt idx="24">
                  <c:v>4.1900000000000004</c:v>
                </c:pt>
                <c:pt idx="25">
                  <c:v>4.32</c:v>
                </c:pt>
                <c:pt idx="26">
                  <c:v>4.5</c:v>
                </c:pt>
                <c:pt idx="27">
                  <c:v>4.28</c:v>
                </c:pt>
              </c:numCache>
            </c:numRef>
          </c:val>
          <c:smooth val="0"/>
          <c:extLst>
            <c:ext xmlns:c16="http://schemas.microsoft.com/office/drawing/2014/chart" uri="{C3380CC4-5D6E-409C-BE32-E72D297353CC}">
              <c16:uniqueId val="{00000000-3AE3-4A07-958D-385C9A159B1D}"/>
            </c:ext>
          </c:extLst>
        </c:ser>
        <c:dLbls>
          <c:showLegendKey val="0"/>
          <c:showVal val="0"/>
          <c:showCatName val="0"/>
          <c:showSerName val="0"/>
          <c:showPercent val="0"/>
          <c:showBubbleSize val="0"/>
        </c:dLbls>
        <c:marker val="1"/>
        <c:smooth val="0"/>
        <c:axId val="479065368"/>
        <c:axId val="479074224"/>
      </c:lineChart>
      <c:catAx>
        <c:axId val="4790653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074224"/>
        <c:crosses val="autoZero"/>
        <c:auto val="1"/>
        <c:lblAlgn val="ctr"/>
        <c:lblOffset val="100"/>
        <c:noMultiLvlLbl val="0"/>
      </c:catAx>
      <c:valAx>
        <c:axId val="47907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065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4BB03-2F4A-47A1-BAD4-58840F591054}" type="datetimeFigureOut">
              <a:rPr lang="en-US" smtClean="0"/>
              <a:t>10/10/2016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AFB4-2352-403E-97BA-BEF64021AA3C}" type="slidenum">
              <a:rPr lang="en-US" smtClean="0"/>
              <a:t>‹#›</a:t>
            </a:fld>
            <a:endParaRPr lang="en-US"/>
          </a:p>
        </p:txBody>
      </p:sp>
    </p:spTree>
    <p:extLst>
      <p:ext uri="{BB962C8B-B14F-4D97-AF65-F5344CB8AC3E}">
        <p14:creationId xmlns:p14="http://schemas.microsoft.com/office/powerpoint/2010/main" val="754456499"/>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0DEE6-3BFC-4B37-AE8E-6D57F2FF9AAD}"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267268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0DEE6-3BFC-4B37-AE8E-6D57F2FF9AAD}"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370077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0DEE6-3BFC-4B37-AE8E-6D57F2FF9AAD}"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95710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0DEE6-3BFC-4B37-AE8E-6D57F2FF9AAD}"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132874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40DEE6-3BFC-4B37-AE8E-6D57F2FF9AAD}"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357048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40DEE6-3BFC-4B37-AE8E-6D57F2FF9AAD}"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251456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40DEE6-3BFC-4B37-AE8E-6D57F2FF9AAD}"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26241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40DEE6-3BFC-4B37-AE8E-6D57F2FF9AAD}"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422780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0DEE6-3BFC-4B37-AE8E-6D57F2FF9AAD}"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230736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040DEE6-3BFC-4B37-AE8E-6D57F2FF9AAD}"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4764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040DEE6-3BFC-4B37-AE8E-6D57F2FF9AAD}"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EFF4-4CD6-4478-922B-941623BAAF46}" type="slidenum">
              <a:rPr lang="en-US" smtClean="0"/>
              <a:t>‹#›</a:t>
            </a:fld>
            <a:endParaRPr lang="en-US"/>
          </a:p>
        </p:txBody>
      </p:sp>
    </p:spTree>
    <p:extLst>
      <p:ext uri="{BB962C8B-B14F-4D97-AF65-F5344CB8AC3E}">
        <p14:creationId xmlns:p14="http://schemas.microsoft.com/office/powerpoint/2010/main" val="409646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040DEE6-3BFC-4B37-AE8E-6D57F2FF9AAD}" type="datetimeFigureOut">
              <a:rPr lang="en-US" smtClean="0"/>
              <a:t>10/10/2016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674EFF4-4CD6-4478-922B-941623BAAF46}" type="slidenum">
              <a:rPr lang="en-US" smtClean="0"/>
              <a:t>‹#›</a:t>
            </a:fld>
            <a:endParaRPr lang="en-US"/>
          </a:p>
        </p:txBody>
      </p:sp>
    </p:spTree>
    <p:extLst>
      <p:ext uri="{BB962C8B-B14F-4D97-AF65-F5344CB8AC3E}">
        <p14:creationId xmlns:p14="http://schemas.microsoft.com/office/powerpoint/2010/main" val="364918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1.wdp"/><Relationship Id="rId15" Type="http://schemas.openxmlformats.org/officeDocument/2006/relationships/chart" Target="../charts/chart3.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1336431" y="6119446"/>
            <a:ext cx="10269416" cy="25673539"/>
          </a:xfrm>
          <a:prstGeom prst="rect">
            <a:avLst/>
          </a:prstGeom>
          <a:ln w="158750" cap="flat" cmpd="sng">
            <a:solidFill>
              <a:srgbClr val="00B0F0"/>
            </a:solidFill>
          </a:ln>
          <a:scene3d>
            <a:camera prst="orthographicFront"/>
            <a:lightRig rig="threePt" dir="t"/>
          </a:scene3d>
          <a:sp3d prstMaterial="dkEdge"/>
        </p:spPr>
        <p:txBody>
          <a:bodyPr vert="horz" wrap="square"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800" dirty="0">
              <a:cs typeface="Arial" panose="020B0604020202020204" pitchFamily="34" charset="0"/>
            </a:endParaRPr>
          </a:p>
        </p:txBody>
      </p:sp>
      <p:sp>
        <p:nvSpPr>
          <p:cNvPr id="8" name="Content Placeholder 5"/>
          <p:cNvSpPr txBox="1">
            <a:spLocks/>
          </p:cNvSpPr>
          <p:nvPr/>
        </p:nvSpPr>
        <p:spPr>
          <a:xfrm>
            <a:off x="32426032" y="6119445"/>
            <a:ext cx="10269416" cy="25673539"/>
          </a:xfrm>
          <a:prstGeom prst="rect">
            <a:avLst/>
          </a:prstGeom>
          <a:ln w="158750">
            <a:solidFill>
              <a:srgbClr val="00B0F0"/>
            </a:solidFill>
          </a:ln>
        </p:spPr>
        <p:txBody>
          <a:bodyPr>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Font typeface="Arial" panose="020B0604020202020204" pitchFamily="34" charset="0"/>
              <a:buNone/>
            </a:pPr>
            <a:endParaRPr lang="en-US" sz="1200" dirty="0"/>
          </a:p>
        </p:txBody>
      </p:sp>
      <p:sp>
        <p:nvSpPr>
          <p:cNvPr id="9" name="TextBox 8"/>
          <p:cNvSpPr txBox="1"/>
          <p:nvPr/>
        </p:nvSpPr>
        <p:spPr>
          <a:xfrm>
            <a:off x="12379570" y="6063796"/>
            <a:ext cx="19272739" cy="25637788"/>
          </a:xfrm>
          <a:prstGeom prst="rect">
            <a:avLst/>
          </a:prstGeom>
          <a:noFill/>
          <a:ln w="158750">
            <a:solidFill>
              <a:srgbClr val="00B0F0"/>
            </a:solidFill>
          </a:ln>
        </p:spPr>
        <p:txBody>
          <a:bodyPr wrap="square" numCol="1" rtlCol="0">
            <a:spAutoFit/>
          </a:bodyPr>
          <a:lstStyle/>
          <a:p>
            <a:endParaRPr lang="en-US" sz="2200" dirty="0"/>
          </a:p>
          <a:p>
            <a:endParaRPr lang="en-US" sz="28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10" name="TextBox 9"/>
          <p:cNvSpPr txBox="1"/>
          <p:nvPr/>
        </p:nvSpPr>
        <p:spPr>
          <a:xfrm>
            <a:off x="1618395" y="6460136"/>
            <a:ext cx="9777047" cy="19574589"/>
          </a:xfrm>
          <a:prstGeom prst="rect">
            <a:avLst/>
          </a:prstGeom>
          <a:noFill/>
        </p:spPr>
        <p:txBody>
          <a:bodyPr wrap="square" rtlCol="0">
            <a:spAutoFit/>
          </a:bodyPr>
          <a:lstStyle/>
          <a:p>
            <a:r>
              <a:rPr lang="en-US" sz="3800" u="sng" dirty="0"/>
              <a:t>Photomultiplier Tubes &amp; Photoelectric Effect:</a:t>
            </a:r>
          </a:p>
          <a:p>
            <a:endParaRPr lang="en-US" sz="3600" u="sng" dirty="0"/>
          </a:p>
          <a:p>
            <a:r>
              <a:rPr lang="en-US" sz="3600" dirty="0"/>
              <a:t>The multi-anode PMTs utilize properties of the photoelectric effect by taking in light from cosmic ray events and amplifying these  events into a </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tightness during </a:t>
            </a:r>
          </a:p>
          <a:p>
            <a:r>
              <a:rPr lang="en-US" sz="3600" dirty="0"/>
              <a:t>testing reduces the potential of interference with the signals.</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3800" u="sng" dirty="0"/>
              <a:t>Scintillating Bars</a:t>
            </a:r>
            <a:r>
              <a:rPr lang="en-US" sz="3600" dirty="0"/>
              <a:t>:</a:t>
            </a:r>
          </a:p>
          <a:p>
            <a:endParaRPr lang="en-US" sz="3800" dirty="0"/>
          </a:p>
          <a:p>
            <a:r>
              <a:rPr lang="en-US" sz="3600" dirty="0"/>
              <a:t>The bars are made by attaching fourteen individual paddles together and each bar has  different edge angles depending on where the bar is positioned in the detector relative to the target. When a cosmic ray hits the material a shower of photons is created which is then picked up by the optical fibers. </a:t>
            </a:r>
          </a:p>
          <a:p>
            <a:endParaRPr lang="en-US" sz="3600" dirty="0"/>
          </a:p>
        </p:txBody>
      </p:sp>
      <p:pic>
        <p:nvPicPr>
          <p:cNvPr id="11" name="Picture 10"/>
          <p:cNvPicPr>
            <a:picLocks noChangeAspect="1"/>
          </p:cNvPicPr>
          <p:nvPr/>
        </p:nvPicPr>
        <p:blipFill>
          <a:blip r:embed="rId2"/>
          <a:stretch>
            <a:fillRect/>
          </a:stretch>
        </p:blipFill>
        <p:spPr>
          <a:xfrm>
            <a:off x="5063377" y="9796523"/>
            <a:ext cx="6041295" cy="4069052"/>
          </a:xfrm>
          <a:prstGeom prst="rect">
            <a:avLst/>
          </a:prstGeom>
        </p:spPr>
      </p:pic>
      <p:sp>
        <p:nvSpPr>
          <p:cNvPr id="12" name="TextBox 11"/>
          <p:cNvSpPr txBox="1"/>
          <p:nvPr/>
        </p:nvSpPr>
        <p:spPr>
          <a:xfrm>
            <a:off x="1592781" y="9140262"/>
            <a:ext cx="3194054" cy="4524315"/>
          </a:xfrm>
          <a:prstGeom prst="rect">
            <a:avLst/>
          </a:prstGeom>
          <a:noFill/>
        </p:spPr>
        <p:txBody>
          <a:bodyPr wrap="square" rtlCol="0">
            <a:spAutoFit/>
          </a:bodyPr>
          <a:lstStyle/>
          <a:p>
            <a:r>
              <a:rPr lang="en-US" sz="3600" dirty="0"/>
              <a:t>signal. The sixteen pixels allow for testing of multiple fibers at once.  In this case, only fourteen are used. Light</a:t>
            </a:r>
          </a:p>
        </p:txBody>
      </p:sp>
      <p:sp>
        <p:nvSpPr>
          <p:cNvPr id="15" name="Cube 14"/>
          <p:cNvSpPr/>
          <p:nvPr/>
        </p:nvSpPr>
        <p:spPr>
          <a:xfrm>
            <a:off x="2039816" y="15791754"/>
            <a:ext cx="4431323" cy="4273668"/>
          </a:xfrm>
          <a:prstGeom prst="cub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3"/>
          <a:stretch>
            <a:fillRect/>
          </a:stretch>
        </p:blipFill>
        <p:spPr>
          <a:xfrm>
            <a:off x="6471139" y="15791756"/>
            <a:ext cx="4432176" cy="4273666"/>
          </a:xfrm>
          <a:prstGeom prst="rect">
            <a:avLst/>
          </a:prstGeom>
        </p:spPr>
      </p:pic>
      <p:cxnSp>
        <p:nvCxnSpPr>
          <p:cNvPr id="20" name="Straight Connector 19"/>
          <p:cNvCxnSpPr>
            <a:stCxn id="15" idx="1"/>
            <a:endCxn id="15" idx="3"/>
          </p:cNvCxnSpPr>
          <p:nvPr/>
        </p:nvCxnSpPr>
        <p:spPr>
          <a:xfrm>
            <a:off x="3721269" y="16860171"/>
            <a:ext cx="0" cy="3205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55477" y="16860170"/>
            <a:ext cx="0" cy="3205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176984" y="16860170"/>
            <a:ext cx="0" cy="3205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44526" y="16860170"/>
            <a:ext cx="0" cy="3205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39955" y="16860169"/>
            <a:ext cx="0" cy="3205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39955" y="18462794"/>
            <a:ext cx="21045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68983" y="16860169"/>
            <a:ext cx="21045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39954" y="17613708"/>
            <a:ext cx="21045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39954" y="20065420"/>
            <a:ext cx="21045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68983" y="19268337"/>
            <a:ext cx="21045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61623" y="19467876"/>
            <a:ext cx="941196" cy="369332"/>
          </a:xfrm>
          <a:prstGeom prst="rect">
            <a:avLst/>
          </a:prstGeom>
          <a:noFill/>
        </p:spPr>
        <p:txBody>
          <a:bodyPr wrap="square" rtlCol="0">
            <a:spAutoFit/>
          </a:bodyPr>
          <a:lstStyle/>
          <a:p>
            <a:r>
              <a:rPr lang="en-US" dirty="0">
                <a:solidFill>
                  <a:schemeClr val="bg1"/>
                </a:solidFill>
              </a:rPr>
              <a:t>1</a:t>
            </a:r>
          </a:p>
        </p:txBody>
      </p:sp>
      <p:sp>
        <p:nvSpPr>
          <p:cNvPr id="33" name="TextBox 32"/>
          <p:cNvSpPr txBox="1"/>
          <p:nvPr/>
        </p:nvSpPr>
        <p:spPr>
          <a:xfrm>
            <a:off x="3314282" y="19455636"/>
            <a:ext cx="941196" cy="369332"/>
          </a:xfrm>
          <a:prstGeom prst="rect">
            <a:avLst/>
          </a:prstGeom>
          <a:noFill/>
        </p:spPr>
        <p:txBody>
          <a:bodyPr wrap="square" rtlCol="0">
            <a:spAutoFit/>
          </a:bodyPr>
          <a:lstStyle/>
          <a:p>
            <a:r>
              <a:rPr lang="en-US" dirty="0">
                <a:solidFill>
                  <a:schemeClr val="bg1"/>
                </a:solidFill>
              </a:rPr>
              <a:t>2</a:t>
            </a:r>
          </a:p>
        </p:txBody>
      </p:sp>
      <p:sp>
        <p:nvSpPr>
          <p:cNvPr id="34" name="TextBox 33"/>
          <p:cNvSpPr txBox="1"/>
          <p:nvPr/>
        </p:nvSpPr>
        <p:spPr>
          <a:xfrm>
            <a:off x="3850811" y="19462129"/>
            <a:ext cx="941196" cy="369332"/>
          </a:xfrm>
          <a:prstGeom prst="rect">
            <a:avLst/>
          </a:prstGeom>
          <a:noFill/>
        </p:spPr>
        <p:txBody>
          <a:bodyPr wrap="square" rtlCol="0">
            <a:spAutoFit/>
          </a:bodyPr>
          <a:lstStyle/>
          <a:p>
            <a:r>
              <a:rPr lang="en-US" dirty="0">
                <a:solidFill>
                  <a:schemeClr val="bg1"/>
                </a:solidFill>
              </a:rPr>
              <a:t>3</a:t>
            </a:r>
          </a:p>
        </p:txBody>
      </p:sp>
      <p:sp>
        <p:nvSpPr>
          <p:cNvPr id="35" name="TextBox 34"/>
          <p:cNvSpPr txBox="1"/>
          <p:nvPr/>
        </p:nvSpPr>
        <p:spPr>
          <a:xfrm>
            <a:off x="4365746" y="19455636"/>
            <a:ext cx="941196" cy="369332"/>
          </a:xfrm>
          <a:prstGeom prst="rect">
            <a:avLst/>
          </a:prstGeom>
          <a:noFill/>
        </p:spPr>
        <p:txBody>
          <a:bodyPr wrap="square" rtlCol="0">
            <a:spAutoFit/>
          </a:bodyPr>
          <a:lstStyle/>
          <a:p>
            <a:r>
              <a:rPr lang="en-US" dirty="0">
                <a:solidFill>
                  <a:schemeClr val="bg1"/>
                </a:solidFill>
              </a:rPr>
              <a:t>4</a:t>
            </a:r>
          </a:p>
        </p:txBody>
      </p:sp>
      <p:sp>
        <p:nvSpPr>
          <p:cNvPr id="36" name="TextBox 35"/>
          <p:cNvSpPr txBox="1"/>
          <p:nvPr/>
        </p:nvSpPr>
        <p:spPr>
          <a:xfrm>
            <a:off x="2769497" y="18670793"/>
            <a:ext cx="941196" cy="369332"/>
          </a:xfrm>
          <a:prstGeom prst="rect">
            <a:avLst/>
          </a:prstGeom>
          <a:noFill/>
        </p:spPr>
        <p:txBody>
          <a:bodyPr wrap="square" rtlCol="0">
            <a:spAutoFit/>
          </a:bodyPr>
          <a:lstStyle/>
          <a:p>
            <a:r>
              <a:rPr lang="en-US" dirty="0">
                <a:solidFill>
                  <a:schemeClr val="bg1"/>
                </a:solidFill>
              </a:rPr>
              <a:t>5</a:t>
            </a:r>
          </a:p>
        </p:txBody>
      </p:sp>
      <p:sp>
        <p:nvSpPr>
          <p:cNvPr id="37" name="TextBox 36"/>
          <p:cNvSpPr txBox="1"/>
          <p:nvPr/>
        </p:nvSpPr>
        <p:spPr>
          <a:xfrm>
            <a:off x="3306525" y="18694256"/>
            <a:ext cx="941196" cy="369332"/>
          </a:xfrm>
          <a:prstGeom prst="rect">
            <a:avLst/>
          </a:prstGeom>
          <a:noFill/>
        </p:spPr>
        <p:txBody>
          <a:bodyPr wrap="square" rtlCol="0">
            <a:spAutoFit/>
          </a:bodyPr>
          <a:lstStyle/>
          <a:p>
            <a:r>
              <a:rPr lang="en-US" dirty="0">
                <a:solidFill>
                  <a:schemeClr val="bg1"/>
                </a:solidFill>
              </a:rPr>
              <a:t>6</a:t>
            </a:r>
          </a:p>
        </p:txBody>
      </p:sp>
      <p:sp>
        <p:nvSpPr>
          <p:cNvPr id="38" name="TextBox 37"/>
          <p:cNvSpPr txBox="1"/>
          <p:nvPr/>
        </p:nvSpPr>
        <p:spPr>
          <a:xfrm>
            <a:off x="3850811" y="18670793"/>
            <a:ext cx="941196" cy="369332"/>
          </a:xfrm>
          <a:prstGeom prst="rect">
            <a:avLst/>
          </a:prstGeom>
          <a:noFill/>
        </p:spPr>
        <p:txBody>
          <a:bodyPr wrap="square" rtlCol="0">
            <a:spAutoFit/>
          </a:bodyPr>
          <a:lstStyle/>
          <a:p>
            <a:r>
              <a:rPr lang="en-US" dirty="0">
                <a:solidFill>
                  <a:schemeClr val="bg1"/>
                </a:solidFill>
              </a:rPr>
              <a:t>7</a:t>
            </a:r>
          </a:p>
        </p:txBody>
      </p:sp>
      <p:sp>
        <p:nvSpPr>
          <p:cNvPr id="39" name="TextBox 38"/>
          <p:cNvSpPr txBox="1"/>
          <p:nvPr/>
        </p:nvSpPr>
        <p:spPr>
          <a:xfrm>
            <a:off x="4345297" y="18670793"/>
            <a:ext cx="941196" cy="369332"/>
          </a:xfrm>
          <a:prstGeom prst="rect">
            <a:avLst/>
          </a:prstGeom>
          <a:noFill/>
        </p:spPr>
        <p:txBody>
          <a:bodyPr wrap="square" rtlCol="0">
            <a:spAutoFit/>
          </a:bodyPr>
          <a:lstStyle/>
          <a:p>
            <a:r>
              <a:rPr lang="en-US" dirty="0">
                <a:solidFill>
                  <a:schemeClr val="bg1"/>
                </a:solidFill>
              </a:rPr>
              <a:t>8</a:t>
            </a:r>
          </a:p>
        </p:txBody>
      </p:sp>
      <p:sp>
        <p:nvSpPr>
          <p:cNvPr id="41" name="TextBox 40"/>
          <p:cNvSpPr txBox="1"/>
          <p:nvPr/>
        </p:nvSpPr>
        <p:spPr>
          <a:xfrm>
            <a:off x="2782337" y="17853585"/>
            <a:ext cx="941196" cy="369332"/>
          </a:xfrm>
          <a:prstGeom prst="rect">
            <a:avLst/>
          </a:prstGeom>
          <a:noFill/>
        </p:spPr>
        <p:txBody>
          <a:bodyPr wrap="square" rtlCol="0">
            <a:spAutoFit/>
          </a:bodyPr>
          <a:lstStyle/>
          <a:p>
            <a:r>
              <a:rPr lang="en-US" dirty="0">
                <a:solidFill>
                  <a:schemeClr val="bg1"/>
                </a:solidFill>
              </a:rPr>
              <a:t>9</a:t>
            </a:r>
          </a:p>
        </p:txBody>
      </p:sp>
      <p:sp>
        <p:nvSpPr>
          <p:cNvPr id="42" name="TextBox 41"/>
          <p:cNvSpPr txBox="1"/>
          <p:nvPr/>
        </p:nvSpPr>
        <p:spPr>
          <a:xfrm>
            <a:off x="3224462" y="17859501"/>
            <a:ext cx="941196" cy="369332"/>
          </a:xfrm>
          <a:prstGeom prst="rect">
            <a:avLst/>
          </a:prstGeom>
          <a:noFill/>
        </p:spPr>
        <p:txBody>
          <a:bodyPr wrap="square" rtlCol="0">
            <a:spAutoFit/>
          </a:bodyPr>
          <a:lstStyle/>
          <a:p>
            <a:r>
              <a:rPr lang="en-US" dirty="0">
                <a:solidFill>
                  <a:schemeClr val="bg1"/>
                </a:solidFill>
              </a:rPr>
              <a:t>10</a:t>
            </a:r>
          </a:p>
        </p:txBody>
      </p:sp>
      <p:sp>
        <p:nvSpPr>
          <p:cNvPr id="43" name="TextBox 42"/>
          <p:cNvSpPr txBox="1"/>
          <p:nvPr/>
        </p:nvSpPr>
        <p:spPr>
          <a:xfrm>
            <a:off x="3777123" y="17859500"/>
            <a:ext cx="941196" cy="369332"/>
          </a:xfrm>
          <a:prstGeom prst="rect">
            <a:avLst/>
          </a:prstGeom>
          <a:noFill/>
        </p:spPr>
        <p:txBody>
          <a:bodyPr wrap="square" rtlCol="0">
            <a:spAutoFit/>
          </a:bodyPr>
          <a:lstStyle/>
          <a:p>
            <a:r>
              <a:rPr lang="en-US" dirty="0">
                <a:solidFill>
                  <a:schemeClr val="bg1"/>
                </a:solidFill>
              </a:rPr>
              <a:t>11</a:t>
            </a:r>
          </a:p>
        </p:txBody>
      </p:sp>
      <p:sp>
        <p:nvSpPr>
          <p:cNvPr id="44" name="TextBox 43"/>
          <p:cNvSpPr txBox="1"/>
          <p:nvPr/>
        </p:nvSpPr>
        <p:spPr>
          <a:xfrm>
            <a:off x="4316824" y="17841864"/>
            <a:ext cx="941196" cy="369332"/>
          </a:xfrm>
          <a:prstGeom prst="rect">
            <a:avLst/>
          </a:prstGeom>
          <a:noFill/>
        </p:spPr>
        <p:txBody>
          <a:bodyPr wrap="square" rtlCol="0">
            <a:spAutoFit/>
          </a:bodyPr>
          <a:lstStyle/>
          <a:p>
            <a:r>
              <a:rPr lang="en-US" dirty="0">
                <a:solidFill>
                  <a:schemeClr val="bg1"/>
                </a:solidFill>
              </a:rPr>
              <a:t>12</a:t>
            </a:r>
          </a:p>
        </p:txBody>
      </p:sp>
      <p:sp>
        <p:nvSpPr>
          <p:cNvPr id="45" name="TextBox 44"/>
          <p:cNvSpPr txBox="1"/>
          <p:nvPr/>
        </p:nvSpPr>
        <p:spPr>
          <a:xfrm>
            <a:off x="2690254" y="17059711"/>
            <a:ext cx="941196" cy="369332"/>
          </a:xfrm>
          <a:prstGeom prst="rect">
            <a:avLst/>
          </a:prstGeom>
          <a:noFill/>
        </p:spPr>
        <p:txBody>
          <a:bodyPr wrap="square" rtlCol="0">
            <a:spAutoFit/>
          </a:bodyPr>
          <a:lstStyle/>
          <a:p>
            <a:r>
              <a:rPr lang="en-US" dirty="0">
                <a:solidFill>
                  <a:schemeClr val="bg1"/>
                </a:solidFill>
              </a:rPr>
              <a:t>13</a:t>
            </a:r>
          </a:p>
        </p:txBody>
      </p:sp>
      <p:sp>
        <p:nvSpPr>
          <p:cNvPr id="46" name="TextBox 45"/>
          <p:cNvSpPr txBox="1"/>
          <p:nvPr/>
        </p:nvSpPr>
        <p:spPr>
          <a:xfrm>
            <a:off x="3240915" y="17059711"/>
            <a:ext cx="941196" cy="369332"/>
          </a:xfrm>
          <a:prstGeom prst="rect">
            <a:avLst/>
          </a:prstGeom>
          <a:noFill/>
        </p:spPr>
        <p:txBody>
          <a:bodyPr wrap="square" rtlCol="0">
            <a:spAutoFit/>
          </a:bodyPr>
          <a:lstStyle/>
          <a:p>
            <a:r>
              <a:rPr lang="en-US" dirty="0">
                <a:solidFill>
                  <a:schemeClr val="bg1"/>
                </a:solidFill>
              </a:rPr>
              <a:t>14</a:t>
            </a:r>
          </a:p>
        </p:txBody>
      </p:sp>
      <p:sp>
        <p:nvSpPr>
          <p:cNvPr id="47" name="TextBox 46"/>
          <p:cNvSpPr txBox="1"/>
          <p:nvPr/>
        </p:nvSpPr>
        <p:spPr>
          <a:xfrm>
            <a:off x="3794956" y="17059710"/>
            <a:ext cx="941196" cy="369332"/>
          </a:xfrm>
          <a:prstGeom prst="rect">
            <a:avLst/>
          </a:prstGeom>
          <a:noFill/>
        </p:spPr>
        <p:txBody>
          <a:bodyPr wrap="square" rtlCol="0">
            <a:spAutoFit/>
          </a:bodyPr>
          <a:lstStyle/>
          <a:p>
            <a:r>
              <a:rPr lang="en-US" dirty="0">
                <a:solidFill>
                  <a:schemeClr val="bg1"/>
                </a:solidFill>
              </a:rPr>
              <a:t>15</a:t>
            </a:r>
          </a:p>
        </p:txBody>
      </p:sp>
      <p:sp>
        <p:nvSpPr>
          <p:cNvPr id="48" name="TextBox 47"/>
          <p:cNvSpPr txBox="1"/>
          <p:nvPr/>
        </p:nvSpPr>
        <p:spPr>
          <a:xfrm>
            <a:off x="4296227" y="17059709"/>
            <a:ext cx="941196" cy="369332"/>
          </a:xfrm>
          <a:prstGeom prst="rect">
            <a:avLst/>
          </a:prstGeom>
          <a:noFill/>
        </p:spPr>
        <p:txBody>
          <a:bodyPr wrap="square" rtlCol="0">
            <a:spAutoFit/>
          </a:bodyPr>
          <a:lstStyle/>
          <a:p>
            <a:r>
              <a:rPr lang="en-US" dirty="0">
                <a:solidFill>
                  <a:schemeClr val="bg1"/>
                </a:solidFill>
              </a:rPr>
              <a:t>16</a:t>
            </a:r>
          </a:p>
        </p:txBody>
      </p:sp>
      <p:sp>
        <p:nvSpPr>
          <p:cNvPr id="50" name="TextBox 49"/>
          <p:cNvSpPr txBox="1"/>
          <p:nvPr/>
        </p:nvSpPr>
        <p:spPr>
          <a:xfrm>
            <a:off x="7071278" y="17244375"/>
            <a:ext cx="2149729" cy="646331"/>
          </a:xfrm>
          <a:prstGeom prst="rect">
            <a:avLst/>
          </a:prstGeom>
          <a:noFill/>
          <a:ln>
            <a:solidFill>
              <a:schemeClr val="bg1"/>
            </a:solidFill>
          </a:ln>
        </p:spPr>
        <p:txBody>
          <a:bodyPr wrap="square" rtlCol="0">
            <a:spAutoFit/>
          </a:bodyPr>
          <a:lstStyle/>
          <a:p>
            <a:pPr algn="ctr"/>
            <a:r>
              <a:rPr lang="en-US" dirty="0">
                <a:solidFill>
                  <a:schemeClr val="bg1"/>
                </a:solidFill>
              </a:rPr>
              <a:t>* * * * * * * *</a:t>
            </a:r>
          </a:p>
          <a:p>
            <a:pPr algn="ctr"/>
            <a:r>
              <a:rPr lang="en-US" dirty="0">
                <a:solidFill>
                  <a:schemeClr val="bg1"/>
                </a:solidFill>
              </a:rPr>
              <a:t>* * * * * * * *</a:t>
            </a:r>
          </a:p>
        </p:txBody>
      </p:sp>
      <p:sp>
        <p:nvSpPr>
          <p:cNvPr id="51" name="TextBox 50"/>
          <p:cNvSpPr txBox="1"/>
          <p:nvPr/>
        </p:nvSpPr>
        <p:spPr>
          <a:xfrm>
            <a:off x="7071277" y="18005951"/>
            <a:ext cx="2149729" cy="646331"/>
          </a:xfrm>
          <a:prstGeom prst="rect">
            <a:avLst/>
          </a:prstGeom>
          <a:noFill/>
          <a:ln>
            <a:solidFill>
              <a:schemeClr val="bg1"/>
            </a:solidFill>
          </a:ln>
        </p:spPr>
        <p:txBody>
          <a:bodyPr wrap="square" rtlCol="0">
            <a:spAutoFit/>
          </a:bodyPr>
          <a:lstStyle/>
          <a:p>
            <a:pPr algn="ctr"/>
            <a:r>
              <a:rPr lang="en-US" dirty="0">
                <a:solidFill>
                  <a:schemeClr val="bg1"/>
                </a:solidFill>
              </a:rPr>
              <a:t>* * * * * * * *</a:t>
            </a:r>
          </a:p>
          <a:p>
            <a:pPr algn="ctr"/>
            <a:r>
              <a:rPr lang="en-US" dirty="0">
                <a:solidFill>
                  <a:schemeClr val="bg1"/>
                </a:solidFill>
              </a:rPr>
              <a:t>* * * * * * * *</a:t>
            </a:r>
          </a:p>
        </p:txBody>
      </p:sp>
      <p:sp>
        <p:nvSpPr>
          <p:cNvPr id="52" name="TextBox 51"/>
          <p:cNvSpPr txBox="1"/>
          <p:nvPr/>
        </p:nvSpPr>
        <p:spPr>
          <a:xfrm>
            <a:off x="6538714" y="17382874"/>
            <a:ext cx="941196" cy="369332"/>
          </a:xfrm>
          <a:prstGeom prst="rect">
            <a:avLst/>
          </a:prstGeom>
          <a:noFill/>
        </p:spPr>
        <p:txBody>
          <a:bodyPr wrap="square" rtlCol="0">
            <a:spAutoFit/>
          </a:bodyPr>
          <a:lstStyle/>
          <a:p>
            <a:r>
              <a:rPr lang="en-US" dirty="0">
                <a:solidFill>
                  <a:schemeClr val="bg1"/>
                </a:solidFill>
              </a:rPr>
              <a:t>16</a:t>
            </a:r>
          </a:p>
        </p:txBody>
      </p:sp>
      <p:sp>
        <p:nvSpPr>
          <p:cNvPr id="53" name="TextBox 52"/>
          <p:cNvSpPr txBox="1"/>
          <p:nvPr/>
        </p:nvSpPr>
        <p:spPr>
          <a:xfrm>
            <a:off x="9362741" y="17385117"/>
            <a:ext cx="941196" cy="369332"/>
          </a:xfrm>
          <a:prstGeom prst="rect">
            <a:avLst/>
          </a:prstGeom>
          <a:noFill/>
        </p:spPr>
        <p:txBody>
          <a:bodyPr wrap="square" rtlCol="0">
            <a:spAutoFit/>
          </a:bodyPr>
          <a:lstStyle/>
          <a:p>
            <a:r>
              <a:rPr lang="en-US" dirty="0">
                <a:solidFill>
                  <a:schemeClr val="bg1"/>
                </a:solidFill>
              </a:rPr>
              <a:t>9</a:t>
            </a:r>
          </a:p>
        </p:txBody>
      </p:sp>
      <p:sp>
        <p:nvSpPr>
          <p:cNvPr id="54" name="TextBox 53"/>
          <p:cNvSpPr txBox="1"/>
          <p:nvPr/>
        </p:nvSpPr>
        <p:spPr>
          <a:xfrm>
            <a:off x="6613520" y="18144451"/>
            <a:ext cx="941196" cy="369332"/>
          </a:xfrm>
          <a:prstGeom prst="rect">
            <a:avLst/>
          </a:prstGeom>
          <a:noFill/>
        </p:spPr>
        <p:txBody>
          <a:bodyPr wrap="square" rtlCol="0">
            <a:spAutoFit/>
          </a:bodyPr>
          <a:lstStyle/>
          <a:p>
            <a:r>
              <a:rPr lang="en-US" dirty="0">
                <a:solidFill>
                  <a:schemeClr val="bg1"/>
                </a:solidFill>
              </a:rPr>
              <a:t>8</a:t>
            </a:r>
          </a:p>
        </p:txBody>
      </p:sp>
      <p:sp>
        <p:nvSpPr>
          <p:cNvPr id="55" name="TextBox 54"/>
          <p:cNvSpPr txBox="1"/>
          <p:nvPr/>
        </p:nvSpPr>
        <p:spPr>
          <a:xfrm>
            <a:off x="9362741" y="18144451"/>
            <a:ext cx="941196" cy="369332"/>
          </a:xfrm>
          <a:prstGeom prst="rect">
            <a:avLst/>
          </a:prstGeom>
          <a:noFill/>
        </p:spPr>
        <p:txBody>
          <a:bodyPr wrap="square" rtlCol="0">
            <a:spAutoFit/>
          </a:bodyPr>
          <a:lstStyle/>
          <a:p>
            <a:r>
              <a:rPr lang="en-US" dirty="0">
                <a:solidFill>
                  <a:schemeClr val="bg1"/>
                </a:solidFill>
              </a:rPr>
              <a:t>1</a:t>
            </a:r>
          </a:p>
        </p:txBody>
      </p:sp>
      <p:sp>
        <p:nvSpPr>
          <p:cNvPr id="56" name="Freeform 55"/>
          <p:cNvSpPr/>
          <p:nvPr/>
        </p:nvSpPr>
        <p:spPr>
          <a:xfrm>
            <a:off x="6918298" y="19521714"/>
            <a:ext cx="4039988" cy="1112543"/>
          </a:xfrm>
          <a:custGeom>
            <a:avLst/>
            <a:gdLst>
              <a:gd name="connsiteX0" fmla="*/ 367873 w 4039988"/>
              <a:gd name="connsiteY0" fmla="*/ 0 h 1112543"/>
              <a:gd name="connsiteX1" fmla="*/ 77588 w 4039988"/>
              <a:gd name="connsiteY1" fmla="*/ 696686 h 1112543"/>
              <a:gd name="connsiteX2" fmla="*/ 1616102 w 4039988"/>
              <a:gd name="connsiteY2" fmla="*/ 1103086 h 1112543"/>
              <a:gd name="connsiteX3" fmla="*/ 2922388 w 4039988"/>
              <a:gd name="connsiteY3" fmla="*/ 304800 h 1112543"/>
              <a:gd name="connsiteX4" fmla="*/ 4039988 w 4039988"/>
              <a:gd name="connsiteY4" fmla="*/ 551543 h 1112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988" h="1112543">
                <a:moveTo>
                  <a:pt x="367873" y="0"/>
                </a:moveTo>
                <a:cubicBezTo>
                  <a:pt x="118711" y="256419"/>
                  <a:pt x="-130450" y="512838"/>
                  <a:pt x="77588" y="696686"/>
                </a:cubicBezTo>
                <a:cubicBezTo>
                  <a:pt x="285626" y="880534"/>
                  <a:pt x="1141969" y="1168400"/>
                  <a:pt x="1616102" y="1103086"/>
                </a:cubicBezTo>
                <a:cubicBezTo>
                  <a:pt x="2090235" y="1037772"/>
                  <a:pt x="2518407" y="396724"/>
                  <a:pt x="2922388" y="304800"/>
                </a:cubicBezTo>
                <a:cubicBezTo>
                  <a:pt x="3326369" y="212876"/>
                  <a:pt x="2840140" y="1245810"/>
                  <a:pt x="4039988" y="551543"/>
                </a:cubicBezTo>
              </a:path>
            </a:pathLst>
          </a:custGeom>
          <a:noFill/>
          <a:ln w="139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190689" y="16148221"/>
            <a:ext cx="2149729" cy="369332"/>
          </a:xfrm>
          <a:prstGeom prst="rect">
            <a:avLst/>
          </a:prstGeom>
          <a:noFill/>
          <a:ln>
            <a:noFill/>
          </a:ln>
        </p:spPr>
        <p:txBody>
          <a:bodyPr wrap="square" rtlCol="0">
            <a:spAutoFit/>
          </a:bodyPr>
          <a:lstStyle/>
          <a:p>
            <a:pPr algn="ctr"/>
            <a:r>
              <a:rPr lang="en-US" dirty="0">
                <a:solidFill>
                  <a:schemeClr val="bg1"/>
                </a:solidFill>
              </a:rPr>
              <a:t>front side</a:t>
            </a:r>
          </a:p>
        </p:txBody>
      </p:sp>
      <p:sp>
        <p:nvSpPr>
          <p:cNvPr id="59" name="TextBox 58"/>
          <p:cNvSpPr txBox="1"/>
          <p:nvPr/>
        </p:nvSpPr>
        <p:spPr>
          <a:xfrm>
            <a:off x="7615564" y="16148221"/>
            <a:ext cx="2149729" cy="369332"/>
          </a:xfrm>
          <a:prstGeom prst="rect">
            <a:avLst/>
          </a:prstGeom>
          <a:noFill/>
          <a:ln>
            <a:noFill/>
          </a:ln>
        </p:spPr>
        <p:txBody>
          <a:bodyPr wrap="square" rtlCol="0">
            <a:spAutoFit/>
          </a:bodyPr>
          <a:lstStyle/>
          <a:p>
            <a:pPr algn="ctr"/>
            <a:r>
              <a:rPr lang="en-US" dirty="0">
                <a:solidFill>
                  <a:schemeClr val="bg1"/>
                </a:solidFill>
              </a:rPr>
              <a:t>back side</a:t>
            </a:r>
          </a:p>
        </p:txBody>
      </p:sp>
      <p:sp>
        <p:nvSpPr>
          <p:cNvPr id="60" name="Rectangle 59"/>
          <p:cNvSpPr/>
          <p:nvPr/>
        </p:nvSpPr>
        <p:spPr>
          <a:xfrm>
            <a:off x="5538092" y="25809753"/>
            <a:ext cx="1866093" cy="520504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5538092" y="26165302"/>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5528595" y="26508366"/>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5538092" y="26813166"/>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5528596" y="27132480"/>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5528596" y="27480822"/>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5528597" y="27843680"/>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5528598" y="28221051"/>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5538092" y="28591164"/>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5538092" y="28968538"/>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5538092" y="29360422"/>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5538092" y="29737793"/>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5545376" y="30144193"/>
            <a:ext cx="1866093"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5545376" y="30594137"/>
            <a:ext cx="1866093" cy="0"/>
          </a:xfrm>
          <a:prstGeom prst="line">
            <a:avLst/>
          </a:prstGeom>
        </p:spPr>
        <p:style>
          <a:lnRef idx="1">
            <a:schemeClr val="dk1"/>
          </a:lnRef>
          <a:fillRef idx="0">
            <a:schemeClr val="dk1"/>
          </a:fillRef>
          <a:effectRef idx="0">
            <a:schemeClr val="dk1"/>
          </a:effectRef>
          <a:fontRef idx="minor">
            <a:schemeClr val="tx1"/>
          </a:fontRef>
        </p:style>
      </p:cxnSp>
      <p:sp>
        <p:nvSpPr>
          <p:cNvPr id="75" name="Oval 74"/>
          <p:cNvSpPr/>
          <p:nvPr/>
        </p:nvSpPr>
        <p:spPr>
          <a:xfrm>
            <a:off x="6317346" y="25867835"/>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26866" y="26223412"/>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24630" y="26528209"/>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24630" y="26847522"/>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24630" y="27195863"/>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24630" y="27544085"/>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24630" y="27892427"/>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24630" y="28298827"/>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24630" y="28661809"/>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24630" y="29053692"/>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24630" y="29445455"/>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324630" y="29837462"/>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324630" y="30258256"/>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324630" y="30678608"/>
            <a:ext cx="307584" cy="2268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718319" y="25809753"/>
            <a:ext cx="1319624" cy="520504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904333" y="25809753"/>
            <a:ext cx="1319624" cy="520504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flipH="1">
            <a:off x="8687227" y="26036651"/>
            <a:ext cx="2216088"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8725295" y="26641658"/>
            <a:ext cx="2216088"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8725295" y="27309312"/>
            <a:ext cx="2216088"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8742198" y="30654859"/>
            <a:ext cx="2216088"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8742198" y="30084154"/>
            <a:ext cx="2216088"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8725295" y="29477098"/>
            <a:ext cx="2216088"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787984" y="27770983"/>
            <a:ext cx="2167372" cy="1077218"/>
          </a:xfrm>
          <a:prstGeom prst="rect">
            <a:avLst/>
          </a:prstGeom>
          <a:noFill/>
        </p:spPr>
        <p:txBody>
          <a:bodyPr wrap="square" rtlCol="0">
            <a:spAutoFit/>
          </a:bodyPr>
          <a:lstStyle/>
          <a:p>
            <a:pPr algn="ctr"/>
            <a:r>
              <a:rPr lang="en-US" sz="3200" dirty="0"/>
              <a:t>particles from target</a:t>
            </a:r>
          </a:p>
        </p:txBody>
      </p:sp>
      <p:sp>
        <p:nvSpPr>
          <p:cNvPr id="99" name="TextBox 98"/>
          <p:cNvSpPr txBox="1"/>
          <p:nvPr/>
        </p:nvSpPr>
        <p:spPr>
          <a:xfrm>
            <a:off x="1808598" y="26444575"/>
            <a:ext cx="2591381" cy="1077218"/>
          </a:xfrm>
          <a:prstGeom prst="rect">
            <a:avLst/>
          </a:prstGeom>
          <a:noFill/>
          <a:ln w="50800">
            <a:solidFill>
              <a:schemeClr val="tx1"/>
            </a:solidFill>
          </a:ln>
        </p:spPr>
        <p:txBody>
          <a:bodyPr wrap="square" rtlCol="0">
            <a:spAutoFit/>
          </a:bodyPr>
          <a:lstStyle/>
          <a:p>
            <a:pPr algn="ctr"/>
            <a:r>
              <a:rPr lang="en-US" sz="3200" dirty="0"/>
              <a:t>14 scintillating paddles</a:t>
            </a:r>
          </a:p>
        </p:txBody>
      </p:sp>
      <p:cxnSp>
        <p:nvCxnSpPr>
          <p:cNvPr id="101" name="Straight Arrow Connector 100"/>
          <p:cNvCxnSpPr>
            <a:stCxn id="99" idx="3"/>
          </p:cNvCxnSpPr>
          <p:nvPr/>
        </p:nvCxnSpPr>
        <p:spPr>
          <a:xfrm>
            <a:off x="4399979" y="26983184"/>
            <a:ext cx="1730631" cy="67435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4372107" y="26414021"/>
            <a:ext cx="1804678" cy="57722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05477" y="28628532"/>
            <a:ext cx="2591381" cy="1077218"/>
          </a:xfrm>
          <a:prstGeom prst="rect">
            <a:avLst/>
          </a:prstGeom>
          <a:noFill/>
          <a:ln w="50800">
            <a:solidFill>
              <a:schemeClr val="tx1"/>
            </a:solidFill>
          </a:ln>
        </p:spPr>
        <p:txBody>
          <a:bodyPr wrap="square" rtlCol="0">
            <a:spAutoFit/>
          </a:bodyPr>
          <a:lstStyle/>
          <a:p>
            <a:pPr algn="ctr"/>
            <a:r>
              <a:rPr lang="en-US" sz="3200" dirty="0"/>
              <a:t>14 optical fibers</a:t>
            </a:r>
          </a:p>
        </p:txBody>
      </p:sp>
      <p:cxnSp>
        <p:nvCxnSpPr>
          <p:cNvPr id="106" name="Straight Arrow Connector 105"/>
          <p:cNvCxnSpPr>
            <a:stCxn id="105" idx="3"/>
            <a:endCxn id="83" idx="2"/>
          </p:cNvCxnSpPr>
          <p:nvPr/>
        </p:nvCxnSpPr>
        <p:spPr>
          <a:xfrm flipV="1">
            <a:off x="4396858" y="28775258"/>
            <a:ext cx="1927772" cy="391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5" idx="3"/>
            <a:endCxn id="86" idx="2"/>
          </p:cNvCxnSpPr>
          <p:nvPr/>
        </p:nvCxnSpPr>
        <p:spPr>
          <a:xfrm>
            <a:off x="4396858" y="29167141"/>
            <a:ext cx="1927772" cy="7837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Rounded Rectangle 111"/>
          <p:cNvSpPr/>
          <p:nvPr/>
        </p:nvSpPr>
        <p:spPr>
          <a:xfrm>
            <a:off x="12901836" y="7270820"/>
            <a:ext cx="2562136" cy="2101898"/>
          </a:xfrm>
          <a:prstGeom prst="round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solidFill>
              </a:rPr>
              <a:t>HV</a:t>
            </a:r>
          </a:p>
        </p:txBody>
      </p:sp>
      <p:sp>
        <p:nvSpPr>
          <p:cNvPr id="113" name="Rounded Rectangle 112"/>
          <p:cNvSpPr/>
          <p:nvPr/>
        </p:nvSpPr>
        <p:spPr>
          <a:xfrm>
            <a:off x="15476284" y="7249288"/>
            <a:ext cx="2788928" cy="2047245"/>
          </a:xfrm>
          <a:prstGeom prst="round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solidFill>
              </a:rPr>
              <a:t>HV</a:t>
            </a:r>
          </a:p>
        </p:txBody>
      </p:sp>
      <p:sp>
        <p:nvSpPr>
          <p:cNvPr id="115" name="Rounded Rectangle 114"/>
          <p:cNvSpPr/>
          <p:nvPr/>
        </p:nvSpPr>
        <p:spPr>
          <a:xfrm>
            <a:off x="18277524" y="7245934"/>
            <a:ext cx="2515999" cy="2058937"/>
          </a:xfrm>
          <a:prstGeom prst="round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solidFill>
              </a:rPr>
              <a:t>HV</a:t>
            </a:r>
          </a:p>
        </p:txBody>
      </p:sp>
      <p:sp>
        <p:nvSpPr>
          <p:cNvPr id="116" name="Rectangle 115"/>
          <p:cNvSpPr/>
          <p:nvPr/>
        </p:nvSpPr>
        <p:spPr>
          <a:xfrm>
            <a:off x="12651433" y="10022679"/>
            <a:ext cx="8067983" cy="43396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800" dirty="0"/>
          </a:p>
          <a:p>
            <a:pPr algn="ctr"/>
            <a:endParaRPr lang="en-US" sz="4800" dirty="0"/>
          </a:p>
          <a:p>
            <a:pPr algn="ctr"/>
            <a:r>
              <a:rPr lang="en-US" sz="4000" dirty="0">
                <a:solidFill>
                  <a:schemeClr val="tx1"/>
                </a:solidFill>
              </a:rPr>
              <a:t>Test Box</a:t>
            </a:r>
          </a:p>
        </p:txBody>
      </p:sp>
      <p:sp>
        <p:nvSpPr>
          <p:cNvPr id="117" name="Rectangle 116"/>
          <p:cNvSpPr/>
          <p:nvPr/>
        </p:nvSpPr>
        <p:spPr>
          <a:xfrm>
            <a:off x="13922297" y="11430887"/>
            <a:ext cx="5896901" cy="2645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3851079" y="13278442"/>
            <a:ext cx="5984367" cy="2265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3539052" y="12052729"/>
            <a:ext cx="6346843" cy="906936"/>
          </a:xfrm>
          <a:prstGeom prst="rect">
            <a:avLst/>
          </a:prstGeom>
          <a:gradFill>
            <a:gsLst>
              <a:gs pos="0">
                <a:schemeClr val="accent1">
                  <a:lumMod val="40000"/>
                  <a:lumOff val="60000"/>
                </a:schemeClr>
              </a:gs>
              <a:gs pos="0">
                <a:srgbClr val="FF0000"/>
              </a:gs>
              <a:gs pos="100000">
                <a:schemeClr val="accent1">
                  <a:lumMod val="45000"/>
                  <a:lumOff val="55000"/>
                </a:schemeClr>
              </a:gs>
              <a:gs pos="100000">
                <a:schemeClr val="accent1">
                  <a:lumMod val="45000"/>
                  <a:lumOff val="55000"/>
                </a:schemeClr>
              </a:gs>
              <a:gs pos="4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Scintillating Bar</a:t>
            </a:r>
          </a:p>
        </p:txBody>
      </p:sp>
      <p:sp>
        <p:nvSpPr>
          <p:cNvPr id="120" name="Rectangle 119"/>
          <p:cNvSpPr/>
          <p:nvPr/>
        </p:nvSpPr>
        <p:spPr>
          <a:xfrm>
            <a:off x="13330449" y="11934536"/>
            <a:ext cx="143289" cy="1146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20617381" y="12317078"/>
            <a:ext cx="957943" cy="49348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a:off x="19777783" y="12523952"/>
            <a:ext cx="839598" cy="0"/>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9805648" y="12396459"/>
            <a:ext cx="839598" cy="0"/>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9827497" y="12688044"/>
            <a:ext cx="839598" cy="0"/>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9795462" y="12647323"/>
            <a:ext cx="839598" cy="0"/>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9841010" y="12753999"/>
            <a:ext cx="839598" cy="0"/>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19817727" y="12523952"/>
            <a:ext cx="842947" cy="152400"/>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19825823" y="12601599"/>
            <a:ext cx="842947" cy="152400"/>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9876469" y="12396693"/>
            <a:ext cx="842947" cy="152400"/>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9815834" y="12506197"/>
            <a:ext cx="819226" cy="151772"/>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9904793" y="12376121"/>
            <a:ext cx="775815" cy="153368"/>
          </a:xfrm>
          <a:prstGeom prst="line">
            <a:avLst/>
          </a:prstGeom>
          <a:ln w="31750">
            <a:solidFill>
              <a:srgbClr val="92D050"/>
            </a:solidFill>
          </a:ln>
        </p:spPr>
        <p:style>
          <a:lnRef idx="1">
            <a:schemeClr val="accent1"/>
          </a:lnRef>
          <a:fillRef idx="0">
            <a:schemeClr val="accent1"/>
          </a:fillRef>
          <a:effectRef idx="0">
            <a:schemeClr val="accent1"/>
          </a:effectRef>
          <a:fontRef idx="minor">
            <a:schemeClr val="tx1"/>
          </a:fontRef>
        </p:style>
      </p:cxnSp>
      <p:sp>
        <p:nvSpPr>
          <p:cNvPr id="138" name="Rounded Rectangle 137"/>
          <p:cNvSpPr/>
          <p:nvPr/>
        </p:nvSpPr>
        <p:spPr>
          <a:xfrm>
            <a:off x="12784977" y="15014967"/>
            <a:ext cx="5223127" cy="2855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Trigger System</a:t>
            </a:r>
          </a:p>
        </p:txBody>
      </p:sp>
      <p:sp>
        <p:nvSpPr>
          <p:cNvPr id="143" name="Freeform 142"/>
          <p:cNvSpPr/>
          <p:nvPr/>
        </p:nvSpPr>
        <p:spPr>
          <a:xfrm>
            <a:off x="13197267" y="9372717"/>
            <a:ext cx="850332" cy="2204385"/>
          </a:xfrm>
          <a:custGeom>
            <a:avLst/>
            <a:gdLst>
              <a:gd name="connsiteX0" fmla="*/ 1197160 w 1319660"/>
              <a:gd name="connsiteY0" fmla="*/ 0 h 1828133"/>
              <a:gd name="connsiteX1" fmla="*/ 1226657 w 1319660"/>
              <a:gd name="connsiteY1" fmla="*/ 383458 h 1828133"/>
              <a:gd name="connsiteX2" fmla="*/ 164773 w 1319660"/>
              <a:gd name="connsiteY2" fmla="*/ 501445 h 1828133"/>
              <a:gd name="connsiteX3" fmla="*/ 105779 w 1319660"/>
              <a:gd name="connsiteY3" fmla="*/ 1681316 h 1828133"/>
              <a:gd name="connsiteX4" fmla="*/ 1167663 w 1319660"/>
              <a:gd name="connsiteY4" fmla="*/ 1769806 h 1828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60" h="1828133">
                <a:moveTo>
                  <a:pt x="1197160" y="0"/>
                </a:moveTo>
                <a:cubicBezTo>
                  <a:pt x="1297940" y="149942"/>
                  <a:pt x="1398721" y="299884"/>
                  <a:pt x="1226657" y="383458"/>
                </a:cubicBezTo>
                <a:cubicBezTo>
                  <a:pt x="1054593" y="467032"/>
                  <a:pt x="351586" y="285135"/>
                  <a:pt x="164773" y="501445"/>
                </a:cubicBezTo>
                <a:cubicBezTo>
                  <a:pt x="-22040" y="717755"/>
                  <a:pt x="-61369" y="1469923"/>
                  <a:pt x="105779" y="1681316"/>
                </a:cubicBezTo>
                <a:cubicBezTo>
                  <a:pt x="272927" y="1892709"/>
                  <a:pt x="720295" y="1831257"/>
                  <a:pt x="1167663" y="17698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13135439" y="9281903"/>
            <a:ext cx="3121739" cy="4049698"/>
          </a:xfrm>
          <a:custGeom>
            <a:avLst/>
            <a:gdLst>
              <a:gd name="connsiteX0" fmla="*/ 5152562 w 5152562"/>
              <a:gd name="connsiteY0" fmla="*/ 0 h 3746725"/>
              <a:gd name="connsiteX1" fmla="*/ 4090678 w 5152562"/>
              <a:gd name="connsiteY1" fmla="*/ 471949 h 3746725"/>
              <a:gd name="connsiteX2" fmla="*/ 551065 w 5152562"/>
              <a:gd name="connsiteY2" fmla="*/ 501446 h 3746725"/>
              <a:gd name="connsiteX3" fmla="*/ 79117 w 5152562"/>
              <a:gd name="connsiteY3" fmla="*/ 3244646 h 3746725"/>
              <a:gd name="connsiteX4" fmla="*/ 1258988 w 5152562"/>
              <a:gd name="connsiteY4" fmla="*/ 3746091 h 3746725"/>
              <a:gd name="connsiteX5" fmla="*/ 1258988 w 5152562"/>
              <a:gd name="connsiteY5" fmla="*/ 3746091 h 3746725"/>
              <a:gd name="connsiteX6" fmla="*/ 1258988 w 5152562"/>
              <a:gd name="connsiteY6" fmla="*/ 3746091 h 374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2562" h="3746725">
                <a:moveTo>
                  <a:pt x="5152562" y="0"/>
                </a:moveTo>
                <a:cubicBezTo>
                  <a:pt x="5005078" y="194187"/>
                  <a:pt x="4857594" y="388375"/>
                  <a:pt x="4090678" y="471949"/>
                </a:cubicBezTo>
                <a:cubicBezTo>
                  <a:pt x="3323762" y="555523"/>
                  <a:pt x="1219658" y="39330"/>
                  <a:pt x="551065" y="501446"/>
                </a:cubicBezTo>
                <a:cubicBezTo>
                  <a:pt x="-117528" y="963562"/>
                  <a:pt x="-38870" y="2703872"/>
                  <a:pt x="79117" y="3244646"/>
                </a:cubicBezTo>
                <a:cubicBezTo>
                  <a:pt x="197104" y="3785420"/>
                  <a:pt x="1258988" y="3746091"/>
                  <a:pt x="1258988" y="3746091"/>
                </a:cubicBezTo>
                <a:lnTo>
                  <a:pt x="1258988" y="3746091"/>
                </a:lnTo>
                <a:lnTo>
                  <a:pt x="1258988" y="374609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a:off x="18203417" y="15096469"/>
            <a:ext cx="3021746" cy="30539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a:off x="18253975" y="19866384"/>
            <a:ext cx="3143695" cy="767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discriminator </a:t>
            </a:r>
          </a:p>
        </p:txBody>
      </p:sp>
      <p:sp>
        <p:nvSpPr>
          <p:cNvPr id="150" name="Rounded Rectangle 149"/>
          <p:cNvSpPr/>
          <p:nvPr/>
        </p:nvSpPr>
        <p:spPr>
          <a:xfrm>
            <a:off x="18220667" y="18335218"/>
            <a:ext cx="3143695" cy="767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amplifier </a:t>
            </a:r>
          </a:p>
        </p:txBody>
      </p:sp>
      <p:sp>
        <p:nvSpPr>
          <p:cNvPr id="151" name="Rounded Rectangle 150"/>
          <p:cNvSpPr/>
          <p:nvPr/>
        </p:nvSpPr>
        <p:spPr>
          <a:xfrm>
            <a:off x="12655481" y="18270597"/>
            <a:ext cx="5452878" cy="8081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tx1"/>
                </a:solidFill>
              </a:rPr>
              <a:t>counter</a:t>
            </a:r>
          </a:p>
        </p:txBody>
      </p:sp>
      <p:sp>
        <p:nvSpPr>
          <p:cNvPr id="154" name="Rounded Rectangle 153"/>
          <p:cNvSpPr/>
          <p:nvPr/>
        </p:nvSpPr>
        <p:spPr>
          <a:xfrm>
            <a:off x="12790493" y="19533125"/>
            <a:ext cx="3143695" cy="767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translator</a:t>
            </a:r>
          </a:p>
        </p:txBody>
      </p:sp>
      <p:sp>
        <p:nvSpPr>
          <p:cNvPr id="155" name="Rounded Rectangle 154"/>
          <p:cNvSpPr/>
          <p:nvPr/>
        </p:nvSpPr>
        <p:spPr>
          <a:xfrm>
            <a:off x="17456982" y="21224063"/>
            <a:ext cx="3907380" cy="3834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delays</a:t>
            </a:r>
          </a:p>
        </p:txBody>
      </p:sp>
      <p:sp>
        <p:nvSpPr>
          <p:cNvPr id="156" name="Rounded Rectangle 155"/>
          <p:cNvSpPr/>
          <p:nvPr/>
        </p:nvSpPr>
        <p:spPr>
          <a:xfrm>
            <a:off x="16104947" y="21216509"/>
            <a:ext cx="1138022" cy="3834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solidFill>
                  <a:schemeClr val="tx1"/>
                </a:solidFill>
              </a:rPr>
              <a:t>QDC</a:t>
            </a:r>
          </a:p>
        </p:txBody>
      </p:sp>
      <p:sp>
        <p:nvSpPr>
          <p:cNvPr id="157" name="Rounded Rectangle 156"/>
          <p:cNvSpPr/>
          <p:nvPr/>
        </p:nvSpPr>
        <p:spPr>
          <a:xfrm>
            <a:off x="12803751" y="21041775"/>
            <a:ext cx="3032031" cy="791521"/>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MVME</a:t>
            </a:r>
          </a:p>
        </p:txBody>
      </p:sp>
      <p:sp>
        <p:nvSpPr>
          <p:cNvPr id="158" name="Rounded Rectangle 157"/>
          <p:cNvSpPr/>
          <p:nvPr/>
        </p:nvSpPr>
        <p:spPr>
          <a:xfrm>
            <a:off x="12632153" y="22641445"/>
            <a:ext cx="3366373" cy="241223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console</a:t>
            </a:r>
          </a:p>
        </p:txBody>
      </p:sp>
      <p:sp>
        <p:nvSpPr>
          <p:cNvPr id="159" name="Rectangle 158"/>
          <p:cNvSpPr/>
          <p:nvPr/>
        </p:nvSpPr>
        <p:spPr>
          <a:xfrm>
            <a:off x="18566893" y="15471438"/>
            <a:ext cx="350161" cy="27865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0" name="Rectangle 159"/>
          <p:cNvSpPr/>
          <p:nvPr/>
        </p:nvSpPr>
        <p:spPr>
          <a:xfrm>
            <a:off x="20628591" y="15471438"/>
            <a:ext cx="350161" cy="27865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2" name="Straight Connector 161"/>
          <p:cNvCxnSpPr>
            <a:stCxn id="150" idx="2"/>
            <a:endCxn id="149" idx="0"/>
          </p:cNvCxnSpPr>
          <p:nvPr/>
        </p:nvCxnSpPr>
        <p:spPr>
          <a:xfrm>
            <a:off x="19792515" y="19103091"/>
            <a:ext cx="33308" cy="763293"/>
          </a:xfrm>
          <a:prstGeom prst="line">
            <a:avLst/>
          </a:prstGeom>
        </p:spPr>
        <p:style>
          <a:lnRef idx="1">
            <a:schemeClr val="dk1"/>
          </a:lnRef>
          <a:fillRef idx="0">
            <a:schemeClr val="dk1"/>
          </a:fillRef>
          <a:effectRef idx="0">
            <a:schemeClr val="dk1"/>
          </a:effectRef>
          <a:fontRef idx="minor">
            <a:schemeClr val="tx1"/>
          </a:fontRef>
        </p:style>
      </p:cxnSp>
      <p:sp>
        <p:nvSpPr>
          <p:cNvPr id="165" name="Freeform 164"/>
          <p:cNvSpPr/>
          <p:nvPr/>
        </p:nvSpPr>
        <p:spPr>
          <a:xfrm>
            <a:off x="16659926" y="19063588"/>
            <a:ext cx="1619833" cy="1053212"/>
          </a:xfrm>
          <a:custGeom>
            <a:avLst/>
            <a:gdLst>
              <a:gd name="connsiteX0" fmla="*/ 1824241 w 1824241"/>
              <a:gd name="connsiteY0" fmla="*/ 707922 h 776041"/>
              <a:gd name="connsiteX1" fmla="*/ 201918 w 1824241"/>
              <a:gd name="connsiteY1" fmla="*/ 707922 h 776041"/>
              <a:gd name="connsiteX2" fmla="*/ 24937 w 1824241"/>
              <a:gd name="connsiteY2" fmla="*/ 0 h 776041"/>
              <a:gd name="connsiteX3" fmla="*/ 24937 w 1824241"/>
              <a:gd name="connsiteY3" fmla="*/ 0 h 776041"/>
              <a:gd name="connsiteX4" fmla="*/ 24937 w 1824241"/>
              <a:gd name="connsiteY4" fmla="*/ 0 h 776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241" h="776041">
                <a:moveTo>
                  <a:pt x="1824241" y="707922"/>
                </a:moveTo>
                <a:cubicBezTo>
                  <a:pt x="1163021" y="766915"/>
                  <a:pt x="501802" y="825909"/>
                  <a:pt x="201918" y="707922"/>
                </a:cubicBezTo>
                <a:cubicBezTo>
                  <a:pt x="-97966" y="589935"/>
                  <a:pt x="24937" y="0"/>
                  <a:pt x="24937" y="0"/>
                </a:cubicBezTo>
                <a:lnTo>
                  <a:pt x="24937" y="0"/>
                </a:lnTo>
                <a:lnTo>
                  <a:pt x="24937"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67" name="Straight Connector 166"/>
          <p:cNvCxnSpPr>
            <a:stCxn id="138" idx="2"/>
            <a:endCxn id="151" idx="0"/>
          </p:cNvCxnSpPr>
          <p:nvPr/>
        </p:nvCxnSpPr>
        <p:spPr>
          <a:xfrm flipH="1">
            <a:off x="15381920" y="17870212"/>
            <a:ext cx="14621" cy="400385"/>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p:cNvCxnSpPr>
            <a:stCxn id="155" idx="1"/>
            <a:endCxn id="156" idx="3"/>
          </p:cNvCxnSpPr>
          <p:nvPr/>
        </p:nvCxnSpPr>
        <p:spPr>
          <a:xfrm flipH="1" flipV="1">
            <a:off x="17242969" y="23133800"/>
            <a:ext cx="214013" cy="7554"/>
          </a:xfrm>
          <a:prstGeom prst="line">
            <a:avLst/>
          </a:prstGeom>
        </p:spPr>
        <p:style>
          <a:lnRef idx="1">
            <a:schemeClr val="dk1"/>
          </a:lnRef>
          <a:fillRef idx="0">
            <a:schemeClr val="dk1"/>
          </a:fillRef>
          <a:effectRef idx="0">
            <a:schemeClr val="dk1"/>
          </a:effectRef>
          <a:fontRef idx="minor">
            <a:schemeClr val="tx1"/>
          </a:fontRef>
        </p:style>
      </p:cxnSp>
      <p:sp>
        <p:nvSpPr>
          <p:cNvPr id="176" name="Freeform 175"/>
          <p:cNvSpPr/>
          <p:nvPr/>
        </p:nvSpPr>
        <p:spPr>
          <a:xfrm>
            <a:off x="15998526" y="19896353"/>
            <a:ext cx="709385" cy="1327710"/>
          </a:xfrm>
          <a:custGeom>
            <a:avLst/>
            <a:gdLst>
              <a:gd name="connsiteX0" fmla="*/ 2743200 w 2743200"/>
              <a:gd name="connsiteY0" fmla="*/ 766450 h 766450"/>
              <a:gd name="connsiteX1" fmla="*/ 2182761 w 2743200"/>
              <a:gd name="connsiteY1" fmla="*/ 88024 h 766450"/>
              <a:gd name="connsiteX2" fmla="*/ 0 w 2743200"/>
              <a:gd name="connsiteY2" fmla="*/ 29031 h 766450"/>
            </a:gdLst>
            <a:ahLst/>
            <a:cxnLst>
              <a:cxn ang="0">
                <a:pos x="connsiteX0" y="connsiteY0"/>
              </a:cxn>
              <a:cxn ang="0">
                <a:pos x="connsiteX1" y="connsiteY1"/>
              </a:cxn>
              <a:cxn ang="0">
                <a:pos x="connsiteX2" y="connsiteY2"/>
              </a:cxn>
            </a:cxnLst>
            <a:rect l="l" t="t" r="r" b="b"/>
            <a:pathLst>
              <a:path w="2743200" h="766450">
                <a:moveTo>
                  <a:pt x="2743200" y="766450"/>
                </a:moveTo>
                <a:cubicBezTo>
                  <a:pt x="2691580" y="488688"/>
                  <a:pt x="2639961" y="210927"/>
                  <a:pt x="2182761" y="88024"/>
                </a:cubicBezTo>
                <a:cubicBezTo>
                  <a:pt x="1725561" y="-34879"/>
                  <a:pt x="862780" y="-2924"/>
                  <a:pt x="0" y="2903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78" name="Straight Connector 177"/>
          <p:cNvCxnSpPr>
            <a:stCxn id="154" idx="2"/>
            <a:endCxn id="157" idx="0"/>
          </p:cNvCxnSpPr>
          <p:nvPr/>
        </p:nvCxnSpPr>
        <p:spPr>
          <a:xfrm flipH="1">
            <a:off x="14319767" y="20300998"/>
            <a:ext cx="42574" cy="740777"/>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p:cNvCxnSpPr>
            <a:stCxn id="157" idx="2"/>
            <a:endCxn id="158" idx="0"/>
          </p:cNvCxnSpPr>
          <p:nvPr/>
        </p:nvCxnSpPr>
        <p:spPr>
          <a:xfrm flipH="1">
            <a:off x="14315340" y="21833296"/>
            <a:ext cx="4427" cy="808149"/>
          </a:xfrm>
          <a:prstGeom prst="line">
            <a:avLst/>
          </a:prstGeom>
        </p:spPr>
        <p:style>
          <a:lnRef idx="1">
            <a:schemeClr val="dk1"/>
          </a:lnRef>
          <a:fillRef idx="0">
            <a:schemeClr val="dk1"/>
          </a:fillRef>
          <a:effectRef idx="0">
            <a:schemeClr val="dk1"/>
          </a:effectRef>
          <a:fontRef idx="minor">
            <a:schemeClr val="tx1"/>
          </a:fontRef>
        </p:style>
      </p:cxnSp>
      <p:sp>
        <p:nvSpPr>
          <p:cNvPr id="218" name="Freeform 217"/>
          <p:cNvSpPr/>
          <p:nvPr/>
        </p:nvSpPr>
        <p:spPr>
          <a:xfrm>
            <a:off x="19144457" y="9152426"/>
            <a:ext cx="2238490" cy="3154366"/>
          </a:xfrm>
          <a:custGeom>
            <a:avLst/>
            <a:gdLst>
              <a:gd name="connsiteX0" fmla="*/ 0 w 2180493"/>
              <a:gd name="connsiteY0" fmla="*/ 0 h 2954216"/>
              <a:gd name="connsiteX1" fmla="*/ 422031 w 2180493"/>
              <a:gd name="connsiteY1" fmla="*/ 492370 h 2954216"/>
              <a:gd name="connsiteX2" fmla="*/ 1758462 w 2180493"/>
              <a:gd name="connsiteY2" fmla="*/ 633047 h 2954216"/>
              <a:gd name="connsiteX3" fmla="*/ 2180493 w 2180493"/>
              <a:gd name="connsiteY3" fmla="*/ 2954216 h 2954216"/>
              <a:gd name="connsiteX4" fmla="*/ 2180493 w 2180493"/>
              <a:gd name="connsiteY4" fmla="*/ 2954216 h 2954216"/>
              <a:gd name="connsiteX5" fmla="*/ 2180493 w 2180493"/>
              <a:gd name="connsiteY5" fmla="*/ 2954216 h 295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0493" h="2954216">
                <a:moveTo>
                  <a:pt x="0" y="0"/>
                </a:moveTo>
                <a:cubicBezTo>
                  <a:pt x="64477" y="193431"/>
                  <a:pt x="128954" y="386862"/>
                  <a:pt x="422031" y="492370"/>
                </a:cubicBezTo>
                <a:cubicBezTo>
                  <a:pt x="715108" y="597878"/>
                  <a:pt x="1465385" y="222739"/>
                  <a:pt x="1758462" y="633047"/>
                </a:cubicBezTo>
                <a:cubicBezTo>
                  <a:pt x="2051539" y="1043355"/>
                  <a:pt x="2180493" y="2954216"/>
                  <a:pt x="2180493" y="2954216"/>
                </a:cubicBezTo>
                <a:lnTo>
                  <a:pt x="2180493" y="2954216"/>
                </a:lnTo>
                <a:lnTo>
                  <a:pt x="2180493" y="295421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21242215" y="12731262"/>
            <a:ext cx="211016" cy="2554659"/>
          </a:xfrm>
          <a:custGeom>
            <a:avLst/>
            <a:gdLst>
              <a:gd name="connsiteX0" fmla="*/ 70339 w 211016"/>
              <a:gd name="connsiteY0" fmla="*/ 0 h 2554659"/>
              <a:gd name="connsiteX1" fmla="*/ 70339 w 211016"/>
              <a:gd name="connsiteY1" fmla="*/ 1055076 h 2554659"/>
              <a:gd name="connsiteX2" fmla="*/ 211016 w 211016"/>
              <a:gd name="connsiteY2" fmla="*/ 2391507 h 2554659"/>
              <a:gd name="connsiteX3" fmla="*/ 0 w 211016"/>
              <a:gd name="connsiteY3" fmla="*/ 2532184 h 2554659"/>
              <a:gd name="connsiteX4" fmla="*/ 0 w 211016"/>
              <a:gd name="connsiteY4" fmla="*/ 2532184 h 2554659"/>
              <a:gd name="connsiteX5" fmla="*/ 0 w 211016"/>
              <a:gd name="connsiteY5" fmla="*/ 2532184 h 255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016" h="2554659">
                <a:moveTo>
                  <a:pt x="70339" y="0"/>
                </a:moveTo>
                <a:cubicBezTo>
                  <a:pt x="58616" y="328246"/>
                  <a:pt x="46893" y="656492"/>
                  <a:pt x="70339" y="1055076"/>
                </a:cubicBezTo>
                <a:cubicBezTo>
                  <a:pt x="93785" y="1453660"/>
                  <a:pt x="211016" y="2391507"/>
                  <a:pt x="211016" y="2391507"/>
                </a:cubicBezTo>
                <a:cubicBezTo>
                  <a:pt x="199293" y="2637692"/>
                  <a:pt x="0" y="2532184"/>
                  <a:pt x="0" y="2532184"/>
                </a:cubicBezTo>
                <a:lnTo>
                  <a:pt x="0" y="2532184"/>
                </a:lnTo>
                <a:lnTo>
                  <a:pt x="0" y="2532184"/>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4" name="Freeform 223"/>
          <p:cNvSpPr/>
          <p:nvPr/>
        </p:nvSpPr>
        <p:spPr>
          <a:xfrm>
            <a:off x="12656858" y="11396999"/>
            <a:ext cx="1199819" cy="4499753"/>
          </a:xfrm>
          <a:custGeom>
            <a:avLst/>
            <a:gdLst>
              <a:gd name="connsiteX0" fmla="*/ 1199819 w 1199819"/>
              <a:gd name="connsiteY0" fmla="*/ 138509 h 4499753"/>
              <a:gd name="connsiteX1" fmla="*/ 285419 w 1199819"/>
              <a:gd name="connsiteY1" fmla="*/ 490201 h 4499753"/>
              <a:gd name="connsiteX2" fmla="*/ 4065 w 1199819"/>
              <a:gd name="connsiteY2" fmla="*/ 4147801 h 4499753"/>
              <a:gd name="connsiteX3" fmla="*/ 144742 w 1199819"/>
              <a:gd name="connsiteY3" fmla="*/ 4147801 h 4499753"/>
            </a:gdLst>
            <a:ahLst/>
            <a:cxnLst>
              <a:cxn ang="0">
                <a:pos x="connsiteX0" y="connsiteY0"/>
              </a:cxn>
              <a:cxn ang="0">
                <a:pos x="connsiteX1" y="connsiteY1"/>
              </a:cxn>
              <a:cxn ang="0">
                <a:pos x="connsiteX2" y="connsiteY2"/>
              </a:cxn>
              <a:cxn ang="0">
                <a:pos x="connsiteX3" y="connsiteY3"/>
              </a:cxn>
            </a:cxnLst>
            <a:rect l="l" t="t" r="r" b="b"/>
            <a:pathLst>
              <a:path w="1199819" h="4499753">
                <a:moveTo>
                  <a:pt x="1199819" y="138509"/>
                </a:moveTo>
                <a:cubicBezTo>
                  <a:pt x="842265" y="-19753"/>
                  <a:pt x="484711" y="-178014"/>
                  <a:pt x="285419" y="490201"/>
                </a:cubicBezTo>
                <a:cubicBezTo>
                  <a:pt x="86127" y="1158416"/>
                  <a:pt x="4065" y="4147801"/>
                  <a:pt x="4065" y="4147801"/>
                </a:cubicBezTo>
                <a:cubicBezTo>
                  <a:pt x="-19381" y="4757401"/>
                  <a:pt x="62680" y="4452601"/>
                  <a:pt x="144742" y="414780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5" name="Freeform 224"/>
          <p:cNvSpPr/>
          <p:nvPr/>
        </p:nvSpPr>
        <p:spPr>
          <a:xfrm>
            <a:off x="12619889" y="13434646"/>
            <a:ext cx="1236788" cy="3376246"/>
          </a:xfrm>
          <a:custGeom>
            <a:avLst/>
            <a:gdLst>
              <a:gd name="connsiteX0" fmla="*/ 1236788 w 1236788"/>
              <a:gd name="connsiteY0" fmla="*/ 0 h 3376246"/>
              <a:gd name="connsiteX1" fmla="*/ 111373 w 1236788"/>
              <a:gd name="connsiteY1" fmla="*/ 1758462 h 3376246"/>
              <a:gd name="connsiteX2" fmla="*/ 41034 w 1236788"/>
              <a:gd name="connsiteY2" fmla="*/ 3094892 h 3376246"/>
              <a:gd name="connsiteX3" fmla="*/ 181711 w 1236788"/>
              <a:gd name="connsiteY3" fmla="*/ 3376246 h 3376246"/>
            </a:gdLst>
            <a:ahLst/>
            <a:cxnLst>
              <a:cxn ang="0">
                <a:pos x="connsiteX0" y="connsiteY0"/>
              </a:cxn>
              <a:cxn ang="0">
                <a:pos x="connsiteX1" y="connsiteY1"/>
              </a:cxn>
              <a:cxn ang="0">
                <a:pos x="connsiteX2" y="connsiteY2"/>
              </a:cxn>
              <a:cxn ang="0">
                <a:pos x="connsiteX3" y="connsiteY3"/>
              </a:cxn>
            </a:cxnLst>
            <a:rect l="l" t="t" r="r" b="b"/>
            <a:pathLst>
              <a:path w="1236788" h="3376246">
                <a:moveTo>
                  <a:pt x="1236788" y="0"/>
                </a:moveTo>
                <a:cubicBezTo>
                  <a:pt x="773726" y="621323"/>
                  <a:pt x="310665" y="1242647"/>
                  <a:pt x="111373" y="1758462"/>
                </a:cubicBezTo>
                <a:cubicBezTo>
                  <a:pt x="-87919" y="2274277"/>
                  <a:pt x="41034" y="3094892"/>
                  <a:pt x="41034" y="3094892"/>
                </a:cubicBezTo>
                <a:cubicBezTo>
                  <a:pt x="52757" y="3364523"/>
                  <a:pt x="117234" y="3370384"/>
                  <a:pt x="181711" y="337624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6" name="Freeform 225"/>
          <p:cNvSpPr/>
          <p:nvPr/>
        </p:nvSpPr>
        <p:spPr>
          <a:xfrm>
            <a:off x="12568389" y="16529538"/>
            <a:ext cx="233211" cy="3587262"/>
          </a:xfrm>
          <a:custGeom>
            <a:avLst/>
            <a:gdLst>
              <a:gd name="connsiteX0" fmla="*/ 162873 w 233211"/>
              <a:gd name="connsiteY0" fmla="*/ 0 h 3587262"/>
              <a:gd name="connsiteX1" fmla="*/ 22196 w 233211"/>
              <a:gd name="connsiteY1" fmla="*/ 1758462 h 3587262"/>
              <a:gd name="connsiteX2" fmla="*/ 22196 w 233211"/>
              <a:gd name="connsiteY2" fmla="*/ 3094893 h 3587262"/>
              <a:gd name="connsiteX3" fmla="*/ 233211 w 233211"/>
              <a:gd name="connsiteY3" fmla="*/ 3587262 h 3587262"/>
            </a:gdLst>
            <a:ahLst/>
            <a:cxnLst>
              <a:cxn ang="0">
                <a:pos x="connsiteX0" y="connsiteY0"/>
              </a:cxn>
              <a:cxn ang="0">
                <a:pos x="connsiteX1" y="connsiteY1"/>
              </a:cxn>
              <a:cxn ang="0">
                <a:pos x="connsiteX2" y="connsiteY2"/>
              </a:cxn>
              <a:cxn ang="0">
                <a:pos x="connsiteX3" y="connsiteY3"/>
              </a:cxn>
            </a:cxnLst>
            <a:rect l="l" t="t" r="r" b="b"/>
            <a:pathLst>
              <a:path w="233211" h="3587262">
                <a:moveTo>
                  <a:pt x="162873" y="0"/>
                </a:moveTo>
                <a:cubicBezTo>
                  <a:pt x="104257" y="621323"/>
                  <a:pt x="45642" y="1242647"/>
                  <a:pt x="22196" y="1758462"/>
                </a:cubicBezTo>
                <a:cubicBezTo>
                  <a:pt x="-1250" y="2274277"/>
                  <a:pt x="-12973" y="2790093"/>
                  <a:pt x="22196" y="3094893"/>
                </a:cubicBezTo>
                <a:cubicBezTo>
                  <a:pt x="57365" y="3399693"/>
                  <a:pt x="145288" y="3493477"/>
                  <a:pt x="233211" y="358726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9" name="Freeform 228"/>
          <p:cNvSpPr/>
          <p:nvPr/>
        </p:nvSpPr>
        <p:spPr>
          <a:xfrm>
            <a:off x="21382892" y="18710031"/>
            <a:ext cx="212215" cy="3376246"/>
          </a:xfrm>
          <a:custGeom>
            <a:avLst/>
            <a:gdLst>
              <a:gd name="connsiteX0" fmla="*/ 0 w 212215"/>
              <a:gd name="connsiteY0" fmla="*/ 0 h 3376246"/>
              <a:gd name="connsiteX1" fmla="*/ 211016 w 212215"/>
              <a:gd name="connsiteY1" fmla="*/ 2602523 h 3376246"/>
              <a:gd name="connsiteX2" fmla="*/ 70339 w 212215"/>
              <a:gd name="connsiteY2" fmla="*/ 3376246 h 3376246"/>
            </a:gdLst>
            <a:ahLst/>
            <a:cxnLst>
              <a:cxn ang="0">
                <a:pos x="connsiteX0" y="connsiteY0"/>
              </a:cxn>
              <a:cxn ang="0">
                <a:pos x="connsiteX1" y="connsiteY1"/>
              </a:cxn>
              <a:cxn ang="0">
                <a:pos x="connsiteX2" y="connsiteY2"/>
              </a:cxn>
            </a:cxnLst>
            <a:rect l="l" t="t" r="r" b="b"/>
            <a:pathLst>
              <a:path w="212215" h="3376246">
                <a:moveTo>
                  <a:pt x="0" y="0"/>
                </a:moveTo>
                <a:cubicBezTo>
                  <a:pt x="99646" y="1019907"/>
                  <a:pt x="199293" y="2039815"/>
                  <a:pt x="211016" y="2602523"/>
                </a:cubicBezTo>
                <a:cubicBezTo>
                  <a:pt x="222739" y="3165231"/>
                  <a:pt x="146539" y="3270738"/>
                  <a:pt x="70339" y="337624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0" name="Freeform 229"/>
          <p:cNvSpPr/>
          <p:nvPr/>
        </p:nvSpPr>
        <p:spPr>
          <a:xfrm>
            <a:off x="21453231" y="18639692"/>
            <a:ext cx="140677" cy="4501662"/>
          </a:xfrm>
          <a:custGeom>
            <a:avLst/>
            <a:gdLst>
              <a:gd name="connsiteX0" fmla="*/ 0 w 140677"/>
              <a:gd name="connsiteY0" fmla="*/ 0 h 4501662"/>
              <a:gd name="connsiteX1" fmla="*/ 140677 w 140677"/>
              <a:gd name="connsiteY1" fmla="*/ 3587262 h 4501662"/>
              <a:gd name="connsiteX2" fmla="*/ 0 w 140677"/>
              <a:gd name="connsiteY2" fmla="*/ 4501662 h 4501662"/>
            </a:gdLst>
            <a:ahLst/>
            <a:cxnLst>
              <a:cxn ang="0">
                <a:pos x="connsiteX0" y="connsiteY0"/>
              </a:cxn>
              <a:cxn ang="0">
                <a:pos x="connsiteX1" y="connsiteY1"/>
              </a:cxn>
              <a:cxn ang="0">
                <a:pos x="connsiteX2" y="connsiteY2"/>
              </a:cxn>
            </a:cxnLst>
            <a:rect l="l" t="t" r="r" b="b"/>
            <a:pathLst>
              <a:path w="140677" h="4501662">
                <a:moveTo>
                  <a:pt x="0" y="0"/>
                </a:moveTo>
                <a:cubicBezTo>
                  <a:pt x="70338" y="1418492"/>
                  <a:pt x="140677" y="2836985"/>
                  <a:pt x="140677" y="3587262"/>
                </a:cubicBezTo>
                <a:cubicBezTo>
                  <a:pt x="140677" y="4337539"/>
                  <a:pt x="70338" y="4419600"/>
                  <a:pt x="0" y="450166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2" name="TextBox 231"/>
          <p:cNvSpPr txBox="1"/>
          <p:nvPr/>
        </p:nvSpPr>
        <p:spPr>
          <a:xfrm>
            <a:off x="12595577" y="25951321"/>
            <a:ext cx="8998331" cy="9541073"/>
          </a:xfrm>
          <a:prstGeom prst="rect">
            <a:avLst/>
          </a:prstGeom>
          <a:noFill/>
        </p:spPr>
        <p:txBody>
          <a:bodyPr wrap="square" rtlCol="0">
            <a:spAutoFit/>
          </a:bodyPr>
          <a:lstStyle/>
          <a:p>
            <a:r>
              <a:rPr lang="en-US" sz="3800" u="sng" dirty="0"/>
              <a:t>Data Acquisition System (DAQ)</a:t>
            </a:r>
            <a:r>
              <a:rPr lang="en-US" sz="3800" dirty="0"/>
              <a:t>:</a:t>
            </a:r>
          </a:p>
          <a:p>
            <a:endParaRPr lang="en-US" sz="3600" u="sng" dirty="0"/>
          </a:p>
          <a:p>
            <a:r>
              <a:rPr lang="en-US" sz="3600" dirty="0"/>
              <a:t>The system is set up with the test bar in a light tight test box with trigger paddles above and below the test bar.  The fibers are against a mirror on one side and the PMT on the other.</a:t>
            </a:r>
          </a:p>
          <a:p>
            <a:r>
              <a:rPr lang="en-US" sz="3600" dirty="0"/>
              <a:t>The signals from the PMT are run through a series of different units that filter out the unwanted events and converts the signals into usable data files. </a:t>
            </a:r>
          </a:p>
          <a:p>
            <a:endParaRPr lang="en-US" sz="3600" dirty="0"/>
          </a:p>
          <a:p>
            <a:endParaRPr lang="en-US" sz="3600" u="sng" dirty="0"/>
          </a:p>
          <a:p>
            <a:endParaRPr lang="en-US" sz="3600" u="sng" dirty="0"/>
          </a:p>
          <a:p>
            <a:endParaRPr lang="en-US" sz="3600" u="sng" dirty="0"/>
          </a:p>
          <a:p>
            <a:endParaRPr lang="en-US" sz="3600" u="sng" dirty="0"/>
          </a:p>
          <a:p>
            <a:endParaRPr lang="en-US" sz="3600" u="sng" dirty="0"/>
          </a:p>
          <a:p>
            <a:endParaRPr lang="en-US" sz="3600" dirty="0"/>
          </a:p>
        </p:txBody>
      </p:sp>
      <p:pic>
        <p:nvPicPr>
          <p:cNvPr id="242" name="Picture 241"/>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21730765" y="7265993"/>
            <a:ext cx="9635118" cy="17962874"/>
          </a:xfrm>
          <a:prstGeom prst="rect">
            <a:avLst/>
          </a:prstGeom>
        </p:spPr>
      </p:pic>
      <p:sp>
        <p:nvSpPr>
          <p:cNvPr id="244" name="TextBox 243"/>
          <p:cNvSpPr txBox="1"/>
          <p:nvPr/>
        </p:nvSpPr>
        <p:spPr>
          <a:xfrm>
            <a:off x="22254065" y="7325471"/>
            <a:ext cx="3486771" cy="584775"/>
          </a:xfrm>
          <a:prstGeom prst="rect">
            <a:avLst/>
          </a:prstGeom>
          <a:noFill/>
          <a:ln>
            <a:solidFill>
              <a:schemeClr val="tx1"/>
            </a:solidFill>
          </a:ln>
        </p:spPr>
        <p:txBody>
          <a:bodyPr wrap="square" rtlCol="0">
            <a:spAutoFit/>
          </a:bodyPr>
          <a:lstStyle/>
          <a:p>
            <a:pPr algn="ctr"/>
            <a:r>
              <a:rPr lang="en-US" sz="3200" dirty="0"/>
              <a:t>scintillating bars</a:t>
            </a:r>
          </a:p>
        </p:txBody>
      </p:sp>
      <p:cxnSp>
        <p:nvCxnSpPr>
          <p:cNvPr id="246" name="Straight Arrow Connector 245"/>
          <p:cNvCxnSpPr>
            <a:stCxn id="244" idx="2"/>
          </p:cNvCxnSpPr>
          <p:nvPr/>
        </p:nvCxnSpPr>
        <p:spPr>
          <a:xfrm>
            <a:off x="23997451" y="7910246"/>
            <a:ext cx="2528311" cy="2602921"/>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49" name="Straight Arrow Connector 248"/>
          <p:cNvCxnSpPr>
            <a:stCxn id="244" idx="2"/>
          </p:cNvCxnSpPr>
          <p:nvPr/>
        </p:nvCxnSpPr>
        <p:spPr>
          <a:xfrm>
            <a:off x="23997451" y="7910246"/>
            <a:ext cx="1879043" cy="4466606"/>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51" name="TextBox 250"/>
          <p:cNvSpPr txBox="1"/>
          <p:nvPr/>
        </p:nvSpPr>
        <p:spPr>
          <a:xfrm>
            <a:off x="27108896" y="7265992"/>
            <a:ext cx="3341356" cy="584775"/>
          </a:xfrm>
          <a:prstGeom prst="rect">
            <a:avLst/>
          </a:prstGeom>
          <a:noFill/>
          <a:ln>
            <a:solidFill>
              <a:schemeClr val="tx1"/>
            </a:solidFill>
          </a:ln>
        </p:spPr>
        <p:txBody>
          <a:bodyPr wrap="square" rtlCol="0">
            <a:spAutoFit/>
          </a:bodyPr>
          <a:lstStyle/>
          <a:p>
            <a:pPr algn="ctr"/>
            <a:r>
              <a:rPr lang="en-US" sz="3200" dirty="0"/>
              <a:t>reflecting mirrors</a:t>
            </a:r>
          </a:p>
        </p:txBody>
      </p:sp>
      <p:cxnSp>
        <p:nvCxnSpPr>
          <p:cNvPr id="253" name="Straight Arrow Connector 252"/>
          <p:cNvCxnSpPr>
            <a:stCxn id="251" idx="2"/>
          </p:cNvCxnSpPr>
          <p:nvPr/>
        </p:nvCxnSpPr>
        <p:spPr>
          <a:xfrm flipH="1">
            <a:off x="26031935" y="7850767"/>
            <a:ext cx="2747639" cy="228354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57" name="Straight Arrow Connector 256"/>
          <p:cNvCxnSpPr>
            <a:stCxn id="251" idx="2"/>
          </p:cNvCxnSpPr>
          <p:nvPr/>
        </p:nvCxnSpPr>
        <p:spPr>
          <a:xfrm flipH="1">
            <a:off x="26382096" y="7850767"/>
            <a:ext cx="2397478" cy="5583879"/>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59" name="TextBox 258"/>
          <p:cNvSpPr txBox="1"/>
          <p:nvPr/>
        </p:nvSpPr>
        <p:spPr>
          <a:xfrm>
            <a:off x="22975208" y="24932500"/>
            <a:ext cx="2458193" cy="584775"/>
          </a:xfrm>
          <a:prstGeom prst="rect">
            <a:avLst/>
          </a:prstGeom>
          <a:noFill/>
          <a:ln>
            <a:solidFill>
              <a:srgbClr val="002060"/>
            </a:solidFill>
          </a:ln>
        </p:spPr>
        <p:txBody>
          <a:bodyPr wrap="square" rtlCol="0">
            <a:spAutoFit/>
          </a:bodyPr>
          <a:lstStyle/>
          <a:p>
            <a:pPr algn="ctr"/>
            <a:r>
              <a:rPr lang="en-US" sz="3200" dirty="0"/>
              <a:t>optical fibers</a:t>
            </a:r>
          </a:p>
        </p:txBody>
      </p:sp>
      <p:cxnSp>
        <p:nvCxnSpPr>
          <p:cNvPr id="261" name="Straight Arrow Connector 260"/>
          <p:cNvCxnSpPr/>
          <p:nvPr/>
        </p:nvCxnSpPr>
        <p:spPr>
          <a:xfrm flipV="1">
            <a:off x="24081885" y="18222918"/>
            <a:ext cx="855087" cy="6709582"/>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65" name="Straight Arrow Connector 264"/>
          <p:cNvCxnSpPr/>
          <p:nvPr/>
        </p:nvCxnSpPr>
        <p:spPr>
          <a:xfrm flipV="1">
            <a:off x="24204304" y="18639692"/>
            <a:ext cx="3986352" cy="6292808"/>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67" name="TextBox 266"/>
          <p:cNvSpPr txBox="1"/>
          <p:nvPr/>
        </p:nvSpPr>
        <p:spPr>
          <a:xfrm>
            <a:off x="26294429" y="24932499"/>
            <a:ext cx="4037292" cy="584775"/>
          </a:xfrm>
          <a:prstGeom prst="rect">
            <a:avLst/>
          </a:prstGeom>
          <a:noFill/>
          <a:ln>
            <a:solidFill>
              <a:schemeClr val="tx1"/>
            </a:solidFill>
          </a:ln>
        </p:spPr>
        <p:txBody>
          <a:bodyPr wrap="square" rtlCol="0">
            <a:spAutoFit/>
          </a:bodyPr>
          <a:lstStyle/>
          <a:p>
            <a:pPr algn="ctr"/>
            <a:r>
              <a:rPr lang="en-US" sz="3200" dirty="0"/>
              <a:t>photomultiplier tubes</a:t>
            </a:r>
          </a:p>
        </p:txBody>
      </p:sp>
      <p:cxnSp>
        <p:nvCxnSpPr>
          <p:cNvPr id="269" name="Straight Arrow Connector 268"/>
          <p:cNvCxnSpPr>
            <a:stCxn id="267" idx="0"/>
          </p:cNvCxnSpPr>
          <p:nvPr/>
        </p:nvCxnSpPr>
        <p:spPr>
          <a:xfrm flipV="1">
            <a:off x="28313075" y="23847560"/>
            <a:ext cx="490913" cy="1084939"/>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72" name="Straight Arrow Connector 271"/>
          <p:cNvCxnSpPr>
            <a:stCxn id="267" idx="0"/>
          </p:cNvCxnSpPr>
          <p:nvPr/>
        </p:nvCxnSpPr>
        <p:spPr>
          <a:xfrm flipH="1" flipV="1">
            <a:off x="24081885" y="22641445"/>
            <a:ext cx="4231190" cy="2291054"/>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74" name="TextBox 273"/>
          <p:cNvSpPr txBox="1"/>
          <p:nvPr/>
        </p:nvSpPr>
        <p:spPr>
          <a:xfrm>
            <a:off x="22254065" y="25896128"/>
            <a:ext cx="9111818" cy="5663089"/>
          </a:xfrm>
          <a:prstGeom prst="rect">
            <a:avLst/>
          </a:prstGeom>
          <a:noFill/>
        </p:spPr>
        <p:txBody>
          <a:bodyPr wrap="square" rtlCol="0">
            <a:spAutoFit/>
          </a:bodyPr>
          <a:lstStyle/>
          <a:p>
            <a:r>
              <a:rPr lang="en-US" sz="3800" u="sng" dirty="0"/>
              <a:t>Coordinate Detector</a:t>
            </a:r>
            <a:r>
              <a:rPr lang="en-US" sz="3600" dirty="0"/>
              <a:t>:</a:t>
            </a:r>
          </a:p>
          <a:p>
            <a:endParaRPr lang="en-US" sz="3600" dirty="0"/>
          </a:p>
          <a:p>
            <a:r>
              <a:rPr lang="en-US" sz="3600" dirty="0"/>
              <a:t>The detector is part of the larger Super </a:t>
            </a:r>
            <a:r>
              <a:rPr lang="en-US" sz="3600" dirty="0" err="1"/>
              <a:t>BigBite</a:t>
            </a:r>
            <a:r>
              <a:rPr lang="en-US" sz="3600" dirty="0"/>
              <a:t> Spectrometer collaboration for Experimental Hall A. The same bars from the individual cosmic ray tests are now stacked to cover a larger area of particles coming out of the target.  Signals from certain scintillating paddles show positions of particles as they pass through the detector.</a:t>
            </a:r>
          </a:p>
        </p:txBody>
      </p:sp>
      <p:pic>
        <p:nvPicPr>
          <p:cNvPr id="278" name="Picture 277"/>
          <p:cNvPicPr>
            <a:picLocks noChangeAspect="1"/>
          </p:cNvPicPr>
          <p:nvPr/>
        </p:nvPicPr>
        <p:blipFill>
          <a:blip r:embed="rId6"/>
          <a:stretch>
            <a:fillRect/>
          </a:stretch>
        </p:blipFill>
        <p:spPr>
          <a:xfrm>
            <a:off x="7736718" y="805801"/>
            <a:ext cx="27504562" cy="3475306"/>
          </a:xfrm>
          <a:prstGeom prst="rect">
            <a:avLst/>
          </a:prstGeom>
        </p:spPr>
      </p:pic>
      <p:sp>
        <p:nvSpPr>
          <p:cNvPr id="280" name="TextBox 279"/>
          <p:cNvSpPr txBox="1"/>
          <p:nvPr/>
        </p:nvSpPr>
        <p:spPr>
          <a:xfrm>
            <a:off x="15720887" y="4502961"/>
            <a:ext cx="12019755" cy="1200329"/>
          </a:xfrm>
          <a:prstGeom prst="rect">
            <a:avLst/>
          </a:prstGeom>
          <a:noFill/>
        </p:spPr>
        <p:txBody>
          <a:bodyPr wrap="square" rtlCol="0">
            <a:spAutoFit/>
          </a:bodyPr>
          <a:lstStyle/>
          <a:p>
            <a:pPr algn="ctr"/>
            <a:r>
              <a:rPr lang="en-US" sz="3600" dirty="0"/>
              <a:t>Ralph Marinaro</a:t>
            </a:r>
          </a:p>
          <a:p>
            <a:pPr algn="ctr"/>
            <a:r>
              <a:rPr lang="en-US" sz="3600" dirty="0"/>
              <a:t>Supervisors:  Dr. Peter Monaghan, Dr. Bogdan </a:t>
            </a:r>
            <a:r>
              <a:rPr lang="en-US" sz="3600" dirty="0" err="1"/>
              <a:t>Wojtekhowski</a:t>
            </a:r>
            <a:endParaRPr lang="en-US" sz="3600" dirty="0"/>
          </a:p>
        </p:txBody>
      </p:sp>
      <p:pic>
        <p:nvPicPr>
          <p:cNvPr id="281" name="Picture 280"/>
          <p:cNvPicPr>
            <a:picLocks noChangeAspect="1"/>
          </p:cNvPicPr>
          <p:nvPr/>
        </p:nvPicPr>
        <p:blipFill>
          <a:blip r:embed="rId7"/>
          <a:stretch>
            <a:fillRect/>
          </a:stretch>
        </p:blipFill>
        <p:spPr>
          <a:xfrm>
            <a:off x="35736366" y="1276168"/>
            <a:ext cx="6959082" cy="4085750"/>
          </a:xfrm>
          <a:prstGeom prst="rect">
            <a:avLst/>
          </a:prstGeom>
        </p:spPr>
      </p:pic>
      <p:sp>
        <p:nvSpPr>
          <p:cNvPr id="282" name="AutoShape 4" descr="Image result for jefferson labs logo"/>
          <p:cNvSpPr>
            <a:spLocks noChangeAspect="1" noChangeArrowheads="1"/>
          </p:cNvSpPr>
          <p:nvPr/>
        </p:nvSpPr>
        <p:spPr bwMode="auto">
          <a:xfrm>
            <a:off x="155575" y="-144463"/>
            <a:ext cx="5882368" cy="58823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3" name="Picture 282"/>
          <p:cNvPicPr>
            <a:picLocks noChangeAspect="1"/>
          </p:cNvPicPr>
          <p:nvPr/>
        </p:nvPicPr>
        <p:blipFill>
          <a:blip r:embed="rId8"/>
          <a:stretch>
            <a:fillRect/>
          </a:stretch>
        </p:blipFill>
        <p:spPr>
          <a:xfrm>
            <a:off x="268753" y="2205219"/>
            <a:ext cx="7164116" cy="2227648"/>
          </a:xfrm>
          <a:prstGeom prst="rect">
            <a:avLst/>
          </a:prstGeom>
        </p:spPr>
      </p:pic>
      <p:sp>
        <p:nvSpPr>
          <p:cNvPr id="284" name="TextBox 283"/>
          <p:cNvSpPr txBox="1"/>
          <p:nvPr/>
        </p:nvSpPr>
        <p:spPr>
          <a:xfrm>
            <a:off x="32777725" y="6460136"/>
            <a:ext cx="9566030" cy="13973056"/>
          </a:xfrm>
          <a:prstGeom prst="rect">
            <a:avLst/>
          </a:prstGeom>
          <a:noFill/>
        </p:spPr>
        <p:txBody>
          <a:bodyPr wrap="square" rtlCol="0">
            <a:spAutoFit/>
          </a:bodyPr>
          <a:lstStyle/>
          <a:p>
            <a:r>
              <a:rPr lang="en-US" sz="3800" u="sng" dirty="0"/>
              <a:t>Cosmic Ray Tests Results:</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The data from each run of the individual test bars was analyzed and used to calculate the average number of photoelectrons in each event for each scintillating paddle. The average number of photoelectrons for each paddle were then averaged together to get an average number for the whole test bar.</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p:txBody>
      </p:sp>
      <p:pic>
        <p:nvPicPr>
          <p:cNvPr id="285" name="Picture 28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00107" y="7940582"/>
            <a:ext cx="4622687" cy="3148209"/>
          </a:xfrm>
          <a:prstGeom prst="rect">
            <a:avLst/>
          </a:prstGeom>
          <a:ln>
            <a:solidFill>
              <a:schemeClr val="tx1"/>
            </a:solidFill>
          </a:ln>
        </p:spPr>
      </p:pic>
      <p:pic>
        <p:nvPicPr>
          <p:cNvPr id="286" name="Picture 28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860086" y="15633258"/>
            <a:ext cx="4651287" cy="3167686"/>
          </a:xfrm>
          <a:prstGeom prst="rect">
            <a:avLst/>
          </a:prstGeom>
          <a:ln>
            <a:solidFill>
              <a:schemeClr val="tx1"/>
            </a:solidFill>
          </a:ln>
        </p:spPr>
      </p:pic>
      <p:pic>
        <p:nvPicPr>
          <p:cNvPr id="287" name="Picture 2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888686" y="7940581"/>
            <a:ext cx="4622687" cy="3148209"/>
          </a:xfrm>
          <a:prstGeom prst="rect">
            <a:avLst/>
          </a:prstGeom>
          <a:ln>
            <a:solidFill>
              <a:schemeClr val="tx1"/>
            </a:solidFill>
          </a:ln>
        </p:spPr>
      </p:pic>
      <p:pic>
        <p:nvPicPr>
          <p:cNvPr id="1024" name="Picture 10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700107" y="15633258"/>
            <a:ext cx="4651287" cy="3167686"/>
          </a:xfrm>
          <a:prstGeom prst="rect">
            <a:avLst/>
          </a:prstGeom>
          <a:ln>
            <a:solidFill>
              <a:schemeClr val="tx1"/>
            </a:solidFill>
          </a:ln>
        </p:spPr>
      </p:pic>
      <p:graphicFrame>
        <p:nvGraphicFramePr>
          <p:cNvPr id="290" name="Chart 289"/>
          <p:cNvGraphicFramePr>
            <a:graphicFrameLocks/>
          </p:cNvGraphicFramePr>
          <p:nvPr>
            <p:extLst>
              <p:ext uri="{D42A27DB-BD31-4B8C-83A1-F6EECF244321}">
                <p14:modId xmlns:p14="http://schemas.microsoft.com/office/powerpoint/2010/main" val="292066866"/>
              </p:ext>
            </p:extLst>
          </p:nvPr>
        </p:nvGraphicFramePr>
        <p:xfrm>
          <a:off x="32860086" y="19268336"/>
          <a:ext cx="9483669" cy="6813663"/>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91" name="Chart 290"/>
          <p:cNvGraphicFramePr>
            <a:graphicFrameLocks/>
          </p:cNvGraphicFramePr>
          <p:nvPr>
            <p:extLst>
              <p:ext uri="{D42A27DB-BD31-4B8C-83A1-F6EECF244321}">
                <p14:modId xmlns:p14="http://schemas.microsoft.com/office/powerpoint/2010/main" val="1953037514"/>
              </p:ext>
            </p:extLst>
          </p:nvPr>
        </p:nvGraphicFramePr>
        <p:xfrm>
          <a:off x="32888686" y="26444575"/>
          <a:ext cx="4638594" cy="4778376"/>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2" name="Chart 291"/>
          <p:cNvGraphicFramePr>
            <a:graphicFrameLocks/>
          </p:cNvGraphicFramePr>
          <p:nvPr>
            <p:extLst>
              <p:ext uri="{D42A27DB-BD31-4B8C-83A1-F6EECF244321}">
                <p14:modId xmlns:p14="http://schemas.microsoft.com/office/powerpoint/2010/main" val="3070032299"/>
              </p:ext>
            </p:extLst>
          </p:nvPr>
        </p:nvGraphicFramePr>
        <p:xfrm>
          <a:off x="37799895" y="26444574"/>
          <a:ext cx="4572000" cy="4778375"/>
        </p:xfrm>
        <a:graphic>
          <a:graphicData uri="http://schemas.openxmlformats.org/drawingml/2006/chart">
            <c:chart xmlns:c="http://schemas.openxmlformats.org/drawingml/2006/chart" xmlns:r="http://schemas.openxmlformats.org/officeDocument/2006/relationships" r:id="rId15"/>
          </a:graphicData>
        </a:graphic>
      </p:graphicFrame>
    </p:spTree>
    <p:extLst>
      <p:ext uri="{BB962C8B-B14F-4D97-AF65-F5344CB8AC3E}">
        <p14:creationId xmlns:p14="http://schemas.microsoft.com/office/powerpoint/2010/main" val="1592711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2992</TotalTime>
  <Words>432</Words>
  <Application>Microsoft Office PowerPoint</Application>
  <PresentationFormat>Custom</PresentationFormat>
  <Paragraphs>216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 Marinaro</dc:creator>
  <cp:lastModifiedBy>Ralph Marinaro</cp:lastModifiedBy>
  <cp:revision>20</cp:revision>
  <dcterms:created xsi:type="dcterms:W3CDTF">2016-10-10T21:47:21Z</dcterms:created>
  <dcterms:modified xsi:type="dcterms:W3CDTF">2016-10-12T23:40:09Z</dcterms:modified>
</cp:coreProperties>
</file>